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307" r:id="rId1"/>
  </p:sldMasterIdLst>
  <p:notesMasterIdLst>
    <p:notesMasterId r:id="rId34"/>
  </p:notesMasterIdLst>
  <p:sldIdLst>
    <p:sldId id="773" r:id="rId2"/>
    <p:sldId id="323" r:id="rId3"/>
    <p:sldId id="747" r:id="rId4"/>
    <p:sldId id="880" r:id="rId5"/>
    <p:sldId id="887" r:id="rId6"/>
    <p:sldId id="865" r:id="rId7"/>
    <p:sldId id="841" r:id="rId8"/>
    <p:sldId id="838" r:id="rId9"/>
    <p:sldId id="890" r:id="rId10"/>
    <p:sldId id="871" r:id="rId11"/>
    <p:sldId id="869" r:id="rId12"/>
    <p:sldId id="888" r:id="rId13"/>
    <p:sldId id="814" r:id="rId14"/>
    <p:sldId id="824" r:id="rId15"/>
    <p:sldId id="834" r:id="rId16"/>
    <p:sldId id="870" r:id="rId17"/>
    <p:sldId id="832" r:id="rId18"/>
    <p:sldId id="889" r:id="rId19"/>
    <p:sldId id="842" r:id="rId20"/>
    <p:sldId id="748" r:id="rId21"/>
    <p:sldId id="891" r:id="rId22"/>
    <p:sldId id="893" r:id="rId23"/>
    <p:sldId id="853" r:id="rId24"/>
    <p:sldId id="854" r:id="rId25"/>
    <p:sldId id="844" r:id="rId26"/>
    <p:sldId id="892" r:id="rId27"/>
    <p:sldId id="881" r:id="rId28"/>
    <p:sldId id="756" r:id="rId29"/>
    <p:sldId id="772" r:id="rId30"/>
    <p:sldId id="755" r:id="rId31"/>
    <p:sldId id="861" r:id="rId32"/>
    <p:sldId id="774" r:id="rId33"/>
  </p:sldIdLst>
  <p:sldSz cx="9144000" cy="6858000" type="screen4x3"/>
  <p:notesSz cx="7026275" cy="9312275"/>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72">
          <p15:clr>
            <a:srgbClr val="A4A3A4"/>
          </p15:clr>
        </p15:guide>
        <p15:guide id="2" pos="566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8F8F8"/>
    <a:srgbClr val="000000"/>
    <a:srgbClr val="DDEBF7"/>
    <a:srgbClr val="16EBF7"/>
    <a:srgbClr val="16EBCF"/>
    <a:srgbClr val="DDDDDD"/>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339" autoAdjust="0"/>
    <p:restoredTop sz="96357" autoAdjust="0"/>
  </p:normalViewPr>
  <p:slideViewPr>
    <p:cSldViewPr>
      <p:cViewPr varScale="1">
        <p:scale>
          <a:sx n="110" d="100"/>
          <a:sy n="110" d="100"/>
        </p:scale>
        <p:origin x="1488" y="102"/>
      </p:cViewPr>
      <p:guideLst>
        <p:guide orient="horz" pos="4272"/>
        <p:guide pos="5664"/>
      </p:guideLst>
    </p:cSldViewPr>
  </p:slideViewPr>
  <p:notesTextViewPr>
    <p:cViewPr>
      <p:scale>
        <a:sx n="3" d="2"/>
        <a:sy n="3" d="2"/>
      </p:scale>
      <p:origin x="0" y="0"/>
    </p:cViewPr>
  </p:notesTextViewPr>
  <p:sorterViewPr>
    <p:cViewPr varScale="1">
      <p:scale>
        <a:sx n="1" d="1"/>
        <a:sy n="1" d="1"/>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Header Placeholder 1"/>
          <p:cNvSpPr>
            <a:spLocks noGrp="1"/>
          </p:cNvSpPr>
          <p:nvPr>
            <p:ph type="hdr" sz="quarter"/>
          </p:nvPr>
        </p:nvSpPr>
        <p:spPr bwMode="auto">
          <a:xfrm>
            <a:off x="1" y="0"/>
            <a:ext cx="3045025" cy="464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303" tIns="44152" rIns="88303" bIns="44152" anchor="t" anchorCtr="0" compatLnSpc="1">
            <a:prstTxWarp prst="textNoShape">
              <a:avLst/>
            </a:prstTxWarp>
          </a:bodyPr>
          <a:lstStyle>
            <a:lvl1pPr algn="l">
              <a:defRPr sz="1200"/>
            </a:lvl1pPr>
          </a:lstStyle>
          <a:p>
            <a:pPr>
              <a:defRPr/>
            </a:pPr>
            <a:endParaRPr lang="en-US" dirty="0"/>
          </a:p>
        </p:txBody>
      </p:sp>
      <p:sp>
        <p:nvSpPr>
          <p:cNvPr id="44035" name="Date Placeholder 2"/>
          <p:cNvSpPr>
            <a:spLocks noGrp="1"/>
          </p:cNvSpPr>
          <p:nvPr>
            <p:ph type="dt" idx="1"/>
          </p:nvPr>
        </p:nvSpPr>
        <p:spPr bwMode="auto">
          <a:xfrm>
            <a:off x="3979727" y="0"/>
            <a:ext cx="3045025" cy="464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303" tIns="44152" rIns="88303" bIns="44152" anchor="t" anchorCtr="0" compatLnSpc="1">
            <a:prstTxWarp prst="textNoShape">
              <a:avLst/>
            </a:prstTxWarp>
          </a:bodyPr>
          <a:lstStyle>
            <a:lvl1pPr algn="r">
              <a:defRPr sz="1200"/>
            </a:lvl1pPr>
          </a:lstStyle>
          <a:p>
            <a:pPr>
              <a:defRPr/>
            </a:pPr>
            <a:fld id="{F81C9591-98D9-44C7-BAF1-7C832210A280}" type="datetimeFigureOut">
              <a:rPr lang="en-US"/>
              <a:pPr>
                <a:defRPr/>
              </a:pPr>
              <a:t>4/21/2022</a:t>
            </a:fld>
            <a:endParaRPr lang="en-US" dirty="0"/>
          </a:p>
        </p:txBody>
      </p:sp>
      <p:sp>
        <p:nvSpPr>
          <p:cNvPr id="44036" name="Slide Image Placeholder 3"/>
          <p:cNvSpPr>
            <a:spLocks noGrp="1" noRot="1" noChangeAspect="1"/>
          </p:cNvSpPr>
          <p:nvPr>
            <p:ph type="sldImg" idx="2"/>
          </p:nvPr>
        </p:nvSpPr>
        <p:spPr bwMode="auto">
          <a:xfrm>
            <a:off x="1185863" y="698500"/>
            <a:ext cx="4654550" cy="3490913"/>
          </a:xfrm>
          <a:prstGeom prst="rect">
            <a:avLst/>
          </a:prstGeom>
          <a:noFill/>
          <a:ln w="12700">
            <a:solidFill>
              <a:srgbClr val="000000"/>
            </a:solidFill>
            <a:miter lim="800000"/>
          </a:ln>
          <a:extLst>
            <a:ext uri="{909E8E84-426E-40DD-AFC4-6F175D3DCCD1}">
              <a14:hiddenFill xmlns:a14="http://schemas.microsoft.com/office/drawing/2010/main">
                <a:solidFill>
                  <a:srgbClr val="FFFFFF"/>
                </a:solidFill>
              </a14:hiddenFill>
            </a:ext>
          </a:extLst>
        </p:spPr>
      </p:sp>
      <p:sp>
        <p:nvSpPr>
          <p:cNvPr id="44037" name="Notes Placeholder 4"/>
          <p:cNvSpPr>
            <a:spLocks noGrp="1"/>
          </p:cNvSpPr>
          <p:nvPr>
            <p:ph type="body" sz="quarter" idx="3"/>
          </p:nvPr>
        </p:nvSpPr>
        <p:spPr bwMode="auto">
          <a:xfrm>
            <a:off x="702934" y="4423641"/>
            <a:ext cx="5620410" cy="418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303" tIns="44152" rIns="88303" bIns="44152"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4038" name="Footer Placeholder 5"/>
          <p:cNvSpPr>
            <a:spLocks noGrp="1"/>
          </p:cNvSpPr>
          <p:nvPr>
            <p:ph type="ftr" sz="quarter" idx="4"/>
          </p:nvPr>
        </p:nvSpPr>
        <p:spPr bwMode="auto">
          <a:xfrm>
            <a:off x="1" y="8845738"/>
            <a:ext cx="3045025" cy="464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303" tIns="44152" rIns="88303" bIns="44152" anchor="b" anchorCtr="0" compatLnSpc="1">
            <a:prstTxWarp prst="textNoShape">
              <a:avLst/>
            </a:prstTxWarp>
          </a:bodyPr>
          <a:lstStyle>
            <a:lvl1pPr algn="l">
              <a:defRPr sz="1200"/>
            </a:lvl1pPr>
          </a:lstStyle>
          <a:p>
            <a:pPr>
              <a:defRPr/>
            </a:pPr>
            <a:endParaRPr lang="en-US" dirty="0"/>
          </a:p>
        </p:txBody>
      </p:sp>
      <p:sp>
        <p:nvSpPr>
          <p:cNvPr id="44039" name="Slide Number Placeholder 6"/>
          <p:cNvSpPr>
            <a:spLocks noGrp="1"/>
          </p:cNvSpPr>
          <p:nvPr>
            <p:ph type="sldNum" sz="quarter" idx="5"/>
          </p:nvPr>
        </p:nvSpPr>
        <p:spPr bwMode="auto">
          <a:xfrm>
            <a:off x="3979727" y="8845738"/>
            <a:ext cx="3045025" cy="464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303" tIns="44152" rIns="88303" bIns="44152" anchor="b" anchorCtr="0" compatLnSpc="1">
            <a:prstTxWarp prst="textNoShape">
              <a:avLst/>
            </a:prstTxWarp>
          </a:bodyPr>
          <a:lstStyle>
            <a:lvl1pPr algn="r">
              <a:defRPr sz="1200"/>
            </a:lvl1pPr>
          </a:lstStyle>
          <a:p>
            <a:fld id="{ECBF312F-910F-4EF5-9003-42443F32C6A2}" type="slidenum">
              <a:rPr lang="en-US" altLang="en-US"/>
              <a:pPr/>
              <a:t>‹#›</a:t>
            </a:fld>
            <a:endParaRPr lang="en-US" altLang="en-US" dirty="0"/>
          </a:p>
        </p:txBody>
      </p:sp>
    </p:spTree>
    <p:extLst>
      <p:ext uri="{BB962C8B-B14F-4D97-AF65-F5344CB8AC3E}">
        <p14:creationId xmlns:p14="http://schemas.microsoft.com/office/powerpoint/2010/main" val="33086789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City of Harvey’s Annual Open Enrollment!</a:t>
            </a:r>
          </a:p>
          <a:p>
            <a:endParaRPr lang="en-US" dirty="0"/>
          </a:p>
          <a:p>
            <a:r>
              <a:rPr lang="en-US" dirty="0"/>
              <a:t>Before we get started, I’d like to introduce the team:</a:t>
            </a:r>
          </a:p>
          <a:p>
            <a:endParaRPr lang="en-US" dirty="0"/>
          </a:p>
          <a:p>
            <a:r>
              <a:rPr lang="en-US" dirty="0"/>
              <a:t>My name Bridgette Stewart, I’m the account executive with </a:t>
            </a:r>
            <a:r>
              <a:rPr lang="en-US" dirty="0" err="1"/>
              <a:t>VistaNational</a:t>
            </a:r>
            <a:endParaRPr lang="en-US" dirty="0"/>
          </a:p>
          <a:p>
            <a:r>
              <a:rPr lang="en-US" dirty="0"/>
              <a:t> </a:t>
            </a:r>
          </a:p>
          <a:p>
            <a:r>
              <a:rPr lang="en-US" dirty="0"/>
              <a:t>Rob Schaefer, Benefits Consultant with </a:t>
            </a:r>
            <a:r>
              <a:rPr lang="en-US" dirty="0" err="1"/>
              <a:t>VistaNational</a:t>
            </a:r>
            <a:endParaRPr lang="en-US" dirty="0"/>
          </a:p>
          <a:p>
            <a:endParaRPr lang="en-US" dirty="0"/>
          </a:p>
          <a:p>
            <a:r>
              <a:rPr lang="en-US" dirty="0"/>
              <a:t>Ryan Hyde from Envision Healthcare is also on the call. Ryan will review the Health Reimbursement Arrangement the City implemented to help employees pay a portion of the calendar year deductible.  </a:t>
            </a:r>
          </a:p>
        </p:txBody>
      </p:sp>
      <p:sp>
        <p:nvSpPr>
          <p:cNvPr id="4" name="Slide Number Placeholder 3"/>
          <p:cNvSpPr>
            <a:spLocks noGrp="1"/>
          </p:cNvSpPr>
          <p:nvPr>
            <p:ph type="sldNum" sz="quarter" idx="5"/>
          </p:nvPr>
        </p:nvSpPr>
        <p:spPr/>
        <p:txBody>
          <a:bodyPr/>
          <a:lstStyle/>
          <a:p>
            <a:fld id="{ECBF312F-910F-4EF5-9003-42443F32C6A2}" type="slidenum">
              <a:rPr lang="en-US" altLang="en-US" smtClean="0"/>
              <a:pPr/>
              <a:t>1</a:t>
            </a:fld>
            <a:endParaRPr lang="en-US" altLang="en-US" dirty="0"/>
          </a:p>
        </p:txBody>
      </p:sp>
    </p:spTree>
    <p:extLst>
      <p:ext uri="{BB962C8B-B14F-4D97-AF65-F5344CB8AC3E}">
        <p14:creationId xmlns:p14="http://schemas.microsoft.com/office/powerpoint/2010/main" val="603966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Portability means that you take with you—or “port”—your group coverage after employment ends. Porting is a good solution for employees who are 69 years old or younger and are not terminating employment due to retirement, illness, or injury. Ported coverage is term life insurance to age 70, and the employee pays premium for coverage directly to BCBS.</a:t>
            </a:r>
          </a:p>
          <a:p>
            <a:endParaRPr lang="en-US" dirty="0"/>
          </a:p>
          <a:p>
            <a:r>
              <a:rPr lang="en-US" dirty="0"/>
              <a:t>Conversion means you change—or “convert”— your group coverage to an individual policy without having to answer any medical questions. Conversion may be a good solution for employees who are leaving a job, reducing hours, retiring, or have reached an age when group coverage may be reduced or eliminated. </a:t>
            </a:r>
          </a:p>
          <a:p>
            <a:endParaRPr lang="en-US" dirty="0"/>
          </a:p>
          <a:p>
            <a:r>
              <a:rPr lang="en-US" dirty="0"/>
              <a:t>Converted coverage is permanent universal life insurance.</a:t>
            </a:r>
          </a:p>
          <a:p>
            <a:endParaRPr lang="en-US" dirty="0"/>
          </a:p>
          <a:p>
            <a:endParaRPr lang="en-US" dirty="0"/>
          </a:p>
        </p:txBody>
      </p:sp>
      <p:sp>
        <p:nvSpPr>
          <p:cNvPr id="4" name="Slide Number Placeholder 3"/>
          <p:cNvSpPr>
            <a:spLocks noGrp="1"/>
          </p:cNvSpPr>
          <p:nvPr>
            <p:ph type="sldNum" sz="quarter" idx="5"/>
          </p:nvPr>
        </p:nvSpPr>
        <p:spPr/>
        <p:txBody>
          <a:bodyPr/>
          <a:lstStyle/>
          <a:p>
            <a:fld id="{ECBF312F-910F-4EF5-9003-42443F32C6A2}" type="slidenum">
              <a:rPr lang="en-US" altLang="en-US" smtClean="0"/>
              <a:pPr/>
              <a:t>24</a:t>
            </a:fld>
            <a:endParaRPr lang="en-US" altLang="en-US" dirty="0"/>
          </a:p>
        </p:txBody>
      </p:sp>
    </p:spTree>
    <p:extLst>
      <p:ext uri="{BB962C8B-B14F-4D97-AF65-F5344CB8AC3E}">
        <p14:creationId xmlns:p14="http://schemas.microsoft.com/office/powerpoint/2010/main" val="2638337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A560-1357-4721-852E-DC6C2C9C339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F22044A-2641-40E8-8F8B-EFD4B63A6E0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B019C63-F650-4D14-A147-B6C8D905B3D6}"/>
              </a:ext>
            </a:extLst>
          </p:cNvPr>
          <p:cNvSpPr>
            <a:spLocks noGrp="1"/>
          </p:cNvSpPr>
          <p:nvPr>
            <p:ph type="dt" sz="half" idx="10"/>
          </p:nvPr>
        </p:nvSpPr>
        <p:spPr/>
        <p:txBody>
          <a:bodyPr/>
          <a:lstStyle/>
          <a:p>
            <a:pPr>
              <a:defRPr/>
            </a:pPr>
            <a:fld id="{AE71BAF6-93D5-4FA7-97D9-749B583DA35F}" type="datetime1">
              <a:rPr lang="en-US" smtClean="0"/>
              <a:t>4/21/2022</a:t>
            </a:fld>
            <a:endParaRPr lang="en-US" dirty="0"/>
          </a:p>
        </p:txBody>
      </p:sp>
      <p:sp>
        <p:nvSpPr>
          <p:cNvPr id="5" name="Footer Placeholder 4">
            <a:extLst>
              <a:ext uri="{FF2B5EF4-FFF2-40B4-BE49-F238E27FC236}">
                <a16:creationId xmlns:a16="http://schemas.microsoft.com/office/drawing/2014/main" id="{51BDA64B-2225-407A-B8D5-43ACD8922D78}"/>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BE59D678-BD6D-4E02-A904-77ADD10D3B8D}"/>
              </a:ext>
            </a:extLst>
          </p:cNvPr>
          <p:cNvSpPr>
            <a:spLocks noGrp="1"/>
          </p:cNvSpPr>
          <p:nvPr>
            <p:ph type="sldNum" sz="quarter" idx="12"/>
          </p:nvPr>
        </p:nvSpPr>
        <p:spPr/>
        <p:txBody>
          <a:bodyPr/>
          <a:lstStyle/>
          <a:p>
            <a:fld id="{9AB26B83-AD4D-4E18-AD21-ABF686C9C706}" type="slidenum">
              <a:rPr lang="en-US" altLang="en-US" smtClean="0"/>
              <a:pPr/>
              <a:t>‹#›</a:t>
            </a:fld>
            <a:endParaRPr lang="en-US" altLang="en-US" dirty="0"/>
          </a:p>
        </p:txBody>
      </p:sp>
    </p:spTree>
    <p:extLst>
      <p:ext uri="{BB962C8B-B14F-4D97-AF65-F5344CB8AC3E}">
        <p14:creationId xmlns:p14="http://schemas.microsoft.com/office/powerpoint/2010/main" val="1708170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62FBC-ACE8-41E6-97A0-2BA0D42965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2549D9-05C4-465C-BE6F-8F65834615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AE27B4-13C8-4562-A8F0-68E1ECC8F903}"/>
              </a:ext>
            </a:extLst>
          </p:cNvPr>
          <p:cNvSpPr>
            <a:spLocks noGrp="1"/>
          </p:cNvSpPr>
          <p:nvPr>
            <p:ph type="dt" sz="half" idx="10"/>
          </p:nvPr>
        </p:nvSpPr>
        <p:spPr/>
        <p:txBody>
          <a:bodyPr/>
          <a:lstStyle/>
          <a:p>
            <a:pPr>
              <a:defRPr/>
            </a:pPr>
            <a:fld id="{55BCE6FD-E1FC-4686-B047-AEC9675C9C10}" type="datetime1">
              <a:rPr lang="en-US" smtClean="0"/>
              <a:t>4/21/2022</a:t>
            </a:fld>
            <a:endParaRPr lang="en-US" dirty="0"/>
          </a:p>
        </p:txBody>
      </p:sp>
      <p:sp>
        <p:nvSpPr>
          <p:cNvPr id="5" name="Footer Placeholder 4">
            <a:extLst>
              <a:ext uri="{FF2B5EF4-FFF2-40B4-BE49-F238E27FC236}">
                <a16:creationId xmlns:a16="http://schemas.microsoft.com/office/drawing/2014/main" id="{B063DF87-6B71-4E78-8267-FC9526336EE4}"/>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87E09C33-F1DB-4DA0-BF9D-F073764E2F57}"/>
              </a:ext>
            </a:extLst>
          </p:cNvPr>
          <p:cNvSpPr>
            <a:spLocks noGrp="1"/>
          </p:cNvSpPr>
          <p:nvPr>
            <p:ph type="sldNum" sz="quarter" idx="12"/>
          </p:nvPr>
        </p:nvSpPr>
        <p:spPr/>
        <p:txBody>
          <a:bodyPr/>
          <a:lstStyle/>
          <a:p>
            <a:fld id="{89D4EB05-AF26-4601-BB01-1D2F60701468}" type="slidenum">
              <a:rPr lang="en-US" altLang="en-US" smtClean="0"/>
              <a:pPr/>
              <a:t>‹#›</a:t>
            </a:fld>
            <a:endParaRPr lang="en-US" altLang="en-US" dirty="0"/>
          </a:p>
        </p:txBody>
      </p:sp>
    </p:spTree>
    <p:extLst>
      <p:ext uri="{BB962C8B-B14F-4D97-AF65-F5344CB8AC3E}">
        <p14:creationId xmlns:p14="http://schemas.microsoft.com/office/powerpoint/2010/main" val="462580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075AED-26DF-4140-ABCA-1F0D5D40133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69BE5F-2F1E-4DA5-AAC0-00E3ABC152B5}"/>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E4BF33-F2CA-49B4-8858-F2B041E66FE7}"/>
              </a:ext>
            </a:extLst>
          </p:cNvPr>
          <p:cNvSpPr>
            <a:spLocks noGrp="1"/>
          </p:cNvSpPr>
          <p:nvPr>
            <p:ph type="dt" sz="half" idx="10"/>
          </p:nvPr>
        </p:nvSpPr>
        <p:spPr/>
        <p:txBody>
          <a:bodyPr/>
          <a:lstStyle/>
          <a:p>
            <a:pPr>
              <a:defRPr/>
            </a:pPr>
            <a:fld id="{23D685D3-76A9-41F5-AB10-F8F9D060325A}" type="datetime1">
              <a:rPr lang="en-US" smtClean="0"/>
              <a:t>4/21/2022</a:t>
            </a:fld>
            <a:endParaRPr lang="en-US" dirty="0"/>
          </a:p>
        </p:txBody>
      </p:sp>
      <p:sp>
        <p:nvSpPr>
          <p:cNvPr id="5" name="Footer Placeholder 4">
            <a:extLst>
              <a:ext uri="{FF2B5EF4-FFF2-40B4-BE49-F238E27FC236}">
                <a16:creationId xmlns:a16="http://schemas.microsoft.com/office/drawing/2014/main" id="{AA34C812-F0F2-4EB5-95C5-096D146F641B}"/>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24DE1399-CC6A-449B-810D-553331F800A1}"/>
              </a:ext>
            </a:extLst>
          </p:cNvPr>
          <p:cNvSpPr>
            <a:spLocks noGrp="1"/>
          </p:cNvSpPr>
          <p:nvPr>
            <p:ph type="sldNum" sz="quarter" idx="12"/>
          </p:nvPr>
        </p:nvSpPr>
        <p:spPr/>
        <p:txBody>
          <a:bodyPr/>
          <a:lstStyle/>
          <a:p>
            <a:fld id="{E24E4AEA-3228-48B9-8ABC-12F7939F24B5}" type="slidenum">
              <a:rPr lang="en-US" altLang="en-US" smtClean="0"/>
              <a:pPr/>
              <a:t>‹#›</a:t>
            </a:fld>
            <a:endParaRPr lang="en-US" altLang="en-US" dirty="0"/>
          </a:p>
        </p:txBody>
      </p:sp>
    </p:spTree>
    <p:extLst>
      <p:ext uri="{BB962C8B-B14F-4D97-AF65-F5344CB8AC3E}">
        <p14:creationId xmlns:p14="http://schemas.microsoft.com/office/powerpoint/2010/main" val="2801928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562E7-CAD5-44F6-9D91-A40C380700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0B43EA-7BB4-4163-89BD-E379AFAF3B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BCA194-AF1D-4A59-99C1-7FF8C0732C80}"/>
              </a:ext>
            </a:extLst>
          </p:cNvPr>
          <p:cNvSpPr>
            <a:spLocks noGrp="1"/>
          </p:cNvSpPr>
          <p:nvPr>
            <p:ph type="dt" sz="half" idx="10"/>
          </p:nvPr>
        </p:nvSpPr>
        <p:spPr/>
        <p:txBody>
          <a:bodyPr/>
          <a:lstStyle/>
          <a:p>
            <a:pPr>
              <a:defRPr/>
            </a:pPr>
            <a:fld id="{6205B993-D18D-4C0D-8C91-49472ECEE77B}" type="datetime1">
              <a:rPr lang="en-US" smtClean="0"/>
              <a:t>4/21/2022</a:t>
            </a:fld>
            <a:endParaRPr lang="en-US" dirty="0"/>
          </a:p>
        </p:txBody>
      </p:sp>
      <p:sp>
        <p:nvSpPr>
          <p:cNvPr id="5" name="Footer Placeholder 4">
            <a:extLst>
              <a:ext uri="{FF2B5EF4-FFF2-40B4-BE49-F238E27FC236}">
                <a16:creationId xmlns:a16="http://schemas.microsoft.com/office/drawing/2014/main" id="{B98B5F31-0969-484B-980D-574F51658DF2}"/>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37B94492-ED8A-4605-8ADE-C6DC4FF70AB7}"/>
              </a:ext>
            </a:extLst>
          </p:cNvPr>
          <p:cNvSpPr>
            <a:spLocks noGrp="1"/>
          </p:cNvSpPr>
          <p:nvPr>
            <p:ph type="sldNum" sz="quarter" idx="12"/>
          </p:nvPr>
        </p:nvSpPr>
        <p:spPr/>
        <p:txBody>
          <a:bodyPr/>
          <a:lstStyle/>
          <a:p>
            <a:fld id="{94B48162-247B-4335-A4AC-2F20CFCA0045}" type="slidenum">
              <a:rPr lang="en-US" altLang="en-US" smtClean="0"/>
              <a:pPr/>
              <a:t>‹#›</a:t>
            </a:fld>
            <a:endParaRPr lang="en-US" altLang="en-US" dirty="0"/>
          </a:p>
        </p:txBody>
      </p:sp>
    </p:spTree>
    <p:extLst>
      <p:ext uri="{BB962C8B-B14F-4D97-AF65-F5344CB8AC3E}">
        <p14:creationId xmlns:p14="http://schemas.microsoft.com/office/powerpoint/2010/main" val="101989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0DC52-9EDC-41EE-9159-F9703366AD52}"/>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4DF2BDA-DCD3-481A-8A2F-62353DF51CA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72CBF4-1375-469B-A053-B70CD498F1FC}"/>
              </a:ext>
            </a:extLst>
          </p:cNvPr>
          <p:cNvSpPr>
            <a:spLocks noGrp="1"/>
          </p:cNvSpPr>
          <p:nvPr>
            <p:ph type="dt" sz="half" idx="10"/>
          </p:nvPr>
        </p:nvSpPr>
        <p:spPr/>
        <p:txBody>
          <a:bodyPr/>
          <a:lstStyle/>
          <a:p>
            <a:pPr>
              <a:defRPr/>
            </a:pPr>
            <a:fld id="{8F034911-8D72-4B25-9038-6380F2F2EB50}" type="datetime1">
              <a:rPr lang="en-US" smtClean="0"/>
              <a:t>4/21/2022</a:t>
            </a:fld>
            <a:endParaRPr lang="en-US" dirty="0"/>
          </a:p>
        </p:txBody>
      </p:sp>
      <p:sp>
        <p:nvSpPr>
          <p:cNvPr id="5" name="Footer Placeholder 4">
            <a:extLst>
              <a:ext uri="{FF2B5EF4-FFF2-40B4-BE49-F238E27FC236}">
                <a16:creationId xmlns:a16="http://schemas.microsoft.com/office/drawing/2014/main" id="{5C1D6F44-F41B-4B33-9574-EF6BED5F1FFC}"/>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E29F4490-C4FD-4876-9D55-76C60556507C}"/>
              </a:ext>
            </a:extLst>
          </p:cNvPr>
          <p:cNvSpPr>
            <a:spLocks noGrp="1"/>
          </p:cNvSpPr>
          <p:nvPr>
            <p:ph type="sldNum" sz="quarter" idx="12"/>
          </p:nvPr>
        </p:nvSpPr>
        <p:spPr/>
        <p:txBody>
          <a:bodyPr/>
          <a:lstStyle/>
          <a:p>
            <a:fld id="{1C85B639-3CA2-4B2D-A308-770B35DF3E79}" type="slidenum">
              <a:rPr lang="en-US" altLang="en-US" smtClean="0"/>
              <a:pPr/>
              <a:t>‹#›</a:t>
            </a:fld>
            <a:endParaRPr lang="en-US" altLang="en-US" dirty="0"/>
          </a:p>
        </p:txBody>
      </p:sp>
    </p:spTree>
    <p:extLst>
      <p:ext uri="{BB962C8B-B14F-4D97-AF65-F5344CB8AC3E}">
        <p14:creationId xmlns:p14="http://schemas.microsoft.com/office/powerpoint/2010/main" val="3960841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71668-634D-4F39-9B20-7751C8EB62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E998D5-B187-4114-A650-55DEE62FFE3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DDC0A5-AF7B-4178-8B33-E54354F272F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776FB8-71EB-42A3-BD7D-B89B42BD6CD4}"/>
              </a:ext>
            </a:extLst>
          </p:cNvPr>
          <p:cNvSpPr>
            <a:spLocks noGrp="1"/>
          </p:cNvSpPr>
          <p:nvPr>
            <p:ph type="dt" sz="half" idx="10"/>
          </p:nvPr>
        </p:nvSpPr>
        <p:spPr/>
        <p:txBody>
          <a:bodyPr/>
          <a:lstStyle/>
          <a:p>
            <a:pPr>
              <a:defRPr/>
            </a:pPr>
            <a:fld id="{6FA3784C-F22D-4B01-83DD-1F1E82910376}" type="datetime1">
              <a:rPr lang="en-US" smtClean="0"/>
              <a:t>4/21/2022</a:t>
            </a:fld>
            <a:endParaRPr lang="en-US" dirty="0"/>
          </a:p>
        </p:txBody>
      </p:sp>
      <p:sp>
        <p:nvSpPr>
          <p:cNvPr id="6" name="Footer Placeholder 5">
            <a:extLst>
              <a:ext uri="{FF2B5EF4-FFF2-40B4-BE49-F238E27FC236}">
                <a16:creationId xmlns:a16="http://schemas.microsoft.com/office/drawing/2014/main" id="{94A07B3C-1626-43CB-8201-B7C14A4090C2}"/>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5AFDA797-8535-471E-8416-36430C40320E}"/>
              </a:ext>
            </a:extLst>
          </p:cNvPr>
          <p:cNvSpPr>
            <a:spLocks noGrp="1"/>
          </p:cNvSpPr>
          <p:nvPr>
            <p:ph type="sldNum" sz="quarter" idx="12"/>
          </p:nvPr>
        </p:nvSpPr>
        <p:spPr/>
        <p:txBody>
          <a:bodyPr/>
          <a:lstStyle/>
          <a:p>
            <a:fld id="{F1512316-4672-48BA-BDDB-56DE538BDE8B}" type="slidenum">
              <a:rPr lang="en-US" altLang="en-US" smtClean="0"/>
              <a:pPr/>
              <a:t>‹#›</a:t>
            </a:fld>
            <a:endParaRPr lang="en-US" altLang="en-US" dirty="0"/>
          </a:p>
        </p:txBody>
      </p:sp>
    </p:spTree>
    <p:extLst>
      <p:ext uri="{BB962C8B-B14F-4D97-AF65-F5344CB8AC3E}">
        <p14:creationId xmlns:p14="http://schemas.microsoft.com/office/powerpoint/2010/main" val="924018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900C0-3059-44F0-B00E-0CFEBCC2DEA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F60776-0CBE-4B65-A5F9-6F57687D1FC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1CF6686-A356-429C-BFE4-52531876A4D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1313D8-4DE5-4AC9-9EAE-B5DE82AB53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6BF342-18A8-48F8-BCCB-D1ABCE138E36}"/>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6DFA9C-B61C-4DAE-8C08-609F91A2B4E0}"/>
              </a:ext>
            </a:extLst>
          </p:cNvPr>
          <p:cNvSpPr>
            <a:spLocks noGrp="1"/>
          </p:cNvSpPr>
          <p:nvPr>
            <p:ph type="dt" sz="half" idx="10"/>
          </p:nvPr>
        </p:nvSpPr>
        <p:spPr/>
        <p:txBody>
          <a:bodyPr/>
          <a:lstStyle/>
          <a:p>
            <a:pPr>
              <a:defRPr/>
            </a:pPr>
            <a:fld id="{670EC43E-FA23-4F46-9338-6481E530E8D9}" type="datetime1">
              <a:rPr lang="en-US" smtClean="0"/>
              <a:t>4/21/2022</a:t>
            </a:fld>
            <a:endParaRPr lang="en-US" dirty="0"/>
          </a:p>
        </p:txBody>
      </p:sp>
      <p:sp>
        <p:nvSpPr>
          <p:cNvPr id="8" name="Footer Placeholder 7">
            <a:extLst>
              <a:ext uri="{FF2B5EF4-FFF2-40B4-BE49-F238E27FC236}">
                <a16:creationId xmlns:a16="http://schemas.microsoft.com/office/drawing/2014/main" id="{64F418B0-1D53-4D14-82FA-0EB579868962}"/>
              </a:ext>
            </a:extLst>
          </p:cNvPr>
          <p:cNvSpPr>
            <a:spLocks noGrp="1"/>
          </p:cNvSpPr>
          <p:nvPr>
            <p:ph type="ftr" sz="quarter" idx="11"/>
          </p:nvPr>
        </p:nvSpPr>
        <p:spPr/>
        <p:txBody>
          <a:bodyPr/>
          <a:lstStyle/>
          <a:p>
            <a:pPr>
              <a:defRPr/>
            </a:pPr>
            <a:endParaRPr lang="en-US" dirty="0"/>
          </a:p>
        </p:txBody>
      </p:sp>
      <p:sp>
        <p:nvSpPr>
          <p:cNvPr id="9" name="Slide Number Placeholder 8">
            <a:extLst>
              <a:ext uri="{FF2B5EF4-FFF2-40B4-BE49-F238E27FC236}">
                <a16:creationId xmlns:a16="http://schemas.microsoft.com/office/drawing/2014/main" id="{FAB2E49D-52FA-4831-821A-E47C1AD1340D}"/>
              </a:ext>
            </a:extLst>
          </p:cNvPr>
          <p:cNvSpPr>
            <a:spLocks noGrp="1"/>
          </p:cNvSpPr>
          <p:nvPr>
            <p:ph type="sldNum" sz="quarter" idx="12"/>
          </p:nvPr>
        </p:nvSpPr>
        <p:spPr/>
        <p:txBody>
          <a:bodyPr/>
          <a:lstStyle/>
          <a:p>
            <a:fld id="{FFF6D82D-DF06-4B65-BBD7-300D277F5C1F}" type="slidenum">
              <a:rPr lang="en-US" altLang="en-US" smtClean="0"/>
              <a:pPr/>
              <a:t>‹#›</a:t>
            </a:fld>
            <a:endParaRPr lang="en-US" altLang="en-US" dirty="0"/>
          </a:p>
        </p:txBody>
      </p:sp>
    </p:spTree>
    <p:extLst>
      <p:ext uri="{BB962C8B-B14F-4D97-AF65-F5344CB8AC3E}">
        <p14:creationId xmlns:p14="http://schemas.microsoft.com/office/powerpoint/2010/main" val="595463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AFAA5-9285-473B-8F0E-B84689162D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E42085-9594-419D-916E-CF60349676EE}"/>
              </a:ext>
            </a:extLst>
          </p:cNvPr>
          <p:cNvSpPr>
            <a:spLocks noGrp="1"/>
          </p:cNvSpPr>
          <p:nvPr>
            <p:ph type="dt" sz="half" idx="10"/>
          </p:nvPr>
        </p:nvSpPr>
        <p:spPr/>
        <p:txBody>
          <a:bodyPr/>
          <a:lstStyle/>
          <a:p>
            <a:pPr>
              <a:defRPr/>
            </a:pPr>
            <a:fld id="{E8177E8F-61BB-4486-B012-1249193879DA}" type="datetime1">
              <a:rPr lang="en-US" smtClean="0"/>
              <a:t>4/21/2022</a:t>
            </a:fld>
            <a:endParaRPr lang="en-US" dirty="0"/>
          </a:p>
        </p:txBody>
      </p:sp>
      <p:sp>
        <p:nvSpPr>
          <p:cNvPr id="4" name="Footer Placeholder 3">
            <a:extLst>
              <a:ext uri="{FF2B5EF4-FFF2-40B4-BE49-F238E27FC236}">
                <a16:creationId xmlns:a16="http://schemas.microsoft.com/office/drawing/2014/main" id="{DDC9011B-12B4-464A-9D0D-304107F0AECB}"/>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22F01CF2-611C-4E3F-8AB2-9CC4D8B32C1E}"/>
              </a:ext>
            </a:extLst>
          </p:cNvPr>
          <p:cNvSpPr>
            <a:spLocks noGrp="1"/>
          </p:cNvSpPr>
          <p:nvPr>
            <p:ph type="sldNum" sz="quarter" idx="12"/>
          </p:nvPr>
        </p:nvSpPr>
        <p:spPr/>
        <p:txBody>
          <a:bodyPr/>
          <a:lstStyle/>
          <a:p>
            <a:fld id="{CEE81ECF-1E2C-4204-B2CF-B374B5726EAD}" type="slidenum">
              <a:rPr lang="en-US" altLang="en-US" smtClean="0"/>
              <a:pPr/>
              <a:t>‹#›</a:t>
            </a:fld>
            <a:endParaRPr lang="en-US" altLang="en-US" dirty="0"/>
          </a:p>
        </p:txBody>
      </p:sp>
    </p:spTree>
    <p:extLst>
      <p:ext uri="{BB962C8B-B14F-4D97-AF65-F5344CB8AC3E}">
        <p14:creationId xmlns:p14="http://schemas.microsoft.com/office/powerpoint/2010/main" val="145753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A48F2A-1875-415A-9A57-ECFE2C280A0C}"/>
              </a:ext>
            </a:extLst>
          </p:cNvPr>
          <p:cNvSpPr>
            <a:spLocks noGrp="1"/>
          </p:cNvSpPr>
          <p:nvPr>
            <p:ph type="dt" sz="half" idx="10"/>
          </p:nvPr>
        </p:nvSpPr>
        <p:spPr/>
        <p:txBody>
          <a:bodyPr/>
          <a:lstStyle/>
          <a:p>
            <a:pPr>
              <a:defRPr/>
            </a:pPr>
            <a:fld id="{F66D7215-4E88-45A5-A5AC-B3FFAC8B60EB}" type="datetime1">
              <a:rPr lang="en-US" smtClean="0"/>
              <a:t>4/21/2022</a:t>
            </a:fld>
            <a:endParaRPr lang="en-US" dirty="0"/>
          </a:p>
        </p:txBody>
      </p:sp>
      <p:sp>
        <p:nvSpPr>
          <p:cNvPr id="3" name="Footer Placeholder 2">
            <a:extLst>
              <a:ext uri="{FF2B5EF4-FFF2-40B4-BE49-F238E27FC236}">
                <a16:creationId xmlns:a16="http://schemas.microsoft.com/office/drawing/2014/main" id="{7E5C79DC-9787-41BE-962B-103E286B0F4C}"/>
              </a:ext>
            </a:extLst>
          </p:cNvPr>
          <p:cNvSpPr>
            <a:spLocks noGrp="1"/>
          </p:cNvSpPr>
          <p:nvPr>
            <p:ph type="ftr" sz="quarter" idx="1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E5EB4F90-734E-460D-8487-71474EFA82D1}"/>
              </a:ext>
            </a:extLst>
          </p:cNvPr>
          <p:cNvSpPr>
            <a:spLocks noGrp="1"/>
          </p:cNvSpPr>
          <p:nvPr>
            <p:ph type="sldNum" sz="quarter" idx="12"/>
          </p:nvPr>
        </p:nvSpPr>
        <p:spPr/>
        <p:txBody>
          <a:bodyPr/>
          <a:lstStyle/>
          <a:p>
            <a:fld id="{BA7DF744-D288-4C64-A42C-1DC4B19CEA08}" type="slidenum">
              <a:rPr lang="en-US" altLang="en-US" smtClean="0"/>
              <a:pPr/>
              <a:t>‹#›</a:t>
            </a:fld>
            <a:endParaRPr lang="en-US" altLang="en-US" dirty="0"/>
          </a:p>
        </p:txBody>
      </p:sp>
    </p:spTree>
    <p:extLst>
      <p:ext uri="{BB962C8B-B14F-4D97-AF65-F5344CB8AC3E}">
        <p14:creationId xmlns:p14="http://schemas.microsoft.com/office/powerpoint/2010/main" val="2327783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602B4-073E-4FDF-A636-5FD9A059CF1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4E8C8DD-C52C-4D0D-BC8D-413B2B9C8AC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154232-CA2D-43D8-BD98-C6A611EE2B7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1B4AAFA-790D-453C-A06C-AFD190F015CA}"/>
              </a:ext>
            </a:extLst>
          </p:cNvPr>
          <p:cNvSpPr>
            <a:spLocks noGrp="1"/>
          </p:cNvSpPr>
          <p:nvPr>
            <p:ph type="dt" sz="half" idx="10"/>
          </p:nvPr>
        </p:nvSpPr>
        <p:spPr/>
        <p:txBody>
          <a:bodyPr/>
          <a:lstStyle/>
          <a:p>
            <a:pPr>
              <a:defRPr/>
            </a:pPr>
            <a:fld id="{7502226E-D55A-4163-9268-CBB83CDBB396}" type="datetime1">
              <a:rPr lang="en-US" smtClean="0"/>
              <a:t>4/21/2022</a:t>
            </a:fld>
            <a:endParaRPr lang="en-US" dirty="0"/>
          </a:p>
        </p:txBody>
      </p:sp>
      <p:sp>
        <p:nvSpPr>
          <p:cNvPr id="6" name="Footer Placeholder 5">
            <a:extLst>
              <a:ext uri="{FF2B5EF4-FFF2-40B4-BE49-F238E27FC236}">
                <a16:creationId xmlns:a16="http://schemas.microsoft.com/office/drawing/2014/main" id="{916E322C-01B1-4B19-9B6A-13D0F7F3E906}"/>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D7398308-64FE-404A-B31F-15B57B5EEFD3}"/>
              </a:ext>
            </a:extLst>
          </p:cNvPr>
          <p:cNvSpPr>
            <a:spLocks noGrp="1"/>
          </p:cNvSpPr>
          <p:nvPr>
            <p:ph type="sldNum" sz="quarter" idx="12"/>
          </p:nvPr>
        </p:nvSpPr>
        <p:spPr/>
        <p:txBody>
          <a:bodyPr/>
          <a:lstStyle/>
          <a:p>
            <a:fld id="{A8E491D6-8BB6-4572-B1CF-34B804A913A2}" type="slidenum">
              <a:rPr lang="en-US" altLang="en-US" smtClean="0"/>
              <a:pPr/>
              <a:t>‹#›</a:t>
            </a:fld>
            <a:endParaRPr lang="en-US" altLang="en-US" dirty="0"/>
          </a:p>
        </p:txBody>
      </p:sp>
    </p:spTree>
    <p:extLst>
      <p:ext uri="{BB962C8B-B14F-4D97-AF65-F5344CB8AC3E}">
        <p14:creationId xmlns:p14="http://schemas.microsoft.com/office/powerpoint/2010/main" val="2419439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14066-AB76-4FBC-9DF6-EA19615B565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6B1FC6A-4936-4222-BCC7-9AE53DF7485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6BD8D04-15D1-40C4-AE42-33DA6151455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1D5A3B2-9EF9-4503-8704-6968F5B8E874}"/>
              </a:ext>
            </a:extLst>
          </p:cNvPr>
          <p:cNvSpPr>
            <a:spLocks noGrp="1"/>
          </p:cNvSpPr>
          <p:nvPr>
            <p:ph type="dt" sz="half" idx="10"/>
          </p:nvPr>
        </p:nvSpPr>
        <p:spPr/>
        <p:txBody>
          <a:bodyPr/>
          <a:lstStyle/>
          <a:p>
            <a:pPr>
              <a:defRPr/>
            </a:pPr>
            <a:fld id="{91043BE5-AB1A-4049-8394-B120CCD45D14}" type="datetime1">
              <a:rPr lang="en-US" smtClean="0"/>
              <a:t>4/21/2022</a:t>
            </a:fld>
            <a:endParaRPr lang="en-US" dirty="0"/>
          </a:p>
        </p:txBody>
      </p:sp>
      <p:sp>
        <p:nvSpPr>
          <p:cNvPr id="6" name="Footer Placeholder 5">
            <a:extLst>
              <a:ext uri="{FF2B5EF4-FFF2-40B4-BE49-F238E27FC236}">
                <a16:creationId xmlns:a16="http://schemas.microsoft.com/office/drawing/2014/main" id="{C2797EC9-AD9D-4CAE-B790-C66B296986B2}"/>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04D9B28D-98F1-4721-8A1E-B7C7ACF0FF6F}"/>
              </a:ext>
            </a:extLst>
          </p:cNvPr>
          <p:cNvSpPr>
            <a:spLocks noGrp="1"/>
          </p:cNvSpPr>
          <p:nvPr>
            <p:ph type="sldNum" sz="quarter" idx="12"/>
          </p:nvPr>
        </p:nvSpPr>
        <p:spPr/>
        <p:txBody>
          <a:bodyPr/>
          <a:lstStyle/>
          <a:p>
            <a:fld id="{13EBA2EF-0985-4EFA-94B6-42B3BD48C971}" type="slidenum">
              <a:rPr lang="en-US" altLang="en-US" smtClean="0"/>
              <a:pPr/>
              <a:t>‹#›</a:t>
            </a:fld>
            <a:endParaRPr lang="en-US" altLang="en-US" dirty="0"/>
          </a:p>
        </p:txBody>
      </p:sp>
    </p:spTree>
    <p:extLst>
      <p:ext uri="{BB962C8B-B14F-4D97-AF65-F5344CB8AC3E}">
        <p14:creationId xmlns:p14="http://schemas.microsoft.com/office/powerpoint/2010/main" val="3912539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74080A-186B-401D-AF06-599E2728CFC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25C993-5219-4E44-8974-5A204188843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A2BD59-6490-454C-8C95-A408A498BF7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5D7C9905-FD0B-4C72-BF55-91063773457C}" type="datetime1">
              <a:rPr lang="en-US" smtClean="0"/>
              <a:t>4/21/2022</a:t>
            </a:fld>
            <a:endParaRPr lang="en-US" dirty="0"/>
          </a:p>
        </p:txBody>
      </p:sp>
      <p:sp>
        <p:nvSpPr>
          <p:cNvPr id="5" name="Footer Placeholder 4">
            <a:extLst>
              <a:ext uri="{FF2B5EF4-FFF2-40B4-BE49-F238E27FC236}">
                <a16:creationId xmlns:a16="http://schemas.microsoft.com/office/drawing/2014/main" id="{AA52A16D-0605-4C3E-89C1-A07F917738D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dirty="0"/>
          </a:p>
        </p:txBody>
      </p:sp>
      <p:sp>
        <p:nvSpPr>
          <p:cNvPr id="6" name="Slide Number Placeholder 5">
            <a:extLst>
              <a:ext uri="{FF2B5EF4-FFF2-40B4-BE49-F238E27FC236}">
                <a16:creationId xmlns:a16="http://schemas.microsoft.com/office/drawing/2014/main" id="{38047A94-E6B2-4703-B0A6-D52E42A578E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D2F33E3-71F9-495C-BE9F-EEA8188ACFAF}" type="slidenum">
              <a:rPr lang="en-US" altLang="en-US" smtClean="0"/>
              <a:pPr/>
              <a:t>‹#›</a:t>
            </a:fld>
            <a:endParaRPr lang="en-US" altLang="en-US" dirty="0"/>
          </a:p>
        </p:txBody>
      </p:sp>
    </p:spTree>
    <p:extLst>
      <p:ext uri="{BB962C8B-B14F-4D97-AF65-F5344CB8AC3E}">
        <p14:creationId xmlns:p14="http://schemas.microsoft.com/office/powerpoint/2010/main" val="1595162349"/>
      </p:ext>
    </p:extLst>
  </p:cSld>
  <p:clrMap bg1="lt1" tx1="dk1" bg2="lt2" tx2="dk2" accent1="accent1" accent2="accent2" accent3="accent3" accent4="accent4" accent5="accent5" accent6="accent6" hlink="hlink" folHlink="folHlink"/>
  <p:sldLayoutIdLst>
    <p:sldLayoutId id="2147484308" r:id="rId1"/>
    <p:sldLayoutId id="2147484309" r:id="rId2"/>
    <p:sldLayoutId id="2147484310" r:id="rId3"/>
    <p:sldLayoutId id="2147484311" r:id="rId4"/>
    <p:sldLayoutId id="2147484312" r:id="rId5"/>
    <p:sldLayoutId id="2147484313" r:id="rId6"/>
    <p:sldLayoutId id="2147484314" r:id="rId7"/>
    <p:sldLayoutId id="2147484315" r:id="rId8"/>
    <p:sldLayoutId id="2147484316" r:id="rId9"/>
    <p:sldLayoutId id="2147484317" r:id="rId10"/>
    <p:sldLayoutId id="2147484318"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1.png"/><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2.sv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34.sv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34.sv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7.png"/><Relationship Id="rId3" Type="http://schemas.openxmlformats.org/officeDocument/2006/relationships/image" Target="../media/image39.svg"/><Relationship Id="rId7" Type="http://schemas.openxmlformats.org/officeDocument/2006/relationships/image" Target="../media/image43.svg"/><Relationship Id="rId12"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47.svg"/><Relationship Id="rId5" Type="http://schemas.openxmlformats.org/officeDocument/2006/relationships/image" Target="../media/image41.svg"/><Relationship Id="rId10" Type="http://schemas.openxmlformats.org/officeDocument/2006/relationships/image" Target="../media/image36.png"/><Relationship Id="rId4" Type="http://schemas.openxmlformats.org/officeDocument/2006/relationships/image" Target="../media/image33.png"/><Relationship Id="rId9" Type="http://schemas.openxmlformats.org/officeDocument/2006/relationships/image" Target="../media/image45.svg"/><Relationship Id="rId14" Type="http://schemas.openxmlformats.org/officeDocument/2006/relationships/image" Target="../media/image49.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0.jpe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file://localhost/Volumes/ARTDEPT/DesignInProgress/UHC/18924_UHC_OE_Materials_Refresh/Art/shutterstock_589475414.png" TargetMode="Externa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54.svg"/><Relationship Id="rId7" Type="http://schemas.openxmlformats.org/officeDocument/2006/relationships/image" Target="../media/image58.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56.svg"/><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D2FF78F-52A8-4B16-96BE-8D4CAB369C1A}"/>
              </a:ext>
            </a:extLst>
          </p:cNvPr>
          <p:cNvSpPr/>
          <p:nvPr/>
        </p:nvSpPr>
        <p:spPr>
          <a:xfrm>
            <a:off x="609734" y="5581021"/>
            <a:ext cx="4148374" cy="128240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8C9599"/>
              </a:solidFill>
              <a:effectLst/>
              <a:uLnTx/>
              <a:uFillTx/>
              <a:latin typeface="Arial"/>
              <a:cs typeface="Arial"/>
            </a:endParaRPr>
          </a:p>
          <a:p>
            <a:pPr marL="0" marR="0" lvl="0" indent="0" algn="l" defTabSz="914400" rtl="0" eaLnBrk="1" fontAlgn="auto" latinLnBrk="0" hangingPunct="1">
              <a:lnSpc>
                <a:spcPts val="4000"/>
              </a:lnSpc>
              <a:spcBef>
                <a:spcPts val="0"/>
              </a:spcBef>
              <a:spcAft>
                <a:spcPts val="0"/>
              </a:spcAft>
              <a:buClrTx/>
              <a:buSzTx/>
              <a:buFontTx/>
              <a:buNone/>
              <a:tabLst/>
              <a:defRPr/>
            </a:pPr>
            <a:r>
              <a:rPr kumimoji="0" lang="en-US" sz="4400" b="1" i="0" u="none" strike="noStrike" kern="1200" cap="none" spc="-110" normalizeH="0" baseline="0" noProof="0" dirty="0">
                <a:ln>
                  <a:noFill/>
                </a:ln>
                <a:effectLst/>
                <a:uLnTx/>
                <a:uFillTx/>
                <a:latin typeface="Arial"/>
                <a:cs typeface="Arial"/>
              </a:rPr>
              <a:t>Get to know</a:t>
            </a:r>
            <a:endParaRPr kumimoji="0" lang="en-US" sz="4400" b="0" i="0" u="none" strike="noStrike" kern="1200" cap="none" spc="-110" normalizeH="0" baseline="0" noProof="0" dirty="0">
              <a:ln>
                <a:noFill/>
              </a:ln>
              <a:effectLst/>
              <a:uLnTx/>
              <a:uFillTx/>
              <a:latin typeface="Arial"/>
              <a:cs typeface="Arial"/>
            </a:endParaRPr>
          </a:p>
          <a:p>
            <a:pPr marL="0" marR="0" lvl="0" indent="0" algn="l" defTabSz="914400" rtl="0" eaLnBrk="1" fontAlgn="auto" latinLnBrk="0" hangingPunct="1">
              <a:lnSpc>
                <a:spcPts val="4000"/>
              </a:lnSpc>
              <a:spcBef>
                <a:spcPts val="0"/>
              </a:spcBef>
              <a:spcAft>
                <a:spcPts val="0"/>
              </a:spcAft>
              <a:buClrTx/>
              <a:buSzTx/>
              <a:buFontTx/>
              <a:buNone/>
              <a:tabLst/>
              <a:defRPr/>
            </a:pPr>
            <a:r>
              <a:rPr kumimoji="0" lang="en-US" sz="4400" b="1" i="0" u="none" strike="noStrike" kern="1200" cap="none" spc="-110" normalizeH="0" baseline="0" noProof="0" dirty="0">
                <a:ln>
                  <a:noFill/>
                </a:ln>
                <a:solidFill>
                  <a:schemeClr val="tx1">
                    <a:lumMod val="50000"/>
                    <a:lumOff val="50000"/>
                  </a:schemeClr>
                </a:solidFill>
                <a:effectLst/>
                <a:uLnTx/>
                <a:uFillTx/>
                <a:latin typeface="Arial"/>
                <a:cs typeface="Arial"/>
              </a:rPr>
              <a:t>your benefits.</a:t>
            </a:r>
            <a:endParaRPr kumimoji="0" lang="en-US" sz="4400" b="0" i="0" u="none" strike="noStrike" kern="1200" cap="none" spc="-110" normalizeH="0" baseline="0" noProof="0" dirty="0">
              <a:ln>
                <a:noFill/>
              </a:ln>
              <a:solidFill>
                <a:schemeClr val="tx1">
                  <a:lumMod val="50000"/>
                  <a:lumOff val="50000"/>
                </a:schemeClr>
              </a:solidFill>
              <a:effectLst/>
              <a:uLnTx/>
              <a:uFillTx/>
              <a:latin typeface="Arial"/>
              <a:cs typeface="Arial"/>
            </a:endParaRPr>
          </a:p>
        </p:txBody>
      </p:sp>
      <p:sp>
        <p:nvSpPr>
          <p:cNvPr id="10" name="Rectangle 9">
            <a:extLst>
              <a:ext uri="{FF2B5EF4-FFF2-40B4-BE49-F238E27FC236}">
                <a16:creationId xmlns:a16="http://schemas.microsoft.com/office/drawing/2014/main" id="{675DDC96-1E72-44A0-94CD-223E9A7A4AC1}"/>
              </a:ext>
            </a:extLst>
          </p:cNvPr>
          <p:cNvSpPr/>
          <p:nvPr/>
        </p:nvSpPr>
        <p:spPr>
          <a:xfrm>
            <a:off x="1" y="0"/>
            <a:ext cx="22860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a:cs typeface="Arial"/>
            </a:endParaRPr>
          </a:p>
        </p:txBody>
      </p:sp>
      <p:sp>
        <p:nvSpPr>
          <p:cNvPr id="11" name="Rectangle 10">
            <a:extLst>
              <a:ext uri="{FF2B5EF4-FFF2-40B4-BE49-F238E27FC236}">
                <a16:creationId xmlns:a16="http://schemas.microsoft.com/office/drawing/2014/main" id="{32A91886-B86D-48F9-9B3E-49062707701F}"/>
              </a:ext>
            </a:extLst>
          </p:cNvPr>
          <p:cNvSpPr/>
          <p:nvPr/>
        </p:nvSpPr>
        <p:spPr>
          <a:xfrm>
            <a:off x="228603" y="5171329"/>
            <a:ext cx="8915398" cy="225086"/>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cs typeface="Arial"/>
            </a:endParaRPr>
          </a:p>
        </p:txBody>
      </p:sp>
      <p:sp>
        <p:nvSpPr>
          <p:cNvPr id="4" name="TextBox 3">
            <a:extLst>
              <a:ext uri="{FF2B5EF4-FFF2-40B4-BE49-F238E27FC236}">
                <a16:creationId xmlns:a16="http://schemas.microsoft.com/office/drawing/2014/main" id="{6EB51BE0-7C43-4834-B3C7-A672EA15BEA0}"/>
              </a:ext>
            </a:extLst>
          </p:cNvPr>
          <p:cNvSpPr txBox="1"/>
          <p:nvPr/>
        </p:nvSpPr>
        <p:spPr>
          <a:xfrm>
            <a:off x="1959906" y="1752600"/>
            <a:ext cx="5596404" cy="2308324"/>
          </a:xfrm>
          <a:prstGeom prst="rect">
            <a:avLst/>
          </a:prstGeom>
          <a:noFill/>
        </p:spPr>
        <p:txBody>
          <a:bodyPr wrap="none" rtlCol="0">
            <a:spAutoFit/>
          </a:bodyPr>
          <a:lstStyle/>
          <a:p>
            <a:pPr algn="ctr"/>
            <a:r>
              <a:rPr lang="en-US" sz="4400" b="1" dirty="0">
                <a:solidFill>
                  <a:schemeClr val="tx1">
                    <a:lumMod val="85000"/>
                    <a:lumOff val="15000"/>
                  </a:schemeClr>
                </a:solidFill>
                <a:latin typeface="Arial" panose="020B0604020202020204" pitchFamily="34" charset="0"/>
                <a:cs typeface="Arial" panose="020B0604020202020204" pitchFamily="34" charset="0"/>
              </a:rPr>
              <a:t>Hoover-Schrum</a:t>
            </a:r>
          </a:p>
          <a:p>
            <a:pPr algn="ctr"/>
            <a:r>
              <a:rPr lang="en-US" sz="4400" b="1" dirty="0">
                <a:solidFill>
                  <a:schemeClr val="tx1">
                    <a:lumMod val="85000"/>
                    <a:lumOff val="15000"/>
                  </a:schemeClr>
                </a:solidFill>
                <a:latin typeface="Arial" panose="020B0604020202020204" pitchFamily="34" charset="0"/>
                <a:cs typeface="Arial" panose="020B0604020202020204" pitchFamily="34" charset="0"/>
              </a:rPr>
              <a:t>Memorial SD #157</a:t>
            </a:r>
          </a:p>
          <a:p>
            <a:pPr algn="ctr"/>
            <a:r>
              <a:rPr lang="en-US" sz="3600" b="1" dirty="0">
                <a:solidFill>
                  <a:schemeClr val="tx1">
                    <a:lumMod val="85000"/>
                    <a:lumOff val="15000"/>
                  </a:schemeClr>
                </a:solidFill>
                <a:latin typeface="Arial" panose="020B0604020202020204" pitchFamily="34" charset="0"/>
                <a:cs typeface="Arial" panose="020B0604020202020204" pitchFamily="34" charset="0"/>
              </a:rPr>
              <a:t>Annual Open Enrollment</a:t>
            </a:r>
          </a:p>
          <a:p>
            <a:pPr algn="ctr"/>
            <a:r>
              <a:rPr lang="en-US" sz="2000" dirty="0">
                <a:latin typeface="Arial" panose="020B0604020202020204" pitchFamily="34" charset="0"/>
                <a:cs typeface="Arial" panose="020B0604020202020204" pitchFamily="34" charset="0"/>
              </a:rPr>
              <a:t>Plan Year: July 1, 2022 - June 30, 2023 </a:t>
            </a:r>
          </a:p>
        </p:txBody>
      </p:sp>
      <p:pic>
        <p:nvPicPr>
          <p:cNvPr id="9" name="Picture 8" descr="logo">
            <a:extLst>
              <a:ext uri="{FF2B5EF4-FFF2-40B4-BE49-F238E27FC236}">
                <a16:creationId xmlns:a16="http://schemas.microsoft.com/office/drawing/2014/main" id="{0FCA428F-88FF-4705-85CC-A5CB58EC92A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6310" y="5581021"/>
            <a:ext cx="1179416" cy="1131001"/>
          </a:xfrm>
          <a:prstGeom prst="rect">
            <a:avLst/>
          </a:prstGeom>
          <a:noFill/>
          <a:ln>
            <a:noFill/>
          </a:ln>
        </p:spPr>
      </p:pic>
    </p:spTree>
    <p:extLst>
      <p:ext uri="{BB962C8B-B14F-4D97-AF65-F5344CB8AC3E}">
        <p14:creationId xmlns:p14="http://schemas.microsoft.com/office/powerpoint/2010/main" val="2298280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9E3FEC-D3C9-48D7-9BDE-A1CCDBF126DA}"/>
              </a:ext>
            </a:extLst>
          </p:cNvPr>
          <p:cNvSpPr/>
          <p:nvPr/>
        </p:nvSpPr>
        <p:spPr>
          <a:xfrm>
            <a:off x="-7902" y="1"/>
            <a:ext cx="272178"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sp>
        <p:nvSpPr>
          <p:cNvPr id="4" name="Title 1">
            <a:extLst>
              <a:ext uri="{FF2B5EF4-FFF2-40B4-BE49-F238E27FC236}">
                <a16:creationId xmlns:a16="http://schemas.microsoft.com/office/drawing/2014/main" id="{B743D7BE-BC0D-4C80-88EA-6A0B367BA4F5}"/>
              </a:ext>
            </a:extLst>
          </p:cNvPr>
          <p:cNvSpPr txBox="1">
            <a:spLocks/>
          </p:cNvSpPr>
          <p:nvPr/>
        </p:nvSpPr>
        <p:spPr>
          <a:xfrm>
            <a:off x="627184" y="340894"/>
            <a:ext cx="7450016" cy="790578"/>
          </a:xfrm>
          <a:prstGeom prst="rect">
            <a:avLst/>
          </a:prstGeom>
        </p:spPr>
        <p:txBody>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1">
                    <a:lumMod val="50000"/>
                  </a:schemeClr>
                </a:solidFill>
                <a:effectLst/>
                <a:uLnTx/>
                <a:uFillTx/>
                <a:latin typeface="Arial"/>
                <a:ea typeface="Arial"/>
                <a:cs typeface="Arial"/>
              </a:rPr>
              <a:t>Health Reimbursement Arrangement (HRA)</a:t>
            </a:r>
          </a:p>
        </p:txBody>
      </p:sp>
      <p:cxnSp>
        <p:nvCxnSpPr>
          <p:cNvPr id="9" name="Straight Connector 8">
            <a:extLst>
              <a:ext uri="{FF2B5EF4-FFF2-40B4-BE49-F238E27FC236}">
                <a16:creationId xmlns:a16="http://schemas.microsoft.com/office/drawing/2014/main" id="{87EDE703-6B31-498D-A293-2CF3FC2795F4}"/>
              </a:ext>
            </a:extLst>
          </p:cNvPr>
          <p:cNvCxnSpPr>
            <a:cxnSpLocks/>
          </p:cNvCxnSpPr>
          <p:nvPr/>
        </p:nvCxnSpPr>
        <p:spPr>
          <a:xfrm>
            <a:off x="544739" y="790266"/>
            <a:ext cx="8142061"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0AED1CA-D53A-4D3E-8EFC-BC6591E0B69B}"/>
              </a:ext>
            </a:extLst>
          </p:cNvPr>
          <p:cNvCxnSpPr>
            <a:cxnSpLocks/>
          </p:cNvCxnSpPr>
          <p:nvPr/>
        </p:nvCxnSpPr>
        <p:spPr>
          <a:xfrm>
            <a:off x="552760" y="6509277"/>
            <a:ext cx="8142061"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6E9E5F3-73BC-4696-9D44-5E4731CCFE6B}"/>
              </a:ext>
            </a:extLst>
          </p:cNvPr>
          <p:cNvSpPr/>
          <p:nvPr/>
        </p:nvSpPr>
        <p:spPr>
          <a:xfrm>
            <a:off x="627184" y="1225657"/>
            <a:ext cx="8304744" cy="4207306"/>
          </a:xfrm>
          <a:prstGeom prst="rect">
            <a:avLst/>
          </a:prstGeom>
        </p:spPr>
        <p:txBody>
          <a:bodyPr wrap="square">
            <a:spAutoFit/>
          </a:bodyPr>
          <a:lstStyle/>
          <a:p>
            <a:pPr>
              <a:lnSpc>
                <a:spcPct val="90000"/>
              </a:lnSpc>
              <a:spcBef>
                <a:spcPts val="1200"/>
              </a:spcBef>
              <a:buClr>
                <a:srgbClr val="23B1C9"/>
              </a:buClr>
            </a:pPr>
            <a:r>
              <a:rPr lang="en-US" altLang="en-US" sz="2200" b="1" kern="0" dirty="0">
                <a:solidFill>
                  <a:schemeClr val="tx2">
                    <a:lumMod val="50000"/>
                  </a:schemeClr>
                </a:solidFill>
                <a:latin typeface="Arial" panose="020B0604020202020204" pitchFamily="34" charset="0"/>
                <a:cs typeface="Arial" panose="020B0604020202020204" pitchFamily="34" charset="0"/>
              </a:rPr>
              <a:t>What is an HRA?</a:t>
            </a:r>
          </a:p>
          <a:p>
            <a:endParaRPr lang="en-US" sz="2200" b="1" kern="0" dirty="0">
              <a:solidFill>
                <a:schemeClr val="tx2">
                  <a:lumMod val="50000"/>
                </a:schemeClr>
              </a:solidFill>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A Health Reimbursement Arrangement (HRA) is a tax-advantaged benefit that allows both employees and employers to save on the cost of healthcare.</a:t>
            </a:r>
          </a:p>
          <a:p>
            <a:endParaRPr lang="en-US" sz="2200" dirty="0">
              <a:latin typeface="Arial" panose="020B0604020202020204" pitchFamily="34" charset="0"/>
              <a:cs typeface="Arial" panose="020B0604020202020204" pitchFamily="34" charset="0"/>
            </a:endParaRPr>
          </a:p>
          <a:p>
            <a:r>
              <a:rPr lang="en-US" sz="2200" dirty="0">
                <a:latin typeface="Arial" panose="020B0604020202020204" pitchFamily="34" charset="0"/>
                <a:cs typeface="Arial" panose="020B0604020202020204" pitchFamily="34" charset="0"/>
              </a:rPr>
              <a:t>HRA plans are employer-funded medical reimbursement plans. The employer commits to reimburse participants for a portion of their annual deductible. </a:t>
            </a:r>
          </a:p>
          <a:p>
            <a:endParaRPr lang="en-US" sz="2200" dirty="0">
              <a:latin typeface="Arial" panose="020B0604020202020204" pitchFamily="34" charset="0"/>
              <a:cs typeface="Arial" panose="020B0604020202020204" pitchFamily="34" charset="0"/>
            </a:endParaRPr>
          </a:p>
          <a:p>
            <a:pPr>
              <a:lnSpc>
                <a:spcPct val="90000"/>
              </a:lnSpc>
              <a:spcBef>
                <a:spcPts val="1200"/>
              </a:spcBef>
              <a:buClr>
                <a:srgbClr val="23B1C9"/>
              </a:buClr>
            </a:pPr>
            <a:r>
              <a:rPr lang="en-US" altLang="en-US" sz="2200" kern="0" dirty="0">
                <a:solidFill>
                  <a:schemeClr val="tx2">
                    <a:lumMod val="50000"/>
                  </a:schemeClr>
                </a:solidFill>
                <a:latin typeface="Arial" panose="020B0604020202020204" pitchFamily="34" charset="0"/>
                <a:cs typeface="Arial" panose="020B0604020202020204" pitchFamily="34" charset="0"/>
              </a:rPr>
              <a:t>The HRA reimbursements are administered through Envision Healthcare. </a:t>
            </a:r>
          </a:p>
        </p:txBody>
      </p:sp>
      <p:pic>
        <p:nvPicPr>
          <p:cNvPr id="1026" name="Picture 2">
            <a:extLst>
              <a:ext uri="{FF2B5EF4-FFF2-40B4-BE49-F238E27FC236}">
                <a16:creationId xmlns:a16="http://schemas.microsoft.com/office/drawing/2014/main" id="{E7D674A5-B3D4-4876-8A6B-014CFB3305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0328" y="54782"/>
            <a:ext cx="1371600" cy="681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826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9E3FEC-D3C9-48D7-9BDE-A1CCDBF126DA}"/>
              </a:ext>
            </a:extLst>
          </p:cNvPr>
          <p:cNvSpPr/>
          <p:nvPr/>
        </p:nvSpPr>
        <p:spPr>
          <a:xfrm>
            <a:off x="-7902" y="1"/>
            <a:ext cx="272178"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sp>
        <p:nvSpPr>
          <p:cNvPr id="4" name="Title 1">
            <a:extLst>
              <a:ext uri="{FF2B5EF4-FFF2-40B4-BE49-F238E27FC236}">
                <a16:creationId xmlns:a16="http://schemas.microsoft.com/office/drawing/2014/main" id="{B743D7BE-BC0D-4C80-88EA-6A0B367BA4F5}"/>
              </a:ext>
            </a:extLst>
          </p:cNvPr>
          <p:cNvSpPr txBox="1">
            <a:spLocks/>
          </p:cNvSpPr>
          <p:nvPr/>
        </p:nvSpPr>
        <p:spPr>
          <a:xfrm>
            <a:off x="617514" y="205402"/>
            <a:ext cx="5943600" cy="790578"/>
          </a:xfrm>
          <a:prstGeom prst="rect">
            <a:avLst/>
          </a:prstGeom>
        </p:spPr>
        <p:txBody>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1">
                    <a:lumMod val="50000"/>
                  </a:schemeClr>
                </a:solidFill>
                <a:effectLst/>
                <a:uLnTx/>
                <a:uFillTx/>
                <a:latin typeface="Arial"/>
                <a:ea typeface="Arial"/>
                <a:cs typeface="Arial"/>
              </a:rPr>
              <a:t>HRA Allotment Summary</a:t>
            </a:r>
          </a:p>
        </p:txBody>
      </p:sp>
      <p:pic>
        <p:nvPicPr>
          <p:cNvPr id="8" name="Picture 2">
            <a:extLst>
              <a:ext uri="{FF2B5EF4-FFF2-40B4-BE49-F238E27FC236}">
                <a16:creationId xmlns:a16="http://schemas.microsoft.com/office/drawing/2014/main" id="{969D5F04-8C63-4ACF-A2A1-640CAF4375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9842" y="24340"/>
            <a:ext cx="1283096" cy="6375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6040820-68B5-4069-BBC0-52FF43F55415}"/>
              </a:ext>
            </a:extLst>
          </p:cNvPr>
          <p:cNvPicPr>
            <a:picLocks noChangeAspect="1"/>
          </p:cNvPicPr>
          <p:nvPr/>
        </p:nvPicPr>
        <p:blipFill>
          <a:blip r:embed="rId3"/>
          <a:stretch>
            <a:fillRect/>
          </a:stretch>
        </p:blipFill>
        <p:spPr>
          <a:xfrm>
            <a:off x="920442" y="709698"/>
            <a:ext cx="6629400" cy="5848350"/>
          </a:xfrm>
          <a:prstGeom prst="rect">
            <a:avLst/>
          </a:prstGeom>
        </p:spPr>
      </p:pic>
      <p:cxnSp>
        <p:nvCxnSpPr>
          <p:cNvPr id="12" name="Straight Connector 11">
            <a:extLst>
              <a:ext uri="{FF2B5EF4-FFF2-40B4-BE49-F238E27FC236}">
                <a16:creationId xmlns:a16="http://schemas.microsoft.com/office/drawing/2014/main" id="{504E209E-C37E-47AB-ACB8-0F10CBC6B120}"/>
              </a:ext>
            </a:extLst>
          </p:cNvPr>
          <p:cNvCxnSpPr>
            <a:cxnSpLocks/>
          </p:cNvCxnSpPr>
          <p:nvPr/>
        </p:nvCxnSpPr>
        <p:spPr>
          <a:xfrm>
            <a:off x="500969" y="6705600"/>
            <a:ext cx="8142061"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8930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743D7BE-BC0D-4C80-88EA-6A0B367BA4F5}"/>
              </a:ext>
            </a:extLst>
          </p:cNvPr>
          <p:cNvSpPr txBox="1">
            <a:spLocks/>
          </p:cNvSpPr>
          <p:nvPr/>
        </p:nvSpPr>
        <p:spPr>
          <a:xfrm>
            <a:off x="320408" y="151493"/>
            <a:ext cx="6314018" cy="8100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pPr marL="0" marR="0" lvl="0" indent="0" fontAlgn="auto">
              <a:spcAft>
                <a:spcPts val="600"/>
              </a:spcAft>
              <a:buClrTx/>
              <a:buSzTx/>
              <a:tabLst/>
              <a:defRPr/>
            </a:pPr>
            <a:r>
              <a:rPr lang="en-US" kern="1200" dirty="0">
                <a:solidFill>
                  <a:srgbClr val="000000"/>
                </a:solidFill>
                <a:latin typeface="Arial" panose="020B0604020202020204" pitchFamily="34" charset="0"/>
                <a:cs typeface="Arial" panose="020B0604020202020204" pitchFamily="34" charset="0"/>
              </a:rPr>
              <a:t>The HRA Claim Process</a:t>
            </a:r>
            <a:endParaRPr kumimoji="0" lang="en-US"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pic>
        <p:nvPicPr>
          <p:cNvPr id="31" name="Graphic 30" descr="User">
            <a:extLst>
              <a:ext uri="{FF2B5EF4-FFF2-40B4-BE49-F238E27FC236}">
                <a16:creationId xmlns:a16="http://schemas.microsoft.com/office/drawing/2014/main" id="{B3E9A1AE-608A-46AA-9DFB-AF2E8820BE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39490" y="2079067"/>
            <a:ext cx="3026740" cy="3026740"/>
          </a:xfrm>
          <a:prstGeom prst="rect">
            <a:avLst/>
          </a:prstGeom>
        </p:spPr>
      </p:pic>
      <p:cxnSp>
        <p:nvCxnSpPr>
          <p:cNvPr id="9" name="Straight Connector 8">
            <a:extLst>
              <a:ext uri="{FF2B5EF4-FFF2-40B4-BE49-F238E27FC236}">
                <a16:creationId xmlns:a16="http://schemas.microsoft.com/office/drawing/2014/main" id="{87EDE703-6B31-498D-A293-2CF3FC2795F4}"/>
              </a:ext>
            </a:extLst>
          </p:cNvPr>
          <p:cNvCxnSpPr>
            <a:cxnSpLocks/>
          </p:cNvCxnSpPr>
          <p:nvPr/>
        </p:nvCxnSpPr>
        <p:spPr>
          <a:xfrm>
            <a:off x="544739" y="790266"/>
            <a:ext cx="8142061"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0AED1CA-D53A-4D3E-8EFC-BC6591E0B69B}"/>
              </a:ext>
            </a:extLst>
          </p:cNvPr>
          <p:cNvCxnSpPr>
            <a:cxnSpLocks/>
          </p:cNvCxnSpPr>
          <p:nvPr/>
        </p:nvCxnSpPr>
        <p:spPr>
          <a:xfrm>
            <a:off x="552760" y="6509277"/>
            <a:ext cx="8142061"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C5DBF0C1-C148-4BF7-A08A-E63FEF3D6E09}"/>
              </a:ext>
            </a:extLst>
          </p:cNvPr>
          <p:cNvSpPr/>
          <p:nvPr/>
        </p:nvSpPr>
        <p:spPr bwMode="auto">
          <a:xfrm>
            <a:off x="6417939" y="1224440"/>
            <a:ext cx="2367866" cy="1442560"/>
          </a:xfrm>
          <a:prstGeom prst="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Aft>
                <a:spcPts val="600"/>
              </a:spcAft>
            </a:pPr>
            <a:r>
              <a:rPr lang="en-US" sz="1200" dirty="0">
                <a:latin typeface="Calibri" panose="020F0502020204030204" pitchFamily="34" charset="0"/>
              </a:rPr>
              <a:t>3) BlueCross &amp; BlueShield will process the claim and send the Explanation of Benefits (EOB) to Envision Healthcare to process the claim. EOBs are sent directly from BCBS to Envision, you do not need to submit the claim form. </a:t>
            </a:r>
          </a:p>
          <a:p>
            <a:pPr marL="0" marR="0" indent="0" algn="ctr" defTabSz="914400" rtl="0" eaLnBrk="0" fontAlgn="base" latinLnBrk="0" hangingPunct="0">
              <a:lnSpc>
                <a:spcPct val="100000"/>
              </a:lnSpc>
              <a:spcBef>
                <a:spcPct val="0"/>
              </a:spcBef>
              <a:spcAft>
                <a:spcPts val="600"/>
              </a:spcAft>
              <a:buClrTx/>
              <a:buSzTx/>
              <a:buFontTx/>
              <a:buNone/>
              <a:tabLst/>
            </a:pPr>
            <a:endParaRPr kumimoji="0" lang="en-US" sz="1200" b="0" i="0" u="none" strike="noStrike" cap="none" normalizeH="0" baseline="0" dirty="0">
              <a:ln>
                <a:noFill/>
              </a:ln>
              <a:solidFill>
                <a:schemeClr val="tx1"/>
              </a:solidFill>
              <a:effectLst/>
            </a:endParaRPr>
          </a:p>
        </p:txBody>
      </p:sp>
      <p:sp>
        <p:nvSpPr>
          <p:cNvPr id="6" name="Rectangle 5">
            <a:extLst>
              <a:ext uri="{FF2B5EF4-FFF2-40B4-BE49-F238E27FC236}">
                <a16:creationId xmlns:a16="http://schemas.microsoft.com/office/drawing/2014/main" id="{4C9A0990-B75C-4E3F-A1D4-7080DC4519BE}"/>
              </a:ext>
            </a:extLst>
          </p:cNvPr>
          <p:cNvSpPr/>
          <p:nvPr/>
        </p:nvSpPr>
        <p:spPr bwMode="auto">
          <a:xfrm>
            <a:off x="3418508" y="1533116"/>
            <a:ext cx="2460521" cy="905065"/>
          </a:xfrm>
          <a:prstGeom prst="rect">
            <a:avLst/>
          </a:prstGeom>
          <a:solidFill>
            <a:schemeClr val="accent6">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ts val="600"/>
              </a:spcAft>
              <a:buClrTx/>
              <a:buSzTx/>
              <a:buFontTx/>
              <a:buNone/>
              <a:tabLst/>
            </a:pPr>
            <a:r>
              <a:rPr lang="en-US" sz="1200" dirty="0">
                <a:latin typeface="Calibri" panose="020F0502020204030204" pitchFamily="34" charset="0"/>
              </a:rPr>
              <a:t>2) The health care provider submits claim for services to health insurance carrier. </a:t>
            </a:r>
            <a:endParaRPr kumimoji="0" lang="en-US" sz="1200" b="0" i="0" u="none" strike="noStrike" cap="none" normalizeH="0" baseline="0" dirty="0">
              <a:ln>
                <a:noFill/>
              </a:ln>
              <a:solidFill>
                <a:schemeClr val="tx1"/>
              </a:solidFill>
              <a:effectLst/>
              <a:latin typeface="Calibri" panose="020F0502020204030204" pitchFamily="34" charset="0"/>
            </a:endParaRPr>
          </a:p>
        </p:txBody>
      </p:sp>
      <p:sp>
        <p:nvSpPr>
          <p:cNvPr id="7" name="Rectangle 6">
            <a:extLst>
              <a:ext uri="{FF2B5EF4-FFF2-40B4-BE49-F238E27FC236}">
                <a16:creationId xmlns:a16="http://schemas.microsoft.com/office/drawing/2014/main" id="{951B1846-617F-4CE8-A844-0C1AF454B928}"/>
              </a:ext>
            </a:extLst>
          </p:cNvPr>
          <p:cNvSpPr/>
          <p:nvPr/>
        </p:nvSpPr>
        <p:spPr bwMode="auto">
          <a:xfrm>
            <a:off x="627184" y="1528415"/>
            <a:ext cx="2252414" cy="905065"/>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defTabSz="914400" rtl="0" eaLnBrk="0" fontAlgn="base" latinLnBrk="0" hangingPunct="0">
              <a:lnSpc>
                <a:spcPct val="100000"/>
              </a:lnSpc>
              <a:spcBef>
                <a:spcPct val="0"/>
              </a:spcBef>
              <a:spcAft>
                <a:spcPts val="600"/>
              </a:spcAft>
              <a:buClrTx/>
              <a:buSzTx/>
              <a:tabLst/>
            </a:pPr>
            <a:r>
              <a:rPr lang="en-US" sz="1200">
                <a:latin typeface="Calibri" panose="020F0502020204030204" pitchFamily="34" charset="0"/>
              </a:rPr>
              <a:t>1) Employee or covered family member visits the health care provider. </a:t>
            </a:r>
            <a:endParaRPr kumimoji="0" lang="en-US" sz="1200" b="0" i="0" u="none" strike="noStrike" cap="none" normalizeH="0" baseline="0">
              <a:ln>
                <a:noFill/>
              </a:ln>
              <a:solidFill>
                <a:schemeClr val="tx1"/>
              </a:solidFill>
              <a:effectLst/>
              <a:latin typeface="Calibri" panose="020F0502020204030204" pitchFamily="34" charset="0"/>
            </a:endParaRPr>
          </a:p>
        </p:txBody>
      </p:sp>
      <p:sp>
        <p:nvSpPr>
          <p:cNvPr id="17" name="Rectangle 16">
            <a:extLst>
              <a:ext uri="{FF2B5EF4-FFF2-40B4-BE49-F238E27FC236}">
                <a16:creationId xmlns:a16="http://schemas.microsoft.com/office/drawing/2014/main" id="{03B7C8A5-4E9D-49E5-8F9F-E2B687A581D7}"/>
              </a:ext>
            </a:extLst>
          </p:cNvPr>
          <p:cNvSpPr/>
          <p:nvPr/>
        </p:nvSpPr>
        <p:spPr bwMode="auto">
          <a:xfrm>
            <a:off x="6377926" y="3200125"/>
            <a:ext cx="2575708" cy="1001214"/>
          </a:xfrm>
          <a:prstGeom prst="rect">
            <a:avLst/>
          </a:prstGeom>
          <a:solidFill>
            <a:schemeClr val="accent6">
              <a:lumMod val="75000"/>
            </a:schemeClr>
          </a:solidFill>
          <a:ln w="9525" cap="flat" cmpd="sng" algn="ctr">
            <a:solidFill>
              <a:schemeClr val="accent6">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Aft>
                <a:spcPts val="600"/>
              </a:spcAft>
            </a:pPr>
            <a:r>
              <a:rPr lang="en-US" sz="1200" dirty="0">
                <a:latin typeface="Calibri" panose="020F0502020204030204" pitchFamily="34" charset="0"/>
              </a:rPr>
              <a:t>4) Envision receives claim from BlueCross &amp; BlueShield. Envision will process the claim if it is eligible for reimbursement through the HRA. </a:t>
            </a:r>
          </a:p>
          <a:p>
            <a:pPr marL="0" marR="0" indent="0" algn="ctr" defTabSz="914400" rtl="0" eaLnBrk="0" fontAlgn="base" latinLnBrk="0" hangingPunct="0">
              <a:lnSpc>
                <a:spcPct val="100000"/>
              </a:lnSpc>
              <a:spcBef>
                <a:spcPct val="0"/>
              </a:spcBef>
              <a:spcAft>
                <a:spcPts val="600"/>
              </a:spcAft>
              <a:buClrTx/>
              <a:buSzTx/>
              <a:buFontTx/>
              <a:buNone/>
              <a:tabLst/>
            </a:pPr>
            <a:endParaRPr kumimoji="0" lang="en-US" sz="1200" b="0" i="0" u="none" strike="noStrike" cap="none" normalizeH="0" baseline="0" dirty="0">
              <a:ln>
                <a:noFill/>
              </a:ln>
              <a:solidFill>
                <a:schemeClr val="tx1"/>
              </a:solidFill>
              <a:effectLst/>
            </a:endParaRPr>
          </a:p>
        </p:txBody>
      </p:sp>
      <p:sp>
        <p:nvSpPr>
          <p:cNvPr id="19" name="Rectangle 18">
            <a:extLst>
              <a:ext uri="{FF2B5EF4-FFF2-40B4-BE49-F238E27FC236}">
                <a16:creationId xmlns:a16="http://schemas.microsoft.com/office/drawing/2014/main" id="{09B95E87-AAF6-44EF-A67F-0D7D4EB05E24}"/>
              </a:ext>
            </a:extLst>
          </p:cNvPr>
          <p:cNvSpPr/>
          <p:nvPr/>
        </p:nvSpPr>
        <p:spPr bwMode="auto">
          <a:xfrm>
            <a:off x="3056593" y="3244843"/>
            <a:ext cx="2460521" cy="905065"/>
          </a:xfrm>
          <a:prstGeom prst="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Aft>
                <a:spcPts val="600"/>
              </a:spcAft>
            </a:pPr>
            <a:r>
              <a:rPr lang="en-US" sz="1200" dirty="0">
                <a:latin typeface="Calibri" panose="020F0502020204030204" pitchFamily="34" charset="0"/>
              </a:rPr>
              <a:t>5) Envision will pay the provider directly for medical expenses according to the HRA plan guidelines.</a:t>
            </a:r>
          </a:p>
          <a:p>
            <a:pPr>
              <a:spcAft>
                <a:spcPts val="600"/>
              </a:spcAft>
            </a:pPr>
            <a:endParaRPr lang="en-US" sz="1200" dirty="0">
              <a:latin typeface="Calibri" panose="020F0502020204030204" pitchFamily="34" charset="0"/>
            </a:endParaRPr>
          </a:p>
          <a:p>
            <a:pPr marL="0" marR="0" indent="0" algn="ctr" defTabSz="914400" rtl="0" eaLnBrk="0" fontAlgn="base" latinLnBrk="0" hangingPunct="0">
              <a:lnSpc>
                <a:spcPct val="100000"/>
              </a:lnSpc>
              <a:spcBef>
                <a:spcPct val="0"/>
              </a:spcBef>
              <a:spcAft>
                <a:spcPts val="600"/>
              </a:spcAft>
              <a:buClrTx/>
              <a:buSzTx/>
              <a:buFontTx/>
              <a:buNone/>
              <a:tabLst/>
            </a:pPr>
            <a:endParaRPr kumimoji="0" lang="en-US" sz="1200" b="0" i="0" u="none" strike="noStrike" cap="none" normalizeH="0" baseline="0" dirty="0">
              <a:ln>
                <a:noFill/>
              </a:ln>
              <a:solidFill>
                <a:schemeClr val="tx1"/>
              </a:solidFill>
              <a:effectLst/>
            </a:endParaRPr>
          </a:p>
        </p:txBody>
      </p:sp>
      <p:sp>
        <p:nvSpPr>
          <p:cNvPr id="21" name="Down Arrow 38">
            <a:extLst>
              <a:ext uri="{FF2B5EF4-FFF2-40B4-BE49-F238E27FC236}">
                <a16:creationId xmlns:a16="http://schemas.microsoft.com/office/drawing/2014/main" id="{744C7DFA-7AF5-4F1C-88AE-5454AE01EDF5}"/>
              </a:ext>
            </a:extLst>
          </p:cNvPr>
          <p:cNvSpPr/>
          <p:nvPr/>
        </p:nvSpPr>
        <p:spPr bwMode="auto">
          <a:xfrm rot="16200000">
            <a:off x="3057265" y="1708204"/>
            <a:ext cx="183576" cy="52310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Narrow" pitchFamily="34" charset="0"/>
            </a:endParaRPr>
          </a:p>
        </p:txBody>
      </p:sp>
      <p:sp>
        <p:nvSpPr>
          <p:cNvPr id="23" name="Down Arrow 44">
            <a:extLst>
              <a:ext uri="{FF2B5EF4-FFF2-40B4-BE49-F238E27FC236}">
                <a16:creationId xmlns:a16="http://schemas.microsoft.com/office/drawing/2014/main" id="{0AB2DD84-37EC-42AA-A57C-384C4E943DCD}"/>
              </a:ext>
            </a:extLst>
          </p:cNvPr>
          <p:cNvSpPr/>
          <p:nvPr/>
        </p:nvSpPr>
        <p:spPr bwMode="auto">
          <a:xfrm rot="16200000">
            <a:off x="6056696" y="1686526"/>
            <a:ext cx="183576" cy="52310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Narrow" pitchFamily="34" charset="0"/>
            </a:endParaRPr>
          </a:p>
        </p:txBody>
      </p:sp>
      <p:sp>
        <p:nvSpPr>
          <p:cNvPr id="25" name="Down Arrow 42">
            <a:extLst>
              <a:ext uri="{FF2B5EF4-FFF2-40B4-BE49-F238E27FC236}">
                <a16:creationId xmlns:a16="http://schemas.microsoft.com/office/drawing/2014/main" id="{99E756EF-0985-404A-97BA-758BBBF1BDD3}"/>
              </a:ext>
            </a:extLst>
          </p:cNvPr>
          <p:cNvSpPr/>
          <p:nvPr/>
        </p:nvSpPr>
        <p:spPr bwMode="auto">
          <a:xfrm>
            <a:off x="7502676" y="2668802"/>
            <a:ext cx="198392" cy="52217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Narrow" pitchFamily="34" charset="0"/>
            </a:endParaRPr>
          </a:p>
        </p:txBody>
      </p:sp>
      <p:sp>
        <p:nvSpPr>
          <p:cNvPr id="27" name="Left Arrow 45">
            <a:extLst>
              <a:ext uri="{FF2B5EF4-FFF2-40B4-BE49-F238E27FC236}">
                <a16:creationId xmlns:a16="http://schemas.microsoft.com/office/drawing/2014/main" id="{F7CAAB4F-4425-4661-82B9-B676437A3A7F}"/>
              </a:ext>
            </a:extLst>
          </p:cNvPr>
          <p:cNvSpPr/>
          <p:nvPr/>
        </p:nvSpPr>
        <p:spPr bwMode="auto">
          <a:xfrm>
            <a:off x="5511129" y="3538698"/>
            <a:ext cx="866795" cy="234754"/>
          </a:xfrm>
          <a:prstGeom prst="lef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Narrow" pitchFamily="34" charset="0"/>
            </a:endParaRPr>
          </a:p>
        </p:txBody>
      </p:sp>
      <p:pic>
        <p:nvPicPr>
          <p:cNvPr id="28" name="Picture 2">
            <a:extLst>
              <a:ext uri="{FF2B5EF4-FFF2-40B4-BE49-F238E27FC236}">
                <a16:creationId xmlns:a16="http://schemas.microsoft.com/office/drawing/2014/main" id="{172FCC41-A471-4AB4-9DFC-D1512B2147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0328" y="54782"/>
            <a:ext cx="1371600" cy="68154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25F36925-2D59-4BA5-87C9-22D13FA9934B}"/>
              </a:ext>
            </a:extLst>
          </p:cNvPr>
          <p:cNvSpPr/>
          <p:nvPr/>
        </p:nvSpPr>
        <p:spPr>
          <a:xfrm>
            <a:off x="-7902" y="1"/>
            <a:ext cx="272178"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2667335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95AE3C-167A-4748-9F21-1BE20F4070EA}"/>
              </a:ext>
            </a:extLst>
          </p:cNvPr>
          <p:cNvSpPr/>
          <p:nvPr/>
        </p:nvSpPr>
        <p:spPr>
          <a:xfrm>
            <a:off x="226786" y="2224663"/>
            <a:ext cx="8917214" cy="29821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a:ea typeface="Arial"/>
                <a:cs typeface="Arial"/>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a:ea typeface="Arial"/>
                <a:cs typeface="Arial"/>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a:ea typeface="Arial"/>
                <a:cs typeface="Arial"/>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a:ea typeface="Arial"/>
                <a:cs typeface="Arial"/>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a:ea typeface="Arial"/>
                <a:cs typeface="Arial"/>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sym typeface="Wingdings"/>
            </a:endParaRPr>
          </a:p>
        </p:txBody>
      </p:sp>
      <p:sp>
        <p:nvSpPr>
          <p:cNvPr id="4" name="Title 3">
            <a:extLst>
              <a:ext uri="{FF2B5EF4-FFF2-40B4-BE49-F238E27FC236}">
                <a16:creationId xmlns:a16="http://schemas.microsoft.com/office/drawing/2014/main" id="{FF2DB595-DE0E-4B7B-9295-BB056722694F}"/>
              </a:ext>
            </a:extLst>
          </p:cNvPr>
          <p:cNvSpPr txBox="1">
            <a:spLocks/>
          </p:cNvSpPr>
          <p:nvPr/>
        </p:nvSpPr>
        <p:spPr>
          <a:xfrm>
            <a:off x="627184" y="324852"/>
            <a:ext cx="6333174" cy="790578"/>
          </a:xfrm>
          <a:prstGeom prst="rect">
            <a:avLst/>
          </a:prstGeom>
        </p:spPr>
        <p:txBody>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1">
                    <a:lumMod val="50000"/>
                  </a:schemeClr>
                </a:solidFill>
                <a:effectLst/>
                <a:uLnTx/>
                <a:uFillTx/>
                <a:latin typeface="Arial"/>
                <a:cs typeface="Arial"/>
              </a:rPr>
              <a:t>3 Easy Ways to Find a Network Provider</a:t>
            </a:r>
          </a:p>
        </p:txBody>
      </p:sp>
      <p:cxnSp>
        <p:nvCxnSpPr>
          <p:cNvPr id="5" name="Straight Connector 4">
            <a:extLst>
              <a:ext uri="{FF2B5EF4-FFF2-40B4-BE49-F238E27FC236}">
                <a16:creationId xmlns:a16="http://schemas.microsoft.com/office/drawing/2014/main" id="{D2326273-381F-4F14-A8BC-3976AE3D0A36}"/>
              </a:ext>
            </a:extLst>
          </p:cNvPr>
          <p:cNvCxnSpPr>
            <a:cxnSpLocks/>
          </p:cNvCxnSpPr>
          <p:nvPr/>
        </p:nvCxnSpPr>
        <p:spPr>
          <a:xfrm>
            <a:off x="544739" y="790266"/>
            <a:ext cx="8142061"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8895DC54-1BAD-4716-99B3-5D79F4C36AEF}"/>
              </a:ext>
            </a:extLst>
          </p:cNvPr>
          <p:cNvGrpSpPr/>
          <p:nvPr/>
        </p:nvGrpSpPr>
        <p:grpSpPr>
          <a:xfrm>
            <a:off x="3821058" y="1596758"/>
            <a:ext cx="5454318" cy="4194600"/>
            <a:chOff x="3886201" y="1790474"/>
            <a:chExt cx="5031082" cy="3812992"/>
          </a:xfrm>
        </p:grpSpPr>
        <p:pic>
          <p:nvPicPr>
            <p:cNvPr id="9" name="Picture 2" descr="H:\OE Planning\EE Presentation\Artwork for the myuhc.com Brochure\Your_member_website.png">
              <a:extLst>
                <a:ext uri="{FF2B5EF4-FFF2-40B4-BE49-F238E27FC236}">
                  <a16:creationId xmlns:a16="http://schemas.microsoft.com/office/drawing/2014/main" id="{2EA826DD-A935-4A07-8D70-C690472DF2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125" t="12374" r="32596" b="22524"/>
            <a:stretch>
              <a:fillRect/>
            </a:stretch>
          </p:blipFill>
          <p:spPr bwMode="auto">
            <a:xfrm>
              <a:off x="4532371" y="2216293"/>
              <a:ext cx="3928663" cy="2885112"/>
            </a:xfrm>
            <a:prstGeom prst="rect">
              <a:avLst/>
            </a:prstGeom>
            <a:noFill/>
            <a:extLst>
              <a:ext uri="{909E8E84-426E-40DD-AFC4-6F175D3DCCD1}">
                <a14:hiddenFill xmlns:a14="http://schemas.microsoft.com/office/drawing/2010/main">
                  <a:solidFill>
                    <a:srgbClr val="FFFFFF"/>
                  </a:solidFill>
                </a14:hiddenFill>
              </a:ext>
            </a:extLst>
          </p:spPr>
        </p:pic>
        <p:pic>
          <p:nvPicPr>
            <p:cNvPr id="10" name="shutterstock_589475414.png" descr="/Volumes/ARTDEPT/DesignInProgress/UHC/18924_UHC_OE_Materials_Refresh/Art/shutterstock_589475414.png">
              <a:extLst>
                <a:ext uri="{FF2B5EF4-FFF2-40B4-BE49-F238E27FC236}">
                  <a16:creationId xmlns:a16="http://schemas.microsoft.com/office/drawing/2014/main" id="{7144D025-116C-4527-8D89-9EED4F46A0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4495246" y="1181429"/>
              <a:ext cx="3812992" cy="5031082"/>
            </a:xfrm>
            <a:prstGeom prst="rect">
              <a:avLst/>
            </a:prstGeom>
          </p:spPr>
        </p:pic>
      </p:grpSp>
      <p:pic>
        <p:nvPicPr>
          <p:cNvPr id="11" name="Picture 10" descr="A screenshot of a social media post&#10;&#10;Description automatically generated">
            <a:extLst>
              <a:ext uri="{FF2B5EF4-FFF2-40B4-BE49-F238E27FC236}">
                <a16:creationId xmlns:a16="http://schemas.microsoft.com/office/drawing/2014/main" id="{1F66D194-15DB-4233-9832-81F63B03E85F}"/>
              </a:ext>
            </a:extLst>
          </p:cNvPr>
          <p:cNvPicPr>
            <a:picLocks noChangeAspect="1"/>
          </p:cNvPicPr>
          <p:nvPr/>
        </p:nvPicPr>
        <p:blipFill rotWithShape="1">
          <a:blip r:embed="rId4"/>
          <a:srcRect l="9968" r="4382"/>
          <a:stretch/>
        </p:blipFill>
        <p:spPr>
          <a:xfrm>
            <a:off x="4557148" y="2159276"/>
            <a:ext cx="4014223" cy="3063731"/>
          </a:xfrm>
          <a:prstGeom prst="rect">
            <a:avLst/>
          </a:prstGeom>
        </p:spPr>
      </p:pic>
      <p:sp>
        <p:nvSpPr>
          <p:cNvPr id="12" name="Content Placeholder 3">
            <a:extLst>
              <a:ext uri="{FF2B5EF4-FFF2-40B4-BE49-F238E27FC236}">
                <a16:creationId xmlns:a16="http://schemas.microsoft.com/office/drawing/2014/main" id="{A83873CE-06F9-4396-80CB-0541E47E0CD2}"/>
              </a:ext>
            </a:extLst>
          </p:cNvPr>
          <p:cNvSpPr txBox="1"/>
          <p:nvPr/>
        </p:nvSpPr>
        <p:spPr>
          <a:xfrm>
            <a:off x="1136574" y="2566017"/>
            <a:ext cx="3264100" cy="2476893"/>
          </a:xfrm>
          <a:prstGeom prst="rect">
            <a:avLst/>
          </a:prstGeom>
        </p:spPr>
        <p:txBody>
          <a:bodyPr vert="horz" lIns="0" tIns="45720" rIns="91440" bIns="45720" rtlCol="0">
            <a:normAutofit/>
          </a:bodyPr>
          <a:lstStyle>
            <a:defPPr>
              <a:defRPr lang="en-US"/>
            </a:defPPr>
            <a:lvl1pPr marL="173736" indent="-173736" algn="l" defTabSz="457200" rtl="0" eaLnBrk="1" latinLnBrk="0" hangingPunct="1">
              <a:lnSpc>
                <a:spcPts val="1350"/>
              </a:lnSpc>
              <a:spcBef>
                <a:spcPts val="600"/>
              </a:spcBef>
              <a:buClrTx/>
              <a:buFont typeface="Arial"/>
              <a:buChar char="•"/>
              <a:defRPr sz="1050" kern="1200">
                <a:solidFill>
                  <a:schemeClr val="accent4"/>
                </a:solidFill>
                <a:latin typeface="+mn-lt"/>
                <a:ea typeface="+mn-ea"/>
                <a:cs typeface="+mn-cs"/>
              </a:defRPr>
            </a:lvl1pPr>
            <a:lvl2pPr marL="742950" indent="-285750" algn="l" defTabSz="457200" rtl="0" eaLnBrk="1" latinLnBrk="0" hangingPunct="1">
              <a:lnSpc>
                <a:spcPct val="90000"/>
              </a:lnSpc>
              <a:spcBef>
                <a:spcPts val="600"/>
              </a:spcBef>
              <a:buClrTx/>
              <a:buFont typeface="Arial"/>
              <a:buChar char="–"/>
              <a:defRPr sz="1050" kern="1200">
                <a:solidFill>
                  <a:schemeClr val="accent4"/>
                </a:solidFill>
                <a:latin typeface="+mn-lt"/>
                <a:ea typeface="+mn-ea"/>
                <a:cs typeface="+mn-cs"/>
              </a:defRPr>
            </a:lvl2pPr>
            <a:lvl3pPr marL="1143000" indent="-228600" algn="l" defTabSz="457200" rtl="0" eaLnBrk="1" latinLnBrk="0" hangingPunct="1">
              <a:lnSpc>
                <a:spcPct val="90000"/>
              </a:lnSpc>
              <a:spcBef>
                <a:spcPts val="600"/>
              </a:spcBef>
              <a:buClrTx/>
              <a:buFont typeface="Arial"/>
              <a:buChar char="•"/>
              <a:defRPr sz="1050" kern="1200">
                <a:solidFill>
                  <a:schemeClr val="accent4"/>
                </a:solidFill>
                <a:latin typeface="+mn-lt"/>
                <a:ea typeface="+mn-ea"/>
                <a:cs typeface="+mn-cs"/>
              </a:defRPr>
            </a:lvl3pPr>
            <a:lvl4pPr marL="1600200" indent="-228600" algn="l" defTabSz="457200" rtl="0" eaLnBrk="1" latinLnBrk="0" hangingPunct="1">
              <a:lnSpc>
                <a:spcPct val="90000"/>
              </a:lnSpc>
              <a:spcBef>
                <a:spcPts val="600"/>
              </a:spcBef>
              <a:buClrTx/>
              <a:buFont typeface="Arial"/>
              <a:buChar char="–"/>
              <a:defRPr sz="1050" kern="1200">
                <a:solidFill>
                  <a:schemeClr val="accent4"/>
                </a:solidFill>
                <a:latin typeface="+mn-lt"/>
                <a:ea typeface="+mn-ea"/>
                <a:cs typeface="+mn-cs"/>
              </a:defRPr>
            </a:lvl4pPr>
            <a:lvl5pPr marL="2057400" indent="-228600" algn="l" defTabSz="457200" rtl="0" eaLnBrk="1" latinLnBrk="0" hangingPunct="1">
              <a:lnSpc>
                <a:spcPct val="90000"/>
              </a:lnSpc>
              <a:spcBef>
                <a:spcPts val="600"/>
              </a:spcBef>
              <a:buClrTx/>
              <a:buFont typeface="Arial"/>
              <a:buChar char="»"/>
              <a:defRPr sz="1050" kern="1200">
                <a:solidFill>
                  <a:schemeClr val="accent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1800"/>
              </a:spcBef>
              <a:spcAft>
                <a:spcPts val="1200"/>
              </a:spcAft>
              <a:buClrTx/>
              <a:buSzTx/>
              <a:buFont typeface="Arial"/>
              <a:buNone/>
              <a:tabLst/>
              <a:defRPr/>
            </a:pPr>
            <a:r>
              <a:rPr kumimoji="0" lang="en-US" sz="1550" b="1" i="0" u="none" strike="noStrike" kern="1200" cap="none" spc="0" normalizeH="0" baseline="0" noProof="0" dirty="0">
                <a:ln>
                  <a:noFill/>
                </a:ln>
                <a:solidFill>
                  <a:srgbClr val="003DA1"/>
                </a:solidFill>
                <a:effectLst/>
                <a:uLnTx/>
                <a:uFillTx/>
                <a:latin typeface="Arial"/>
                <a:cs typeface="Arial"/>
              </a:rPr>
              <a:t>Look for the “Provider Finder” </a:t>
            </a:r>
            <a:br>
              <a:rPr kumimoji="0" lang="en-US" sz="1550" b="1" i="0" u="none" strike="noStrike" kern="1200" cap="none" spc="0" normalizeH="0" baseline="0" noProof="0" dirty="0">
                <a:ln>
                  <a:noFill/>
                </a:ln>
                <a:solidFill>
                  <a:srgbClr val="003DA1"/>
                </a:solidFill>
                <a:effectLst/>
                <a:uLnTx/>
                <a:uFillTx/>
                <a:latin typeface="Arial"/>
                <a:cs typeface="Arial"/>
              </a:rPr>
            </a:br>
            <a:r>
              <a:rPr kumimoji="0" lang="en-US" sz="1550" b="1" i="0" u="none" strike="noStrike" kern="1200" cap="none" spc="0" normalizeH="0" baseline="0" noProof="0" dirty="0">
                <a:ln>
                  <a:noFill/>
                </a:ln>
                <a:solidFill>
                  <a:srgbClr val="003DA1"/>
                </a:solidFill>
                <a:effectLst/>
                <a:uLnTx/>
                <a:uFillTx/>
                <a:latin typeface="Arial"/>
                <a:cs typeface="Arial"/>
              </a:rPr>
              <a:t>button on </a:t>
            </a:r>
            <a:r>
              <a:rPr kumimoji="0" lang="en-US" sz="1550" b="1" i="0" u="none" strike="noStrike" kern="1200" cap="none" spc="0" normalizeH="0" baseline="0" noProof="0" dirty="0">
                <a:ln>
                  <a:noFill/>
                </a:ln>
                <a:solidFill>
                  <a:srgbClr val="00A8F7"/>
                </a:solidFill>
                <a:effectLst/>
                <a:uLnTx/>
                <a:uFillTx/>
                <a:latin typeface="Arial"/>
                <a:cs typeface="Arial"/>
              </a:rPr>
              <a:t>bcbsil.com</a:t>
            </a:r>
            <a:r>
              <a:rPr kumimoji="0" lang="en-US" sz="1550" b="1" i="0" u="none" strike="noStrike" kern="1200" cap="none" spc="0" normalizeH="0" baseline="30000" noProof="0" dirty="0">
                <a:ln>
                  <a:noFill/>
                </a:ln>
                <a:solidFill>
                  <a:srgbClr val="00A8F7"/>
                </a:solidFill>
                <a:effectLst/>
                <a:uLnTx/>
                <a:uFillTx/>
                <a:latin typeface="Arial"/>
                <a:cs typeface="Arial"/>
              </a:rPr>
              <a:t>®</a:t>
            </a:r>
            <a:endParaRPr kumimoji="0" lang="en-US" sz="1550" b="1" i="0" u="none" strike="noStrike" kern="1200" cap="none" spc="0" normalizeH="0" baseline="0" noProof="0" dirty="0">
              <a:ln>
                <a:noFill/>
              </a:ln>
              <a:solidFill>
                <a:srgbClr val="00A8F7"/>
              </a:solidFill>
              <a:effectLst/>
              <a:uLnTx/>
              <a:uFillTx/>
              <a:latin typeface="Arial"/>
              <a:cs typeface="Arial"/>
            </a:endParaRPr>
          </a:p>
          <a:p>
            <a:pPr marL="0" marR="0" lvl="0" indent="0" algn="l" defTabSz="457200" rtl="0" eaLnBrk="1" fontAlgn="auto" latinLnBrk="0" hangingPunct="1">
              <a:lnSpc>
                <a:spcPct val="100000"/>
              </a:lnSpc>
              <a:spcBef>
                <a:spcPts val="1800"/>
              </a:spcBef>
              <a:spcAft>
                <a:spcPts val="3000"/>
              </a:spcAft>
              <a:buClrTx/>
              <a:buSzTx/>
              <a:buFont typeface="Arial"/>
              <a:buNone/>
              <a:tabLst/>
              <a:defRPr/>
            </a:pPr>
            <a:r>
              <a:rPr kumimoji="0" lang="en-US" sz="1550" b="1" i="0" u="none" strike="noStrike" kern="1200" cap="none" spc="0" normalizeH="0" baseline="0" noProof="0" dirty="0">
                <a:ln>
                  <a:noFill/>
                </a:ln>
                <a:solidFill>
                  <a:srgbClr val="003DA1"/>
                </a:solidFill>
                <a:effectLst/>
                <a:uLnTx/>
                <a:uFillTx/>
                <a:latin typeface="Arial"/>
                <a:cs typeface="Arial"/>
              </a:rPr>
              <a:t>Call the number on your </a:t>
            </a:r>
            <a:br>
              <a:rPr kumimoji="0" lang="en-US" sz="1550" b="1" i="0" u="none" strike="noStrike" kern="1200" cap="none" spc="0" normalizeH="0" baseline="0" noProof="0" dirty="0">
                <a:ln>
                  <a:noFill/>
                </a:ln>
                <a:solidFill>
                  <a:srgbClr val="003DA1"/>
                </a:solidFill>
                <a:effectLst/>
                <a:uLnTx/>
                <a:uFillTx/>
                <a:latin typeface="Arial"/>
                <a:cs typeface="Arial"/>
              </a:rPr>
            </a:br>
            <a:r>
              <a:rPr kumimoji="0" lang="en-US" sz="1550" b="1" i="0" u="none" strike="noStrike" kern="1200" cap="none" spc="0" normalizeH="0" baseline="0" noProof="0" dirty="0">
                <a:ln>
                  <a:noFill/>
                </a:ln>
                <a:solidFill>
                  <a:srgbClr val="00A8F7"/>
                </a:solidFill>
                <a:effectLst/>
                <a:uLnTx/>
                <a:uFillTx/>
                <a:latin typeface="Arial"/>
                <a:cs typeface="Arial"/>
              </a:rPr>
              <a:t>health plan ID card</a:t>
            </a:r>
          </a:p>
          <a:p>
            <a:pPr marL="0" marR="0" lvl="0" indent="0" algn="l" defTabSz="457200" rtl="0" eaLnBrk="1" fontAlgn="auto" latinLnBrk="0" hangingPunct="1">
              <a:lnSpc>
                <a:spcPct val="110000"/>
              </a:lnSpc>
              <a:spcBef>
                <a:spcPts val="0"/>
              </a:spcBef>
              <a:spcAft>
                <a:spcPts val="0"/>
              </a:spcAft>
              <a:buClrTx/>
              <a:buSzTx/>
              <a:buFont typeface="Arial"/>
              <a:buNone/>
              <a:tabLst/>
              <a:defRPr/>
            </a:pPr>
            <a:r>
              <a:rPr kumimoji="0" lang="en-US" sz="1550" b="1" i="0" u="none" strike="noStrike" kern="1200" cap="none" spc="0" normalizeH="0" baseline="0" noProof="0" dirty="0">
                <a:ln>
                  <a:noFill/>
                </a:ln>
                <a:solidFill>
                  <a:srgbClr val="003DA1"/>
                </a:solidFill>
                <a:effectLst/>
                <a:uLnTx/>
                <a:uFillTx/>
                <a:latin typeface="Arial"/>
                <a:cs typeface="Arial"/>
              </a:rPr>
              <a:t>Search using the BCBSIL </a:t>
            </a:r>
          </a:p>
          <a:p>
            <a:pPr marL="0" marR="0" lvl="0" indent="0" algn="l" defTabSz="457200" rtl="0" eaLnBrk="1" fontAlgn="auto" latinLnBrk="0" hangingPunct="1">
              <a:lnSpc>
                <a:spcPct val="110000"/>
              </a:lnSpc>
              <a:spcBef>
                <a:spcPts val="0"/>
              </a:spcBef>
              <a:spcAft>
                <a:spcPts val="0"/>
              </a:spcAft>
              <a:buClrTx/>
              <a:buSzTx/>
              <a:buFont typeface="Arial"/>
              <a:buNone/>
              <a:tabLst/>
              <a:defRPr/>
            </a:pPr>
            <a:r>
              <a:rPr kumimoji="0" lang="en-US" sz="1550" b="1" i="0" u="none" strike="noStrike" kern="1200" cap="none" spc="0" normalizeH="0" baseline="0" noProof="0" dirty="0">
                <a:ln>
                  <a:noFill/>
                </a:ln>
                <a:solidFill>
                  <a:srgbClr val="003DA1"/>
                </a:solidFill>
                <a:effectLst/>
                <a:uLnTx/>
                <a:uFillTx/>
                <a:latin typeface="Arial"/>
                <a:cs typeface="Arial"/>
              </a:rPr>
              <a:t>mobile app</a:t>
            </a:r>
          </a:p>
        </p:txBody>
      </p:sp>
      <p:grpSp>
        <p:nvGrpSpPr>
          <p:cNvPr id="2" name="Group 1">
            <a:extLst>
              <a:ext uri="{FF2B5EF4-FFF2-40B4-BE49-F238E27FC236}">
                <a16:creationId xmlns:a16="http://schemas.microsoft.com/office/drawing/2014/main" id="{B01933D6-3AA0-4CCC-9826-D4C8E082319B}"/>
              </a:ext>
            </a:extLst>
          </p:cNvPr>
          <p:cNvGrpSpPr/>
          <p:nvPr/>
        </p:nvGrpSpPr>
        <p:grpSpPr>
          <a:xfrm>
            <a:off x="449874" y="2572108"/>
            <a:ext cx="521208" cy="2288262"/>
            <a:chOff x="388911" y="2572108"/>
            <a:chExt cx="521208" cy="2288262"/>
          </a:xfrm>
        </p:grpSpPr>
        <p:sp>
          <p:nvSpPr>
            <p:cNvPr id="14" name="Oval 13">
              <a:extLst>
                <a:ext uri="{FF2B5EF4-FFF2-40B4-BE49-F238E27FC236}">
                  <a16:creationId xmlns:a16="http://schemas.microsoft.com/office/drawing/2014/main" id="{C616F1B9-62D3-4367-8D38-145862FFB5C4}"/>
                </a:ext>
              </a:extLst>
            </p:cNvPr>
            <p:cNvSpPr/>
            <p:nvPr/>
          </p:nvSpPr>
          <p:spPr>
            <a:xfrm>
              <a:off x="388911" y="2572108"/>
              <a:ext cx="521208" cy="517357"/>
            </a:xfrm>
            <a:prstGeom prst="ellipse">
              <a:avLst/>
            </a:prstGeom>
            <a:solidFill>
              <a:sysClr val="window" lastClr="FFFFFF"/>
            </a:solidFill>
            <a:ln w="25400" cap="flat" cmpd="sng" algn="ctr">
              <a:solidFill>
                <a:schemeClr val="accent3"/>
              </a:solid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00A8F7"/>
                  </a:solidFill>
                  <a:effectLst/>
                  <a:uLnTx/>
                  <a:uFillTx/>
                  <a:latin typeface="Arial"/>
                  <a:ea typeface="+mn-ea"/>
                  <a:cs typeface="UHC Sans Regular"/>
                </a:rPr>
                <a:t>1</a:t>
              </a:r>
            </a:p>
          </p:txBody>
        </p:sp>
        <p:sp>
          <p:nvSpPr>
            <p:cNvPr id="15" name="Oval 14">
              <a:extLst>
                <a:ext uri="{FF2B5EF4-FFF2-40B4-BE49-F238E27FC236}">
                  <a16:creationId xmlns:a16="http://schemas.microsoft.com/office/drawing/2014/main" id="{3628AA27-B167-4863-8FDA-14DD20104E8C}"/>
                </a:ext>
              </a:extLst>
            </p:cNvPr>
            <p:cNvSpPr/>
            <p:nvPr/>
          </p:nvSpPr>
          <p:spPr>
            <a:xfrm>
              <a:off x="388911" y="3461084"/>
              <a:ext cx="521208" cy="517357"/>
            </a:xfrm>
            <a:prstGeom prst="ellipse">
              <a:avLst/>
            </a:prstGeom>
            <a:solidFill>
              <a:sysClr val="window" lastClr="FFFFFF"/>
            </a:solidFill>
            <a:ln w="25400" cap="flat" cmpd="sng" algn="ctr">
              <a:solidFill>
                <a:schemeClr val="accent3"/>
              </a:solid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00A8F7"/>
                  </a:solidFill>
                  <a:effectLst/>
                  <a:uLnTx/>
                  <a:uFillTx/>
                  <a:latin typeface="Arial"/>
                  <a:ea typeface="+mn-ea"/>
                  <a:cs typeface="UHC Sans Regular"/>
                </a:rPr>
                <a:t>2</a:t>
              </a:r>
            </a:p>
          </p:txBody>
        </p:sp>
        <p:sp>
          <p:nvSpPr>
            <p:cNvPr id="16" name="Oval 15">
              <a:extLst>
                <a:ext uri="{FF2B5EF4-FFF2-40B4-BE49-F238E27FC236}">
                  <a16:creationId xmlns:a16="http://schemas.microsoft.com/office/drawing/2014/main" id="{EF64696A-0FCC-4B15-8EA7-D52DD4ABAAFA}"/>
                </a:ext>
              </a:extLst>
            </p:cNvPr>
            <p:cNvSpPr/>
            <p:nvPr/>
          </p:nvSpPr>
          <p:spPr>
            <a:xfrm>
              <a:off x="388911" y="4343013"/>
              <a:ext cx="521208" cy="517357"/>
            </a:xfrm>
            <a:prstGeom prst="ellipse">
              <a:avLst/>
            </a:prstGeom>
            <a:solidFill>
              <a:sysClr val="window" lastClr="FFFFFF"/>
            </a:solidFill>
            <a:ln w="25400" cap="flat" cmpd="sng" algn="ctr">
              <a:solidFill>
                <a:schemeClr val="accent3"/>
              </a:solid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00A8F7"/>
                  </a:solidFill>
                  <a:effectLst/>
                  <a:uLnTx/>
                  <a:uFillTx/>
                  <a:latin typeface="Arial"/>
                  <a:ea typeface="+mn-ea"/>
                  <a:cs typeface="UHC Sans Regular"/>
                </a:rPr>
                <a:t>3</a:t>
              </a:r>
            </a:p>
          </p:txBody>
        </p:sp>
      </p:grpSp>
      <p:cxnSp>
        <p:nvCxnSpPr>
          <p:cNvPr id="17" name="Straight Connector 16">
            <a:extLst>
              <a:ext uri="{FF2B5EF4-FFF2-40B4-BE49-F238E27FC236}">
                <a16:creationId xmlns:a16="http://schemas.microsoft.com/office/drawing/2014/main" id="{5F96AF93-FD4F-4B65-8DE6-A2A6F08117EA}"/>
              </a:ext>
            </a:extLst>
          </p:cNvPr>
          <p:cNvCxnSpPr>
            <a:cxnSpLocks/>
          </p:cNvCxnSpPr>
          <p:nvPr/>
        </p:nvCxnSpPr>
        <p:spPr>
          <a:xfrm>
            <a:off x="552760" y="6509277"/>
            <a:ext cx="8142061"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45B6A8E6-953E-4DA4-93D4-CF482020C9A2}"/>
              </a:ext>
            </a:extLst>
          </p:cNvPr>
          <p:cNvPicPr>
            <a:picLocks noChangeAspect="1"/>
          </p:cNvPicPr>
          <p:nvPr/>
        </p:nvPicPr>
        <p:blipFill>
          <a:blip r:embed="rId5"/>
          <a:srcRect/>
          <a:stretch/>
        </p:blipFill>
        <p:spPr>
          <a:xfrm>
            <a:off x="7414540" y="113933"/>
            <a:ext cx="1641227" cy="457848"/>
          </a:xfrm>
          <a:prstGeom prst="rect">
            <a:avLst/>
          </a:prstGeom>
        </p:spPr>
      </p:pic>
      <p:sp>
        <p:nvSpPr>
          <p:cNvPr id="6" name="Slide Number Placeholder 5">
            <a:extLst>
              <a:ext uri="{FF2B5EF4-FFF2-40B4-BE49-F238E27FC236}">
                <a16:creationId xmlns:a16="http://schemas.microsoft.com/office/drawing/2014/main" id="{8D0A77E2-B0D2-48D9-9F81-26A3545F45D5}"/>
              </a:ext>
            </a:extLst>
          </p:cNvPr>
          <p:cNvSpPr>
            <a:spLocks noGrp="1"/>
          </p:cNvSpPr>
          <p:nvPr>
            <p:ph type="sldNum" sz="quarter" idx="12"/>
          </p:nvPr>
        </p:nvSpPr>
        <p:spPr>
          <a:xfrm>
            <a:off x="6500719" y="6415951"/>
            <a:ext cx="2057400" cy="365125"/>
          </a:xfrm>
        </p:spPr>
        <p:txBody>
          <a:bodyPr/>
          <a:lstStyle/>
          <a:p>
            <a:fld id="{BA7DF744-D288-4C64-A42C-1DC4B19CEA08}" type="slidenum">
              <a:rPr lang="en-US" altLang="en-US" smtClean="0"/>
              <a:pPr/>
              <a:t>13</a:t>
            </a:fld>
            <a:endParaRPr lang="en-US" altLang="en-US" dirty="0"/>
          </a:p>
        </p:txBody>
      </p:sp>
      <p:sp>
        <p:nvSpPr>
          <p:cNvPr id="19" name="Rectangle 18">
            <a:extLst>
              <a:ext uri="{FF2B5EF4-FFF2-40B4-BE49-F238E27FC236}">
                <a16:creationId xmlns:a16="http://schemas.microsoft.com/office/drawing/2014/main" id="{F456C8C8-6192-4232-A0DC-17A7BB66A921}"/>
              </a:ext>
            </a:extLst>
          </p:cNvPr>
          <p:cNvSpPr/>
          <p:nvPr/>
        </p:nvSpPr>
        <p:spPr>
          <a:xfrm>
            <a:off x="-14981" y="-2098"/>
            <a:ext cx="276166" cy="686009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955115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21299ED-C4E6-40E4-9A44-2FF149BAC90E}"/>
              </a:ext>
            </a:extLst>
          </p:cNvPr>
          <p:cNvSpPr txBox="1">
            <a:spLocks/>
          </p:cNvSpPr>
          <p:nvPr/>
        </p:nvSpPr>
        <p:spPr>
          <a:xfrm>
            <a:off x="557611" y="228600"/>
            <a:ext cx="6459416" cy="790578"/>
          </a:xfrm>
          <a:prstGeom prst="rect">
            <a:avLst/>
          </a:prstGeom>
        </p:spPr>
        <p:txBody>
          <a:bodyPr anchor="ctr">
            <a:noAutofit/>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100" b="1" i="0" u="none" strike="noStrike" kern="1200" cap="none" spc="0" normalizeH="0" baseline="0" noProof="0" dirty="0">
                <a:ln>
                  <a:noFill/>
                </a:ln>
                <a:solidFill>
                  <a:schemeClr val="tx1">
                    <a:lumMod val="50000"/>
                  </a:schemeClr>
                </a:solidFill>
                <a:effectLst/>
                <a:uLnTx/>
                <a:uFillTx/>
                <a:latin typeface="Arial"/>
                <a:cs typeface="Arial"/>
              </a:rPr>
              <a:t>Choosing an HMO Primary Care Physician (PCP)</a:t>
            </a:r>
          </a:p>
        </p:txBody>
      </p:sp>
      <p:grpSp>
        <p:nvGrpSpPr>
          <p:cNvPr id="5" name="Group 4">
            <a:extLst>
              <a:ext uri="{FF2B5EF4-FFF2-40B4-BE49-F238E27FC236}">
                <a16:creationId xmlns:a16="http://schemas.microsoft.com/office/drawing/2014/main" id="{639C17E9-3A81-4041-BA87-51D4F314C038}"/>
              </a:ext>
            </a:extLst>
          </p:cNvPr>
          <p:cNvGrpSpPr/>
          <p:nvPr/>
        </p:nvGrpSpPr>
        <p:grpSpPr>
          <a:xfrm>
            <a:off x="2105500" y="1082466"/>
            <a:ext cx="2467158" cy="1079626"/>
            <a:chOff x="1515119" y="1371600"/>
            <a:chExt cx="3290997" cy="1440136"/>
          </a:xfrm>
        </p:grpSpPr>
        <p:grpSp>
          <p:nvGrpSpPr>
            <p:cNvPr id="6" name="Group 5">
              <a:extLst>
                <a:ext uri="{FF2B5EF4-FFF2-40B4-BE49-F238E27FC236}">
                  <a16:creationId xmlns:a16="http://schemas.microsoft.com/office/drawing/2014/main" id="{D461BBD0-6563-480C-9200-B4BADF6A41B1}"/>
                </a:ext>
              </a:extLst>
            </p:cNvPr>
            <p:cNvGrpSpPr/>
            <p:nvPr/>
          </p:nvGrpSpPr>
          <p:grpSpPr>
            <a:xfrm>
              <a:off x="2062916" y="1371600"/>
              <a:ext cx="2188086" cy="1419708"/>
              <a:chOff x="5690922" y="1546302"/>
              <a:chExt cx="803350" cy="521243"/>
            </a:xfrm>
            <a:solidFill>
              <a:schemeClr val="accent1"/>
            </a:solidFill>
          </p:grpSpPr>
          <p:grpSp>
            <p:nvGrpSpPr>
              <p:cNvPr id="15" name="Group 12">
                <a:extLst>
                  <a:ext uri="{FF2B5EF4-FFF2-40B4-BE49-F238E27FC236}">
                    <a16:creationId xmlns:a16="http://schemas.microsoft.com/office/drawing/2014/main" id="{E91A5661-80AF-47BB-A172-B79211408328}"/>
                  </a:ext>
                </a:extLst>
              </p:cNvPr>
              <p:cNvGrpSpPr>
                <a:grpSpLocks noChangeAspect="1"/>
              </p:cNvGrpSpPr>
              <p:nvPr/>
            </p:nvGrpSpPr>
            <p:grpSpPr>
              <a:xfrm>
                <a:off x="5690922" y="1604971"/>
                <a:ext cx="308573" cy="306846"/>
                <a:chOff x="4365" y="2284"/>
                <a:chExt cx="357" cy="355"/>
              </a:xfrm>
              <a:grpFill/>
            </p:grpSpPr>
            <p:sp>
              <p:nvSpPr>
                <p:cNvPr id="26" name="Freeform 13">
                  <a:extLst>
                    <a:ext uri="{FF2B5EF4-FFF2-40B4-BE49-F238E27FC236}">
                      <a16:creationId xmlns:a16="http://schemas.microsoft.com/office/drawing/2014/main" id="{D7DA868D-ED03-44AF-8B85-A73E17C9793A}"/>
                    </a:ext>
                  </a:extLst>
                </p:cNvPr>
                <p:cNvSpPr>
                  <a:spLocks noEditPoints="1"/>
                </p:cNvSpPr>
                <p:nvPr/>
              </p:nvSpPr>
              <p:spPr bwMode="auto">
                <a:xfrm>
                  <a:off x="4365" y="2284"/>
                  <a:ext cx="357" cy="355"/>
                </a:xfrm>
                <a:custGeom>
                  <a:avLst/>
                  <a:gdLst>
                    <a:gd name="T0" fmla="*/ 222 w 300"/>
                    <a:gd name="T1" fmla="*/ 278 h 299"/>
                    <a:gd name="T2" fmla="*/ 196 w 300"/>
                    <a:gd name="T3" fmla="*/ 278 h 299"/>
                    <a:gd name="T4" fmla="*/ 222 w 300"/>
                    <a:gd name="T5" fmla="*/ 278 h 299"/>
                    <a:gd name="T6" fmla="*/ 180 w 300"/>
                    <a:gd name="T7" fmla="*/ 153 h 299"/>
                    <a:gd name="T8" fmla="*/ 118 w 300"/>
                    <a:gd name="T9" fmla="*/ 153 h 299"/>
                    <a:gd name="T10" fmla="*/ 104 w 300"/>
                    <a:gd name="T11" fmla="*/ 122 h 299"/>
                    <a:gd name="T12" fmla="*/ 96 w 300"/>
                    <a:gd name="T13" fmla="*/ 106 h 299"/>
                    <a:gd name="T14" fmla="*/ 90 w 300"/>
                    <a:gd name="T15" fmla="*/ 85 h 299"/>
                    <a:gd name="T16" fmla="*/ 95 w 300"/>
                    <a:gd name="T17" fmla="*/ 80 h 299"/>
                    <a:gd name="T18" fmla="*/ 104 w 300"/>
                    <a:gd name="T19" fmla="*/ 60 h 299"/>
                    <a:gd name="T20" fmla="*/ 126 w 300"/>
                    <a:gd name="T21" fmla="*/ 33 h 299"/>
                    <a:gd name="T22" fmla="*/ 138 w 300"/>
                    <a:gd name="T23" fmla="*/ 33 h 299"/>
                    <a:gd name="T24" fmla="*/ 151 w 300"/>
                    <a:gd name="T25" fmla="*/ 36 h 299"/>
                    <a:gd name="T26" fmla="*/ 169 w 300"/>
                    <a:gd name="T27" fmla="*/ 30 h 299"/>
                    <a:gd name="T28" fmla="*/ 185 w 300"/>
                    <a:gd name="T29" fmla="*/ 28 h 299"/>
                    <a:gd name="T30" fmla="*/ 194 w 300"/>
                    <a:gd name="T31" fmla="*/ 71 h 299"/>
                    <a:gd name="T32" fmla="*/ 206 w 300"/>
                    <a:gd name="T33" fmla="*/ 81 h 299"/>
                    <a:gd name="T34" fmla="*/ 206 w 300"/>
                    <a:gd name="T35" fmla="*/ 102 h 299"/>
                    <a:gd name="T36" fmla="*/ 197 w 300"/>
                    <a:gd name="T37" fmla="*/ 108 h 299"/>
                    <a:gd name="T38" fmla="*/ 195 w 300"/>
                    <a:gd name="T39" fmla="*/ 121 h 299"/>
                    <a:gd name="T40" fmla="*/ 180 w 300"/>
                    <a:gd name="T41" fmla="*/ 153 h 299"/>
                    <a:gd name="T42" fmla="*/ 149 w 300"/>
                    <a:gd name="T43" fmla="*/ 247 h 299"/>
                    <a:gd name="T44" fmla="*/ 121 w 300"/>
                    <a:gd name="T45" fmla="*/ 175 h 299"/>
                    <a:gd name="T46" fmla="*/ 178 w 300"/>
                    <a:gd name="T47" fmla="*/ 175 h 299"/>
                    <a:gd name="T48" fmla="*/ 149 w 300"/>
                    <a:gd name="T49" fmla="*/ 247 h 299"/>
                    <a:gd name="T50" fmla="*/ 299 w 300"/>
                    <a:gd name="T51" fmla="*/ 289 h 299"/>
                    <a:gd name="T52" fmla="*/ 192 w 300"/>
                    <a:gd name="T53" fmla="*/ 162 h 299"/>
                    <a:gd name="T54" fmla="*/ 210 w 300"/>
                    <a:gd name="T55" fmla="*/ 121 h 299"/>
                    <a:gd name="T56" fmla="*/ 221 w 300"/>
                    <a:gd name="T57" fmla="*/ 104 h 299"/>
                    <a:gd name="T58" fmla="*/ 218 w 300"/>
                    <a:gd name="T59" fmla="*/ 71 h 299"/>
                    <a:gd name="T60" fmla="*/ 209 w 300"/>
                    <a:gd name="T61" fmla="*/ 53 h 299"/>
                    <a:gd name="T62" fmla="*/ 143 w 300"/>
                    <a:gd name="T63" fmla="*/ 0 h 299"/>
                    <a:gd name="T64" fmla="*/ 89 w 300"/>
                    <a:gd name="T65" fmla="*/ 66 h 299"/>
                    <a:gd name="T66" fmla="*/ 75 w 300"/>
                    <a:gd name="T67" fmla="*/ 87 h 299"/>
                    <a:gd name="T68" fmla="*/ 89 w 300"/>
                    <a:gd name="T69" fmla="*/ 119 h 299"/>
                    <a:gd name="T70" fmla="*/ 101 w 300"/>
                    <a:gd name="T71" fmla="*/ 155 h 299"/>
                    <a:gd name="T72" fmla="*/ 107 w 300"/>
                    <a:gd name="T73" fmla="*/ 163 h 299"/>
                    <a:gd name="T74" fmla="*/ 0 w 300"/>
                    <a:gd name="T75" fmla="*/ 289 h 299"/>
                    <a:gd name="T76" fmla="*/ 7 w 300"/>
                    <a:gd name="T77" fmla="*/ 299 h 299"/>
                    <a:gd name="T78" fmla="*/ 86 w 300"/>
                    <a:gd name="T79" fmla="*/ 206 h 299"/>
                    <a:gd name="T80" fmla="*/ 62 w 300"/>
                    <a:gd name="T81" fmla="*/ 268 h 299"/>
                    <a:gd name="T82" fmla="*/ 66 w 300"/>
                    <a:gd name="T83" fmla="*/ 298 h 299"/>
                    <a:gd name="T84" fmla="*/ 69 w 300"/>
                    <a:gd name="T85" fmla="*/ 268 h 299"/>
                    <a:gd name="T86" fmla="*/ 109 w 300"/>
                    <a:gd name="T87" fmla="*/ 268 h 299"/>
                    <a:gd name="T88" fmla="*/ 113 w 300"/>
                    <a:gd name="T89" fmla="*/ 298 h 299"/>
                    <a:gd name="T90" fmla="*/ 117 w 300"/>
                    <a:gd name="T91" fmla="*/ 268 h 299"/>
                    <a:gd name="T92" fmla="*/ 93 w 300"/>
                    <a:gd name="T93" fmla="*/ 203 h 299"/>
                    <a:gd name="T94" fmla="*/ 141 w 300"/>
                    <a:gd name="T95" fmla="*/ 261 h 299"/>
                    <a:gd name="T96" fmla="*/ 149 w 300"/>
                    <a:gd name="T97" fmla="*/ 266 h 299"/>
                    <a:gd name="T98" fmla="*/ 198 w 300"/>
                    <a:gd name="T99" fmla="*/ 199 h 299"/>
                    <a:gd name="T100" fmla="*/ 206 w 300"/>
                    <a:gd name="T101" fmla="*/ 258 h 299"/>
                    <a:gd name="T102" fmla="*/ 209 w 300"/>
                    <a:gd name="T103" fmla="*/ 298 h 299"/>
                    <a:gd name="T104" fmla="*/ 213 w 300"/>
                    <a:gd name="T105" fmla="*/ 258 h 299"/>
                    <a:gd name="T106" fmla="*/ 285 w 300"/>
                    <a:gd name="T107" fmla="*/ 293 h 299"/>
                    <a:gd name="T108" fmla="*/ 299 w 300"/>
                    <a:gd name="T109" fmla="*/ 28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0" h="299">
                      <a:moveTo>
                        <a:pt x="222" y="278"/>
                      </a:moveTo>
                      <a:lnTo>
                        <a:pt x="222" y="278"/>
                      </a:lnTo>
                      <a:cubicBezTo>
                        <a:pt x="222" y="285"/>
                        <a:pt x="217" y="291"/>
                        <a:pt x="209" y="291"/>
                      </a:cubicBezTo>
                      <a:cubicBezTo>
                        <a:pt x="202" y="291"/>
                        <a:pt x="196" y="285"/>
                        <a:pt x="196" y="278"/>
                      </a:cubicBezTo>
                      <a:cubicBezTo>
                        <a:pt x="196" y="271"/>
                        <a:pt x="202" y="265"/>
                        <a:pt x="209" y="265"/>
                      </a:cubicBezTo>
                      <a:cubicBezTo>
                        <a:pt x="217" y="265"/>
                        <a:pt x="222" y="271"/>
                        <a:pt x="222" y="278"/>
                      </a:cubicBezTo>
                      <a:close/>
                      <a:moveTo>
                        <a:pt x="180" y="153"/>
                      </a:moveTo>
                      <a:lnTo>
                        <a:pt x="180" y="153"/>
                      </a:lnTo>
                      <a:cubicBezTo>
                        <a:pt x="172" y="163"/>
                        <a:pt x="161" y="168"/>
                        <a:pt x="149" y="168"/>
                      </a:cubicBezTo>
                      <a:cubicBezTo>
                        <a:pt x="137" y="168"/>
                        <a:pt x="125" y="162"/>
                        <a:pt x="118" y="153"/>
                      </a:cubicBezTo>
                      <a:lnTo>
                        <a:pt x="113" y="146"/>
                      </a:lnTo>
                      <a:cubicBezTo>
                        <a:pt x="107" y="139"/>
                        <a:pt x="104" y="130"/>
                        <a:pt x="104" y="122"/>
                      </a:cubicBezTo>
                      <a:lnTo>
                        <a:pt x="104" y="113"/>
                      </a:lnTo>
                      <a:cubicBezTo>
                        <a:pt x="104" y="109"/>
                        <a:pt x="100" y="106"/>
                        <a:pt x="96" y="106"/>
                      </a:cubicBezTo>
                      <a:cubicBezTo>
                        <a:pt x="94" y="106"/>
                        <a:pt x="92" y="104"/>
                        <a:pt x="92" y="102"/>
                      </a:cubicBezTo>
                      <a:lnTo>
                        <a:pt x="90" y="85"/>
                      </a:lnTo>
                      <a:cubicBezTo>
                        <a:pt x="90" y="83"/>
                        <a:pt x="91" y="82"/>
                        <a:pt x="91" y="81"/>
                      </a:cubicBezTo>
                      <a:cubicBezTo>
                        <a:pt x="92" y="81"/>
                        <a:pt x="93" y="80"/>
                        <a:pt x="95" y="80"/>
                      </a:cubicBezTo>
                      <a:cubicBezTo>
                        <a:pt x="100" y="80"/>
                        <a:pt x="104" y="76"/>
                        <a:pt x="104" y="71"/>
                      </a:cubicBezTo>
                      <a:lnTo>
                        <a:pt x="104" y="60"/>
                      </a:lnTo>
                      <a:cubicBezTo>
                        <a:pt x="107" y="38"/>
                        <a:pt x="124" y="33"/>
                        <a:pt x="125" y="33"/>
                      </a:cubicBezTo>
                      <a:cubicBezTo>
                        <a:pt x="125" y="33"/>
                        <a:pt x="126" y="33"/>
                        <a:pt x="126" y="33"/>
                      </a:cubicBezTo>
                      <a:cubicBezTo>
                        <a:pt x="130" y="31"/>
                        <a:pt x="134" y="31"/>
                        <a:pt x="137" y="33"/>
                      </a:cubicBezTo>
                      <a:lnTo>
                        <a:pt x="138" y="33"/>
                      </a:lnTo>
                      <a:cubicBezTo>
                        <a:pt x="141" y="34"/>
                        <a:pt x="145" y="36"/>
                        <a:pt x="151" y="36"/>
                      </a:cubicBezTo>
                      <a:lnTo>
                        <a:pt x="151" y="36"/>
                      </a:lnTo>
                      <a:cubicBezTo>
                        <a:pt x="155" y="36"/>
                        <a:pt x="159" y="34"/>
                        <a:pt x="163" y="33"/>
                      </a:cubicBezTo>
                      <a:cubicBezTo>
                        <a:pt x="165" y="32"/>
                        <a:pt x="167" y="31"/>
                        <a:pt x="169" y="30"/>
                      </a:cubicBezTo>
                      <a:cubicBezTo>
                        <a:pt x="171" y="29"/>
                        <a:pt x="174" y="28"/>
                        <a:pt x="176" y="27"/>
                      </a:cubicBezTo>
                      <a:cubicBezTo>
                        <a:pt x="176" y="27"/>
                        <a:pt x="180" y="25"/>
                        <a:pt x="185" y="28"/>
                      </a:cubicBezTo>
                      <a:cubicBezTo>
                        <a:pt x="191" y="35"/>
                        <a:pt x="194" y="43"/>
                        <a:pt x="194" y="53"/>
                      </a:cubicBezTo>
                      <a:lnTo>
                        <a:pt x="194" y="71"/>
                      </a:lnTo>
                      <a:cubicBezTo>
                        <a:pt x="194" y="76"/>
                        <a:pt x="198" y="80"/>
                        <a:pt x="203" y="80"/>
                      </a:cubicBezTo>
                      <a:cubicBezTo>
                        <a:pt x="205" y="80"/>
                        <a:pt x="206" y="81"/>
                        <a:pt x="206" y="81"/>
                      </a:cubicBezTo>
                      <a:cubicBezTo>
                        <a:pt x="207" y="82"/>
                        <a:pt x="208" y="83"/>
                        <a:pt x="208" y="85"/>
                      </a:cubicBezTo>
                      <a:lnTo>
                        <a:pt x="206" y="102"/>
                      </a:lnTo>
                      <a:cubicBezTo>
                        <a:pt x="206" y="104"/>
                        <a:pt x="204" y="106"/>
                        <a:pt x="202" y="106"/>
                      </a:cubicBezTo>
                      <a:cubicBezTo>
                        <a:pt x="200" y="106"/>
                        <a:pt x="198" y="107"/>
                        <a:pt x="197" y="108"/>
                      </a:cubicBezTo>
                      <a:cubicBezTo>
                        <a:pt x="195" y="110"/>
                        <a:pt x="195" y="112"/>
                        <a:pt x="195" y="114"/>
                      </a:cubicBezTo>
                      <a:lnTo>
                        <a:pt x="195" y="121"/>
                      </a:lnTo>
                      <a:cubicBezTo>
                        <a:pt x="195" y="130"/>
                        <a:pt x="192" y="139"/>
                        <a:pt x="186" y="146"/>
                      </a:cubicBezTo>
                      <a:lnTo>
                        <a:pt x="180" y="153"/>
                      </a:lnTo>
                      <a:close/>
                      <a:moveTo>
                        <a:pt x="149" y="247"/>
                      </a:moveTo>
                      <a:lnTo>
                        <a:pt x="149" y="247"/>
                      </a:lnTo>
                      <a:lnTo>
                        <a:pt x="114" y="192"/>
                      </a:lnTo>
                      <a:cubicBezTo>
                        <a:pt x="118" y="186"/>
                        <a:pt x="120" y="180"/>
                        <a:pt x="121" y="175"/>
                      </a:cubicBezTo>
                      <a:cubicBezTo>
                        <a:pt x="129" y="180"/>
                        <a:pt x="139" y="183"/>
                        <a:pt x="149" y="183"/>
                      </a:cubicBezTo>
                      <a:cubicBezTo>
                        <a:pt x="159" y="183"/>
                        <a:pt x="169" y="180"/>
                        <a:pt x="178" y="175"/>
                      </a:cubicBezTo>
                      <a:cubicBezTo>
                        <a:pt x="179" y="180"/>
                        <a:pt x="181" y="186"/>
                        <a:pt x="185" y="192"/>
                      </a:cubicBezTo>
                      <a:lnTo>
                        <a:pt x="149" y="247"/>
                      </a:lnTo>
                      <a:close/>
                      <a:moveTo>
                        <a:pt x="299" y="289"/>
                      </a:moveTo>
                      <a:lnTo>
                        <a:pt x="299" y="289"/>
                      </a:lnTo>
                      <a:cubicBezTo>
                        <a:pt x="289" y="240"/>
                        <a:pt x="250" y="200"/>
                        <a:pt x="198" y="184"/>
                      </a:cubicBezTo>
                      <a:cubicBezTo>
                        <a:pt x="191" y="175"/>
                        <a:pt x="192" y="164"/>
                        <a:pt x="192" y="162"/>
                      </a:cubicBezTo>
                      <a:lnTo>
                        <a:pt x="198" y="155"/>
                      </a:lnTo>
                      <a:cubicBezTo>
                        <a:pt x="205" y="146"/>
                        <a:pt x="210" y="133"/>
                        <a:pt x="210" y="121"/>
                      </a:cubicBezTo>
                      <a:lnTo>
                        <a:pt x="210" y="119"/>
                      </a:lnTo>
                      <a:cubicBezTo>
                        <a:pt x="216" y="117"/>
                        <a:pt x="221" y="111"/>
                        <a:pt x="221" y="104"/>
                      </a:cubicBezTo>
                      <a:lnTo>
                        <a:pt x="223" y="87"/>
                      </a:lnTo>
                      <a:cubicBezTo>
                        <a:pt x="223" y="81"/>
                        <a:pt x="221" y="75"/>
                        <a:pt x="218" y="71"/>
                      </a:cubicBezTo>
                      <a:cubicBezTo>
                        <a:pt x="215" y="69"/>
                        <a:pt x="212" y="67"/>
                        <a:pt x="209" y="66"/>
                      </a:cubicBezTo>
                      <a:lnTo>
                        <a:pt x="209" y="53"/>
                      </a:lnTo>
                      <a:cubicBezTo>
                        <a:pt x="209" y="23"/>
                        <a:pt x="185" y="0"/>
                        <a:pt x="155" y="0"/>
                      </a:cubicBezTo>
                      <a:lnTo>
                        <a:pt x="143" y="0"/>
                      </a:lnTo>
                      <a:cubicBezTo>
                        <a:pt x="113" y="0"/>
                        <a:pt x="89" y="23"/>
                        <a:pt x="89" y="53"/>
                      </a:cubicBezTo>
                      <a:lnTo>
                        <a:pt x="89" y="66"/>
                      </a:lnTo>
                      <a:cubicBezTo>
                        <a:pt x="86" y="67"/>
                        <a:pt x="83" y="69"/>
                        <a:pt x="80" y="71"/>
                      </a:cubicBezTo>
                      <a:cubicBezTo>
                        <a:pt x="76" y="76"/>
                        <a:pt x="74" y="81"/>
                        <a:pt x="75" y="87"/>
                      </a:cubicBezTo>
                      <a:lnTo>
                        <a:pt x="77" y="104"/>
                      </a:lnTo>
                      <a:cubicBezTo>
                        <a:pt x="78" y="111"/>
                        <a:pt x="82" y="117"/>
                        <a:pt x="89" y="119"/>
                      </a:cubicBezTo>
                      <a:lnTo>
                        <a:pt x="89" y="122"/>
                      </a:lnTo>
                      <a:cubicBezTo>
                        <a:pt x="89" y="134"/>
                        <a:pt x="93" y="146"/>
                        <a:pt x="101" y="155"/>
                      </a:cubicBezTo>
                      <a:lnTo>
                        <a:pt x="106" y="162"/>
                      </a:lnTo>
                      <a:cubicBezTo>
                        <a:pt x="106" y="162"/>
                        <a:pt x="107" y="163"/>
                        <a:pt x="107" y="163"/>
                      </a:cubicBezTo>
                      <a:cubicBezTo>
                        <a:pt x="107" y="166"/>
                        <a:pt x="107" y="176"/>
                        <a:pt x="101" y="184"/>
                      </a:cubicBezTo>
                      <a:cubicBezTo>
                        <a:pt x="49" y="200"/>
                        <a:pt x="10" y="240"/>
                        <a:pt x="0" y="289"/>
                      </a:cubicBezTo>
                      <a:cubicBezTo>
                        <a:pt x="0" y="293"/>
                        <a:pt x="1" y="297"/>
                        <a:pt x="5" y="298"/>
                      </a:cubicBezTo>
                      <a:cubicBezTo>
                        <a:pt x="6" y="298"/>
                        <a:pt x="7" y="299"/>
                        <a:pt x="7" y="299"/>
                      </a:cubicBezTo>
                      <a:cubicBezTo>
                        <a:pt x="10" y="299"/>
                        <a:pt x="14" y="296"/>
                        <a:pt x="14" y="293"/>
                      </a:cubicBezTo>
                      <a:cubicBezTo>
                        <a:pt x="22" y="255"/>
                        <a:pt x="49" y="223"/>
                        <a:pt x="86" y="206"/>
                      </a:cubicBezTo>
                      <a:lnTo>
                        <a:pt x="86" y="241"/>
                      </a:lnTo>
                      <a:cubicBezTo>
                        <a:pt x="72" y="243"/>
                        <a:pt x="62" y="255"/>
                        <a:pt x="62" y="268"/>
                      </a:cubicBezTo>
                      <a:lnTo>
                        <a:pt x="62" y="294"/>
                      </a:lnTo>
                      <a:cubicBezTo>
                        <a:pt x="62" y="296"/>
                        <a:pt x="64" y="298"/>
                        <a:pt x="66" y="298"/>
                      </a:cubicBezTo>
                      <a:cubicBezTo>
                        <a:pt x="68" y="298"/>
                        <a:pt x="69" y="296"/>
                        <a:pt x="69" y="294"/>
                      </a:cubicBezTo>
                      <a:lnTo>
                        <a:pt x="69" y="268"/>
                      </a:lnTo>
                      <a:cubicBezTo>
                        <a:pt x="69" y="257"/>
                        <a:pt x="78" y="248"/>
                        <a:pt x="89" y="248"/>
                      </a:cubicBezTo>
                      <a:cubicBezTo>
                        <a:pt x="100" y="248"/>
                        <a:pt x="109" y="257"/>
                        <a:pt x="109" y="268"/>
                      </a:cubicBezTo>
                      <a:lnTo>
                        <a:pt x="109" y="294"/>
                      </a:lnTo>
                      <a:cubicBezTo>
                        <a:pt x="109" y="296"/>
                        <a:pt x="111" y="298"/>
                        <a:pt x="113" y="298"/>
                      </a:cubicBezTo>
                      <a:cubicBezTo>
                        <a:pt x="115" y="298"/>
                        <a:pt x="117" y="296"/>
                        <a:pt x="117" y="294"/>
                      </a:cubicBezTo>
                      <a:lnTo>
                        <a:pt x="117" y="268"/>
                      </a:lnTo>
                      <a:cubicBezTo>
                        <a:pt x="117" y="255"/>
                        <a:pt x="106" y="243"/>
                        <a:pt x="93" y="241"/>
                      </a:cubicBezTo>
                      <a:lnTo>
                        <a:pt x="93" y="203"/>
                      </a:lnTo>
                      <a:cubicBezTo>
                        <a:pt x="96" y="201"/>
                        <a:pt x="98" y="200"/>
                        <a:pt x="101" y="200"/>
                      </a:cubicBezTo>
                      <a:lnTo>
                        <a:pt x="141" y="261"/>
                      </a:lnTo>
                      <a:cubicBezTo>
                        <a:pt x="143" y="264"/>
                        <a:pt x="146" y="266"/>
                        <a:pt x="149" y="266"/>
                      </a:cubicBezTo>
                      <a:lnTo>
                        <a:pt x="149" y="266"/>
                      </a:lnTo>
                      <a:cubicBezTo>
                        <a:pt x="153" y="266"/>
                        <a:pt x="156" y="264"/>
                        <a:pt x="158" y="261"/>
                      </a:cubicBezTo>
                      <a:lnTo>
                        <a:pt x="198" y="199"/>
                      </a:lnTo>
                      <a:cubicBezTo>
                        <a:pt x="200" y="200"/>
                        <a:pt x="203" y="201"/>
                        <a:pt x="206" y="202"/>
                      </a:cubicBezTo>
                      <a:lnTo>
                        <a:pt x="206" y="258"/>
                      </a:lnTo>
                      <a:cubicBezTo>
                        <a:pt x="196" y="260"/>
                        <a:pt x="189" y="268"/>
                        <a:pt x="189" y="278"/>
                      </a:cubicBezTo>
                      <a:cubicBezTo>
                        <a:pt x="189" y="289"/>
                        <a:pt x="198" y="298"/>
                        <a:pt x="209" y="298"/>
                      </a:cubicBezTo>
                      <a:cubicBezTo>
                        <a:pt x="221" y="298"/>
                        <a:pt x="230" y="289"/>
                        <a:pt x="230" y="278"/>
                      </a:cubicBezTo>
                      <a:cubicBezTo>
                        <a:pt x="230" y="268"/>
                        <a:pt x="223" y="260"/>
                        <a:pt x="213" y="258"/>
                      </a:cubicBezTo>
                      <a:lnTo>
                        <a:pt x="213" y="206"/>
                      </a:lnTo>
                      <a:cubicBezTo>
                        <a:pt x="250" y="223"/>
                        <a:pt x="277" y="255"/>
                        <a:pt x="285" y="293"/>
                      </a:cubicBezTo>
                      <a:cubicBezTo>
                        <a:pt x="285" y="297"/>
                        <a:pt x="289" y="299"/>
                        <a:pt x="293" y="298"/>
                      </a:cubicBezTo>
                      <a:cubicBezTo>
                        <a:pt x="297" y="297"/>
                        <a:pt x="300" y="293"/>
                        <a:pt x="299" y="289"/>
                      </a:cubicBezTo>
                      <a:close/>
                    </a:path>
                  </a:pathLst>
                </a:custGeom>
                <a:grpFill/>
                <a:ln w="0">
                  <a:no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C9599"/>
                    </a:solidFill>
                    <a:effectLst/>
                    <a:uLnTx/>
                    <a:uFillTx/>
                    <a:latin typeface="Arial"/>
                    <a:cs typeface="Arial"/>
                  </a:endParaRPr>
                </a:p>
              </p:txBody>
            </p:sp>
            <p:sp>
              <p:nvSpPr>
                <p:cNvPr id="27" name="Freeform 14">
                  <a:extLst>
                    <a:ext uri="{FF2B5EF4-FFF2-40B4-BE49-F238E27FC236}">
                      <a16:creationId xmlns:a16="http://schemas.microsoft.com/office/drawing/2014/main" id="{216CF474-E720-4259-9D2B-A278E0E02BCB}"/>
                    </a:ext>
                  </a:extLst>
                </p:cNvPr>
                <p:cNvSpPr/>
                <p:nvPr/>
              </p:nvSpPr>
              <p:spPr bwMode="auto">
                <a:xfrm>
                  <a:off x="4509" y="2388"/>
                  <a:ext cx="17" cy="11"/>
                </a:xfrm>
                <a:custGeom>
                  <a:avLst/>
                  <a:gdLst>
                    <a:gd name="T0" fmla="*/ 9 w 14"/>
                    <a:gd name="T1" fmla="*/ 0 h 9"/>
                    <a:gd name="T2" fmla="*/ 9 w 14"/>
                    <a:gd name="T3" fmla="*/ 0 h 9"/>
                    <a:gd name="T4" fmla="*/ 5 w 14"/>
                    <a:gd name="T5" fmla="*/ 0 h 9"/>
                    <a:gd name="T6" fmla="*/ 0 w 14"/>
                    <a:gd name="T7" fmla="*/ 5 h 9"/>
                    <a:gd name="T8" fmla="*/ 5 w 14"/>
                    <a:gd name="T9" fmla="*/ 9 h 9"/>
                    <a:gd name="T10" fmla="*/ 9 w 14"/>
                    <a:gd name="T11" fmla="*/ 9 h 9"/>
                    <a:gd name="T12" fmla="*/ 14 w 14"/>
                    <a:gd name="T13" fmla="*/ 5 h 9"/>
                    <a:gd name="T14" fmla="*/ 9 w 14"/>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9" y="0"/>
                      </a:moveTo>
                      <a:lnTo>
                        <a:pt x="9" y="0"/>
                      </a:lnTo>
                      <a:lnTo>
                        <a:pt x="5" y="0"/>
                      </a:lnTo>
                      <a:cubicBezTo>
                        <a:pt x="2" y="0"/>
                        <a:pt x="0" y="2"/>
                        <a:pt x="0" y="5"/>
                      </a:cubicBezTo>
                      <a:cubicBezTo>
                        <a:pt x="0" y="7"/>
                        <a:pt x="2" y="9"/>
                        <a:pt x="5" y="9"/>
                      </a:cubicBezTo>
                      <a:lnTo>
                        <a:pt x="9" y="9"/>
                      </a:lnTo>
                      <a:cubicBezTo>
                        <a:pt x="12" y="9"/>
                        <a:pt x="14" y="7"/>
                        <a:pt x="14" y="5"/>
                      </a:cubicBezTo>
                      <a:cubicBezTo>
                        <a:pt x="14" y="2"/>
                        <a:pt x="12" y="0"/>
                        <a:pt x="9" y="0"/>
                      </a:cubicBezTo>
                      <a:close/>
                    </a:path>
                  </a:pathLst>
                </a:custGeom>
                <a:grpFill/>
                <a:ln w="0">
                  <a:no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C9599"/>
                    </a:solidFill>
                    <a:effectLst/>
                    <a:uLnTx/>
                    <a:uFillTx/>
                    <a:latin typeface="Arial"/>
                    <a:cs typeface="Arial"/>
                  </a:endParaRPr>
                </a:p>
              </p:txBody>
            </p:sp>
            <p:sp>
              <p:nvSpPr>
                <p:cNvPr id="28" name="Freeform 15">
                  <a:extLst>
                    <a:ext uri="{FF2B5EF4-FFF2-40B4-BE49-F238E27FC236}">
                      <a16:creationId xmlns:a16="http://schemas.microsoft.com/office/drawing/2014/main" id="{CE3ABBFA-7433-431E-98C5-BE11938C961D}"/>
                    </a:ext>
                  </a:extLst>
                </p:cNvPr>
                <p:cNvSpPr/>
                <p:nvPr/>
              </p:nvSpPr>
              <p:spPr bwMode="auto">
                <a:xfrm>
                  <a:off x="4559" y="2388"/>
                  <a:ext cx="17" cy="11"/>
                </a:xfrm>
                <a:custGeom>
                  <a:avLst/>
                  <a:gdLst>
                    <a:gd name="T0" fmla="*/ 9 w 14"/>
                    <a:gd name="T1" fmla="*/ 0 h 9"/>
                    <a:gd name="T2" fmla="*/ 9 w 14"/>
                    <a:gd name="T3" fmla="*/ 0 h 9"/>
                    <a:gd name="T4" fmla="*/ 5 w 14"/>
                    <a:gd name="T5" fmla="*/ 0 h 9"/>
                    <a:gd name="T6" fmla="*/ 0 w 14"/>
                    <a:gd name="T7" fmla="*/ 5 h 9"/>
                    <a:gd name="T8" fmla="*/ 5 w 14"/>
                    <a:gd name="T9" fmla="*/ 9 h 9"/>
                    <a:gd name="T10" fmla="*/ 9 w 14"/>
                    <a:gd name="T11" fmla="*/ 9 h 9"/>
                    <a:gd name="T12" fmla="*/ 14 w 14"/>
                    <a:gd name="T13" fmla="*/ 5 h 9"/>
                    <a:gd name="T14" fmla="*/ 9 w 14"/>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9" y="0"/>
                      </a:moveTo>
                      <a:lnTo>
                        <a:pt x="9" y="0"/>
                      </a:lnTo>
                      <a:lnTo>
                        <a:pt x="5" y="0"/>
                      </a:lnTo>
                      <a:cubicBezTo>
                        <a:pt x="2" y="0"/>
                        <a:pt x="0" y="2"/>
                        <a:pt x="0" y="5"/>
                      </a:cubicBezTo>
                      <a:cubicBezTo>
                        <a:pt x="0" y="7"/>
                        <a:pt x="2" y="9"/>
                        <a:pt x="5" y="9"/>
                      </a:cubicBezTo>
                      <a:lnTo>
                        <a:pt x="9" y="9"/>
                      </a:lnTo>
                      <a:cubicBezTo>
                        <a:pt x="12" y="9"/>
                        <a:pt x="14" y="7"/>
                        <a:pt x="14" y="5"/>
                      </a:cubicBezTo>
                      <a:cubicBezTo>
                        <a:pt x="14" y="2"/>
                        <a:pt x="12" y="0"/>
                        <a:pt x="9" y="0"/>
                      </a:cubicBezTo>
                      <a:close/>
                    </a:path>
                  </a:pathLst>
                </a:custGeom>
                <a:grpFill/>
                <a:ln w="0">
                  <a:no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C9599"/>
                    </a:solidFill>
                    <a:effectLst/>
                    <a:uLnTx/>
                    <a:uFillTx/>
                    <a:latin typeface="Arial"/>
                    <a:cs typeface="Arial"/>
                  </a:endParaRPr>
                </a:p>
              </p:txBody>
            </p:sp>
          </p:grpSp>
          <p:grpSp>
            <p:nvGrpSpPr>
              <p:cNvPr id="16" name="Group 12">
                <a:extLst>
                  <a:ext uri="{FF2B5EF4-FFF2-40B4-BE49-F238E27FC236}">
                    <a16:creationId xmlns:a16="http://schemas.microsoft.com/office/drawing/2014/main" id="{26B685C0-6566-4E42-8311-002132403C73}"/>
                  </a:ext>
                </a:extLst>
              </p:cNvPr>
              <p:cNvGrpSpPr>
                <a:grpSpLocks noChangeAspect="1"/>
              </p:cNvGrpSpPr>
              <p:nvPr/>
            </p:nvGrpSpPr>
            <p:grpSpPr>
              <a:xfrm>
                <a:off x="6185699" y="1604971"/>
                <a:ext cx="308573" cy="306846"/>
                <a:chOff x="4365" y="2284"/>
                <a:chExt cx="357" cy="355"/>
              </a:xfrm>
              <a:grpFill/>
            </p:grpSpPr>
            <p:sp>
              <p:nvSpPr>
                <p:cNvPr id="23" name="Freeform 13">
                  <a:extLst>
                    <a:ext uri="{FF2B5EF4-FFF2-40B4-BE49-F238E27FC236}">
                      <a16:creationId xmlns:a16="http://schemas.microsoft.com/office/drawing/2014/main" id="{A465A7FC-04DE-42E0-8420-908286BB2FA6}"/>
                    </a:ext>
                  </a:extLst>
                </p:cNvPr>
                <p:cNvSpPr>
                  <a:spLocks noEditPoints="1"/>
                </p:cNvSpPr>
                <p:nvPr/>
              </p:nvSpPr>
              <p:spPr bwMode="auto">
                <a:xfrm>
                  <a:off x="4365" y="2284"/>
                  <a:ext cx="357" cy="355"/>
                </a:xfrm>
                <a:custGeom>
                  <a:avLst/>
                  <a:gdLst>
                    <a:gd name="T0" fmla="*/ 222 w 300"/>
                    <a:gd name="T1" fmla="*/ 278 h 299"/>
                    <a:gd name="T2" fmla="*/ 196 w 300"/>
                    <a:gd name="T3" fmla="*/ 278 h 299"/>
                    <a:gd name="T4" fmla="*/ 222 w 300"/>
                    <a:gd name="T5" fmla="*/ 278 h 299"/>
                    <a:gd name="T6" fmla="*/ 180 w 300"/>
                    <a:gd name="T7" fmla="*/ 153 h 299"/>
                    <a:gd name="T8" fmla="*/ 118 w 300"/>
                    <a:gd name="T9" fmla="*/ 153 h 299"/>
                    <a:gd name="T10" fmla="*/ 104 w 300"/>
                    <a:gd name="T11" fmla="*/ 122 h 299"/>
                    <a:gd name="T12" fmla="*/ 96 w 300"/>
                    <a:gd name="T13" fmla="*/ 106 h 299"/>
                    <a:gd name="T14" fmla="*/ 90 w 300"/>
                    <a:gd name="T15" fmla="*/ 85 h 299"/>
                    <a:gd name="T16" fmla="*/ 95 w 300"/>
                    <a:gd name="T17" fmla="*/ 80 h 299"/>
                    <a:gd name="T18" fmla="*/ 104 w 300"/>
                    <a:gd name="T19" fmla="*/ 60 h 299"/>
                    <a:gd name="T20" fmla="*/ 126 w 300"/>
                    <a:gd name="T21" fmla="*/ 33 h 299"/>
                    <a:gd name="T22" fmla="*/ 138 w 300"/>
                    <a:gd name="T23" fmla="*/ 33 h 299"/>
                    <a:gd name="T24" fmla="*/ 151 w 300"/>
                    <a:gd name="T25" fmla="*/ 36 h 299"/>
                    <a:gd name="T26" fmla="*/ 169 w 300"/>
                    <a:gd name="T27" fmla="*/ 30 h 299"/>
                    <a:gd name="T28" fmla="*/ 185 w 300"/>
                    <a:gd name="T29" fmla="*/ 28 h 299"/>
                    <a:gd name="T30" fmla="*/ 194 w 300"/>
                    <a:gd name="T31" fmla="*/ 71 h 299"/>
                    <a:gd name="T32" fmla="*/ 206 w 300"/>
                    <a:gd name="T33" fmla="*/ 81 h 299"/>
                    <a:gd name="T34" fmla="*/ 206 w 300"/>
                    <a:gd name="T35" fmla="*/ 102 h 299"/>
                    <a:gd name="T36" fmla="*/ 197 w 300"/>
                    <a:gd name="T37" fmla="*/ 108 h 299"/>
                    <a:gd name="T38" fmla="*/ 195 w 300"/>
                    <a:gd name="T39" fmla="*/ 121 h 299"/>
                    <a:gd name="T40" fmla="*/ 180 w 300"/>
                    <a:gd name="T41" fmla="*/ 153 h 299"/>
                    <a:gd name="T42" fmla="*/ 149 w 300"/>
                    <a:gd name="T43" fmla="*/ 247 h 299"/>
                    <a:gd name="T44" fmla="*/ 121 w 300"/>
                    <a:gd name="T45" fmla="*/ 175 h 299"/>
                    <a:gd name="T46" fmla="*/ 178 w 300"/>
                    <a:gd name="T47" fmla="*/ 175 h 299"/>
                    <a:gd name="T48" fmla="*/ 149 w 300"/>
                    <a:gd name="T49" fmla="*/ 247 h 299"/>
                    <a:gd name="T50" fmla="*/ 299 w 300"/>
                    <a:gd name="T51" fmla="*/ 289 h 299"/>
                    <a:gd name="T52" fmla="*/ 192 w 300"/>
                    <a:gd name="T53" fmla="*/ 162 h 299"/>
                    <a:gd name="T54" fmla="*/ 210 w 300"/>
                    <a:gd name="T55" fmla="*/ 121 h 299"/>
                    <a:gd name="T56" fmla="*/ 221 w 300"/>
                    <a:gd name="T57" fmla="*/ 104 h 299"/>
                    <a:gd name="T58" fmla="*/ 218 w 300"/>
                    <a:gd name="T59" fmla="*/ 71 h 299"/>
                    <a:gd name="T60" fmla="*/ 209 w 300"/>
                    <a:gd name="T61" fmla="*/ 53 h 299"/>
                    <a:gd name="T62" fmla="*/ 143 w 300"/>
                    <a:gd name="T63" fmla="*/ 0 h 299"/>
                    <a:gd name="T64" fmla="*/ 89 w 300"/>
                    <a:gd name="T65" fmla="*/ 66 h 299"/>
                    <a:gd name="T66" fmla="*/ 75 w 300"/>
                    <a:gd name="T67" fmla="*/ 87 h 299"/>
                    <a:gd name="T68" fmla="*/ 89 w 300"/>
                    <a:gd name="T69" fmla="*/ 119 h 299"/>
                    <a:gd name="T70" fmla="*/ 101 w 300"/>
                    <a:gd name="T71" fmla="*/ 155 h 299"/>
                    <a:gd name="T72" fmla="*/ 107 w 300"/>
                    <a:gd name="T73" fmla="*/ 163 h 299"/>
                    <a:gd name="T74" fmla="*/ 0 w 300"/>
                    <a:gd name="T75" fmla="*/ 289 h 299"/>
                    <a:gd name="T76" fmla="*/ 7 w 300"/>
                    <a:gd name="T77" fmla="*/ 299 h 299"/>
                    <a:gd name="T78" fmla="*/ 86 w 300"/>
                    <a:gd name="T79" fmla="*/ 206 h 299"/>
                    <a:gd name="T80" fmla="*/ 62 w 300"/>
                    <a:gd name="T81" fmla="*/ 268 h 299"/>
                    <a:gd name="T82" fmla="*/ 66 w 300"/>
                    <a:gd name="T83" fmla="*/ 298 h 299"/>
                    <a:gd name="T84" fmla="*/ 69 w 300"/>
                    <a:gd name="T85" fmla="*/ 268 h 299"/>
                    <a:gd name="T86" fmla="*/ 109 w 300"/>
                    <a:gd name="T87" fmla="*/ 268 h 299"/>
                    <a:gd name="T88" fmla="*/ 113 w 300"/>
                    <a:gd name="T89" fmla="*/ 298 h 299"/>
                    <a:gd name="T90" fmla="*/ 117 w 300"/>
                    <a:gd name="T91" fmla="*/ 268 h 299"/>
                    <a:gd name="T92" fmla="*/ 93 w 300"/>
                    <a:gd name="T93" fmla="*/ 203 h 299"/>
                    <a:gd name="T94" fmla="*/ 141 w 300"/>
                    <a:gd name="T95" fmla="*/ 261 h 299"/>
                    <a:gd name="T96" fmla="*/ 149 w 300"/>
                    <a:gd name="T97" fmla="*/ 266 h 299"/>
                    <a:gd name="T98" fmla="*/ 198 w 300"/>
                    <a:gd name="T99" fmla="*/ 199 h 299"/>
                    <a:gd name="T100" fmla="*/ 206 w 300"/>
                    <a:gd name="T101" fmla="*/ 258 h 299"/>
                    <a:gd name="T102" fmla="*/ 209 w 300"/>
                    <a:gd name="T103" fmla="*/ 298 h 299"/>
                    <a:gd name="T104" fmla="*/ 213 w 300"/>
                    <a:gd name="T105" fmla="*/ 258 h 299"/>
                    <a:gd name="T106" fmla="*/ 285 w 300"/>
                    <a:gd name="T107" fmla="*/ 293 h 299"/>
                    <a:gd name="T108" fmla="*/ 299 w 300"/>
                    <a:gd name="T109" fmla="*/ 28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0" h="299">
                      <a:moveTo>
                        <a:pt x="222" y="278"/>
                      </a:moveTo>
                      <a:lnTo>
                        <a:pt x="222" y="278"/>
                      </a:lnTo>
                      <a:cubicBezTo>
                        <a:pt x="222" y="285"/>
                        <a:pt x="217" y="291"/>
                        <a:pt x="209" y="291"/>
                      </a:cubicBezTo>
                      <a:cubicBezTo>
                        <a:pt x="202" y="291"/>
                        <a:pt x="196" y="285"/>
                        <a:pt x="196" y="278"/>
                      </a:cubicBezTo>
                      <a:cubicBezTo>
                        <a:pt x="196" y="271"/>
                        <a:pt x="202" y="265"/>
                        <a:pt x="209" y="265"/>
                      </a:cubicBezTo>
                      <a:cubicBezTo>
                        <a:pt x="217" y="265"/>
                        <a:pt x="222" y="271"/>
                        <a:pt x="222" y="278"/>
                      </a:cubicBezTo>
                      <a:close/>
                      <a:moveTo>
                        <a:pt x="180" y="153"/>
                      </a:moveTo>
                      <a:lnTo>
                        <a:pt x="180" y="153"/>
                      </a:lnTo>
                      <a:cubicBezTo>
                        <a:pt x="172" y="163"/>
                        <a:pt x="161" y="168"/>
                        <a:pt x="149" y="168"/>
                      </a:cubicBezTo>
                      <a:cubicBezTo>
                        <a:pt x="137" y="168"/>
                        <a:pt x="125" y="162"/>
                        <a:pt x="118" y="153"/>
                      </a:cubicBezTo>
                      <a:lnTo>
                        <a:pt x="113" y="146"/>
                      </a:lnTo>
                      <a:cubicBezTo>
                        <a:pt x="107" y="139"/>
                        <a:pt x="104" y="130"/>
                        <a:pt x="104" y="122"/>
                      </a:cubicBezTo>
                      <a:lnTo>
                        <a:pt x="104" y="113"/>
                      </a:lnTo>
                      <a:cubicBezTo>
                        <a:pt x="104" y="109"/>
                        <a:pt x="100" y="106"/>
                        <a:pt x="96" y="106"/>
                      </a:cubicBezTo>
                      <a:cubicBezTo>
                        <a:pt x="94" y="106"/>
                        <a:pt x="92" y="104"/>
                        <a:pt x="92" y="102"/>
                      </a:cubicBezTo>
                      <a:lnTo>
                        <a:pt x="90" y="85"/>
                      </a:lnTo>
                      <a:cubicBezTo>
                        <a:pt x="90" y="83"/>
                        <a:pt x="91" y="82"/>
                        <a:pt x="91" y="81"/>
                      </a:cubicBezTo>
                      <a:cubicBezTo>
                        <a:pt x="92" y="81"/>
                        <a:pt x="93" y="80"/>
                        <a:pt x="95" y="80"/>
                      </a:cubicBezTo>
                      <a:cubicBezTo>
                        <a:pt x="100" y="80"/>
                        <a:pt x="104" y="76"/>
                        <a:pt x="104" y="71"/>
                      </a:cubicBezTo>
                      <a:lnTo>
                        <a:pt x="104" y="60"/>
                      </a:lnTo>
                      <a:cubicBezTo>
                        <a:pt x="107" y="38"/>
                        <a:pt x="124" y="33"/>
                        <a:pt x="125" y="33"/>
                      </a:cubicBezTo>
                      <a:cubicBezTo>
                        <a:pt x="125" y="33"/>
                        <a:pt x="126" y="33"/>
                        <a:pt x="126" y="33"/>
                      </a:cubicBezTo>
                      <a:cubicBezTo>
                        <a:pt x="130" y="31"/>
                        <a:pt x="134" y="31"/>
                        <a:pt x="137" y="33"/>
                      </a:cubicBezTo>
                      <a:lnTo>
                        <a:pt x="138" y="33"/>
                      </a:lnTo>
                      <a:cubicBezTo>
                        <a:pt x="141" y="34"/>
                        <a:pt x="145" y="36"/>
                        <a:pt x="151" y="36"/>
                      </a:cubicBezTo>
                      <a:lnTo>
                        <a:pt x="151" y="36"/>
                      </a:lnTo>
                      <a:cubicBezTo>
                        <a:pt x="155" y="36"/>
                        <a:pt x="159" y="34"/>
                        <a:pt x="163" y="33"/>
                      </a:cubicBezTo>
                      <a:cubicBezTo>
                        <a:pt x="165" y="32"/>
                        <a:pt x="167" y="31"/>
                        <a:pt x="169" y="30"/>
                      </a:cubicBezTo>
                      <a:cubicBezTo>
                        <a:pt x="171" y="29"/>
                        <a:pt x="174" y="28"/>
                        <a:pt x="176" y="27"/>
                      </a:cubicBezTo>
                      <a:cubicBezTo>
                        <a:pt x="176" y="27"/>
                        <a:pt x="180" y="25"/>
                        <a:pt x="185" y="28"/>
                      </a:cubicBezTo>
                      <a:cubicBezTo>
                        <a:pt x="191" y="35"/>
                        <a:pt x="194" y="43"/>
                        <a:pt x="194" y="53"/>
                      </a:cubicBezTo>
                      <a:lnTo>
                        <a:pt x="194" y="71"/>
                      </a:lnTo>
                      <a:cubicBezTo>
                        <a:pt x="194" y="76"/>
                        <a:pt x="198" y="80"/>
                        <a:pt x="203" y="80"/>
                      </a:cubicBezTo>
                      <a:cubicBezTo>
                        <a:pt x="205" y="80"/>
                        <a:pt x="206" y="81"/>
                        <a:pt x="206" y="81"/>
                      </a:cubicBezTo>
                      <a:cubicBezTo>
                        <a:pt x="207" y="82"/>
                        <a:pt x="208" y="83"/>
                        <a:pt x="208" y="85"/>
                      </a:cubicBezTo>
                      <a:lnTo>
                        <a:pt x="206" y="102"/>
                      </a:lnTo>
                      <a:cubicBezTo>
                        <a:pt x="206" y="104"/>
                        <a:pt x="204" y="106"/>
                        <a:pt x="202" y="106"/>
                      </a:cubicBezTo>
                      <a:cubicBezTo>
                        <a:pt x="200" y="106"/>
                        <a:pt x="198" y="107"/>
                        <a:pt x="197" y="108"/>
                      </a:cubicBezTo>
                      <a:cubicBezTo>
                        <a:pt x="195" y="110"/>
                        <a:pt x="195" y="112"/>
                        <a:pt x="195" y="114"/>
                      </a:cubicBezTo>
                      <a:lnTo>
                        <a:pt x="195" y="121"/>
                      </a:lnTo>
                      <a:cubicBezTo>
                        <a:pt x="195" y="130"/>
                        <a:pt x="192" y="139"/>
                        <a:pt x="186" y="146"/>
                      </a:cubicBezTo>
                      <a:lnTo>
                        <a:pt x="180" y="153"/>
                      </a:lnTo>
                      <a:close/>
                      <a:moveTo>
                        <a:pt x="149" y="247"/>
                      </a:moveTo>
                      <a:lnTo>
                        <a:pt x="149" y="247"/>
                      </a:lnTo>
                      <a:lnTo>
                        <a:pt x="114" y="192"/>
                      </a:lnTo>
                      <a:cubicBezTo>
                        <a:pt x="118" y="186"/>
                        <a:pt x="120" y="180"/>
                        <a:pt x="121" y="175"/>
                      </a:cubicBezTo>
                      <a:cubicBezTo>
                        <a:pt x="129" y="180"/>
                        <a:pt x="139" y="183"/>
                        <a:pt x="149" y="183"/>
                      </a:cubicBezTo>
                      <a:cubicBezTo>
                        <a:pt x="159" y="183"/>
                        <a:pt x="169" y="180"/>
                        <a:pt x="178" y="175"/>
                      </a:cubicBezTo>
                      <a:cubicBezTo>
                        <a:pt x="179" y="180"/>
                        <a:pt x="181" y="186"/>
                        <a:pt x="185" y="192"/>
                      </a:cubicBezTo>
                      <a:lnTo>
                        <a:pt x="149" y="247"/>
                      </a:lnTo>
                      <a:close/>
                      <a:moveTo>
                        <a:pt x="299" y="289"/>
                      </a:moveTo>
                      <a:lnTo>
                        <a:pt x="299" y="289"/>
                      </a:lnTo>
                      <a:cubicBezTo>
                        <a:pt x="289" y="240"/>
                        <a:pt x="250" y="200"/>
                        <a:pt x="198" y="184"/>
                      </a:cubicBezTo>
                      <a:cubicBezTo>
                        <a:pt x="191" y="175"/>
                        <a:pt x="192" y="164"/>
                        <a:pt x="192" y="162"/>
                      </a:cubicBezTo>
                      <a:lnTo>
                        <a:pt x="198" y="155"/>
                      </a:lnTo>
                      <a:cubicBezTo>
                        <a:pt x="205" y="146"/>
                        <a:pt x="210" y="133"/>
                        <a:pt x="210" y="121"/>
                      </a:cubicBezTo>
                      <a:lnTo>
                        <a:pt x="210" y="119"/>
                      </a:lnTo>
                      <a:cubicBezTo>
                        <a:pt x="216" y="117"/>
                        <a:pt x="221" y="111"/>
                        <a:pt x="221" y="104"/>
                      </a:cubicBezTo>
                      <a:lnTo>
                        <a:pt x="223" y="87"/>
                      </a:lnTo>
                      <a:cubicBezTo>
                        <a:pt x="223" y="81"/>
                        <a:pt x="221" y="75"/>
                        <a:pt x="218" y="71"/>
                      </a:cubicBezTo>
                      <a:cubicBezTo>
                        <a:pt x="215" y="69"/>
                        <a:pt x="212" y="67"/>
                        <a:pt x="209" y="66"/>
                      </a:cubicBezTo>
                      <a:lnTo>
                        <a:pt x="209" y="53"/>
                      </a:lnTo>
                      <a:cubicBezTo>
                        <a:pt x="209" y="23"/>
                        <a:pt x="185" y="0"/>
                        <a:pt x="155" y="0"/>
                      </a:cubicBezTo>
                      <a:lnTo>
                        <a:pt x="143" y="0"/>
                      </a:lnTo>
                      <a:cubicBezTo>
                        <a:pt x="113" y="0"/>
                        <a:pt x="89" y="23"/>
                        <a:pt x="89" y="53"/>
                      </a:cubicBezTo>
                      <a:lnTo>
                        <a:pt x="89" y="66"/>
                      </a:lnTo>
                      <a:cubicBezTo>
                        <a:pt x="86" y="67"/>
                        <a:pt x="83" y="69"/>
                        <a:pt x="80" y="71"/>
                      </a:cubicBezTo>
                      <a:cubicBezTo>
                        <a:pt x="76" y="76"/>
                        <a:pt x="74" y="81"/>
                        <a:pt x="75" y="87"/>
                      </a:cubicBezTo>
                      <a:lnTo>
                        <a:pt x="77" y="104"/>
                      </a:lnTo>
                      <a:cubicBezTo>
                        <a:pt x="78" y="111"/>
                        <a:pt x="82" y="117"/>
                        <a:pt x="89" y="119"/>
                      </a:cubicBezTo>
                      <a:lnTo>
                        <a:pt x="89" y="122"/>
                      </a:lnTo>
                      <a:cubicBezTo>
                        <a:pt x="89" y="134"/>
                        <a:pt x="93" y="146"/>
                        <a:pt x="101" y="155"/>
                      </a:cubicBezTo>
                      <a:lnTo>
                        <a:pt x="106" y="162"/>
                      </a:lnTo>
                      <a:cubicBezTo>
                        <a:pt x="106" y="162"/>
                        <a:pt x="107" y="163"/>
                        <a:pt x="107" y="163"/>
                      </a:cubicBezTo>
                      <a:cubicBezTo>
                        <a:pt x="107" y="166"/>
                        <a:pt x="107" y="176"/>
                        <a:pt x="101" y="184"/>
                      </a:cubicBezTo>
                      <a:cubicBezTo>
                        <a:pt x="49" y="200"/>
                        <a:pt x="10" y="240"/>
                        <a:pt x="0" y="289"/>
                      </a:cubicBezTo>
                      <a:cubicBezTo>
                        <a:pt x="0" y="293"/>
                        <a:pt x="1" y="297"/>
                        <a:pt x="5" y="298"/>
                      </a:cubicBezTo>
                      <a:cubicBezTo>
                        <a:pt x="6" y="298"/>
                        <a:pt x="7" y="299"/>
                        <a:pt x="7" y="299"/>
                      </a:cubicBezTo>
                      <a:cubicBezTo>
                        <a:pt x="10" y="299"/>
                        <a:pt x="14" y="296"/>
                        <a:pt x="14" y="293"/>
                      </a:cubicBezTo>
                      <a:cubicBezTo>
                        <a:pt x="22" y="255"/>
                        <a:pt x="49" y="223"/>
                        <a:pt x="86" y="206"/>
                      </a:cubicBezTo>
                      <a:lnTo>
                        <a:pt x="86" y="241"/>
                      </a:lnTo>
                      <a:cubicBezTo>
                        <a:pt x="72" y="243"/>
                        <a:pt x="62" y="255"/>
                        <a:pt x="62" y="268"/>
                      </a:cubicBezTo>
                      <a:lnTo>
                        <a:pt x="62" y="294"/>
                      </a:lnTo>
                      <a:cubicBezTo>
                        <a:pt x="62" y="296"/>
                        <a:pt x="64" y="298"/>
                        <a:pt x="66" y="298"/>
                      </a:cubicBezTo>
                      <a:cubicBezTo>
                        <a:pt x="68" y="298"/>
                        <a:pt x="69" y="296"/>
                        <a:pt x="69" y="294"/>
                      </a:cubicBezTo>
                      <a:lnTo>
                        <a:pt x="69" y="268"/>
                      </a:lnTo>
                      <a:cubicBezTo>
                        <a:pt x="69" y="257"/>
                        <a:pt x="78" y="248"/>
                        <a:pt x="89" y="248"/>
                      </a:cubicBezTo>
                      <a:cubicBezTo>
                        <a:pt x="100" y="248"/>
                        <a:pt x="109" y="257"/>
                        <a:pt x="109" y="268"/>
                      </a:cubicBezTo>
                      <a:lnTo>
                        <a:pt x="109" y="294"/>
                      </a:lnTo>
                      <a:cubicBezTo>
                        <a:pt x="109" y="296"/>
                        <a:pt x="111" y="298"/>
                        <a:pt x="113" y="298"/>
                      </a:cubicBezTo>
                      <a:cubicBezTo>
                        <a:pt x="115" y="298"/>
                        <a:pt x="117" y="296"/>
                        <a:pt x="117" y="294"/>
                      </a:cubicBezTo>
                      <a:lnTo>
                        <a:pt x="117" y="268"/>
                      </a:lnTo>
                      <a:cubicBezTo>
                        <a:pt x="117" y="255"/>
                        <a:pt x="106" y="243"/>
                        <a:pt x="93" y="241"/>
                      </a:cubicBezTo>
                      <a:lnTo>
                        <a:pt x="93" y="203"/>
                      </a:lnTo>
                      <a:cubicBezTo>
                        <a:pt x="96" y="201"/>
                        <a:pt x="98" y="200"/>
                        <a:pt x="101" y="200"/>
                      </a:cubicBezTo>
                      <a:lnTo>
                        <a:pt x="141" y="261"/>
                      </a:lnTo>
                      <a:cubicBezTo>
                        <a:pt x="143" y="264"/>
                        <a:pt x="146" y="266"/>
                        <a:pt x="149" y="266"/>
                      </a:cubicBezTo>
                      <a:lnTo>
                        <a:pt x="149" y="266"/>
                      </a:lnTo>
                      <a:cubicBezTo>
                        <a:pt x="153" y="266"/>
                        <a:pt x="156" y="264"/>
                        <a:pt x="158" y="261"/>
                      </a:cubicBezTo>
                      <a:lnTo>
                        <a:pt x="198" y="199"/>
                      </a:lnTo>
                      <a:cubicBezTo>
                        <a:pt x="200" y="200"/>
                        <a:pt x="203" y="201"/>
                        <a:pt x="206" y="202"/>
                      </a:cubicBezTo>
                      <a:lnTo>
                        <a:pt x="206" y="258"/>
                      </a:lnTo>
                      <a:cubicBezTo>
                        <a:pt x="196" y="260"/>
                        <a:pt x="189" y="268"/>
                        <a:pt x="189" y="278"/>
                      </a:cubicBezTo>
                      <a:cubicBezTo>
                        <a:pt x="189" y="289"/>
                        <a:pt x="198" y="298"/>
                        <a:pt x="209" y="298"/>
                      </a:cubicBezTo>
                      <a:cubicBezTo>
                        <a:pt x="221" y="298"/>
                        <a:pt x="230" y="289"/>
                        <a:pt x="230" y="278"/>
                      </a:cubicBezTo>
                      <a:cubicBezTo>
                        <a:pt x="230" y="268"/>
                        <a:pt x="223" y="260"/>
                        <a:pt x="213" y="258"/>
                      </a:cubicBezTo>
                      <a:lnTo>
                        <a:pt x="213" y="206"/>
                      </a:lnTo>
                      <a:cubicBezTo>
                        <a:pt x="250" y="223"/>
                        <a:pt x="277" y="255"/>
                        <a:pt x="285" y="293"/>
                      </a:cubicBezTo>
                      <a:cubicBezTo>
                        <a:pt x="285" y="297"/>
                        <a:pt x="289" y="299"/>
                        <a:pt x="293" y="298"/>
                      </a:cubicBezTo>
                      <a:cubicBezTo>
                        <a:pt x="297" y="297"/>
                        <a:pt x="300" y="293"/>
                        <a:pt x="299" y="289"/>
                      </a:cubicBezTo>
                      <a:close/>
                    </a:path>
                  </a:pathLst>
                </a:custGeom>
                <a:grpFill/>
                <a:ln w="0">
                  <a:no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C9599"/>
                    </a:solidFill>
                    <a:effectLst/>
                    <a:uLnTx/>
                    <a:uFillTx/>
                    <a:latin typeface="Arial"/>
                    <a:cs typeface="Arial"/>
                  </a:endParaRPr>
                </a:p>
              </p:txBody>
            </p:sp>
            <p:sp>
              <p:nvSpPr>
                <p:cNvPr id="24" name="Freeform 14">
                  <a:extLst>
                    <a:ext uri="{FF2B5EF4-FFF2-40B4-BE49-F238E27FC236}">
                      <a16:creationId xmlns:a16="http://schemas.microsoft.com/office/drawing/2014/main" id="{D2314322-5E91-4DDB-9A09-63494FFE43B0}"/>
                    </a:ext>
                  </a:extLst>
                </p:cNvPr>
                <p:cNvSpPr/>
                <p:nvPr/>
              </p:nvSpPr>
              <p:spPr bwMode="auto">
                <a:xfrm>
                  <a:off x="4509" y="2388"/>
                  <a:ext cx="17" cy="11"/>
                </a:xfrm>
                <a:custGeom>
                  <a:avLst/>
                  <a:gdLst>
                    <a:gd name="T0" fmla="*/ 9 w 14"/>
                    <a:gd name="T1" fmla="*/ 0 h 9"/>
                    <a:gd name="T2" fmla="*/ 9 w 14"/>
                    <a:gd name="T3" fmla="*/ 0 h 9"/>
                    <a:gd name="T4" fmla="*/ 5 w 14"/>
                    <a:gd name="T5" fmla="*/ 0 h 9"/>
                    <a:gd name="T6" fmla="*/ 0 w 14"/>
                    <a:gd name="T7" fmla="*/ 5 h 9"/>
                    <a:gd name="T8" fmla="*/ 5 w 14"/>
                    <a:gd name="T9" fmla="*/ 9 h 9"/>
                    <a:gd name="T10" fmla="*/ 9 w 14"/>
                    <a:gd name="T11" fmla="*/ 9 h 9"/>
                    <a:gd name="T12" fmla="*/ 14 w 14"/>
                    <a:gd name="T13" fmla="*/ 5 h 9"/>
                    <a:gd name="T14" fmla="*/ 9 w 14"/>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9" y="0"/>
                      </a:moveTo>
                      <a:lnTo>
                        <a:pt x="9" y="0"/>
                      </a:lnTo>
                      <a:lnTo>
                        <a:pt x="5" y="0"/>
                      </a:lnTo>
                      <a:cubicBezTo>
                        <a:pt x="2" y="0"/>
                        <a:pt x="0" y="2"/>
                        <a:pt x="0" y="5"/>
                      </a:cubicBezTo>
                      <a:cubicBezTo>
                        <a:pt x="0" y="7"/>
                        <a:pt x="2" y="9"/>
                        <a:pt x="5" y="9"/>
                      </a:cubicBezTo>
                      <a:lnTo>
                        <a:pt x="9" y="9"/>
                      </a:lnTo>
                      <a:cubicBezTo>
                        <a:pt x="12" y="9"/>
                        <a:pt x="14" y="7"/>
                        <a:pt x="14" y="5"/>
                      </a:cubicBezTo>
                      <a:cubicBezTo>
                        <a:pt x="14" y="2"/>
                        <a:pt x="12" y="0"/>
                        <a:pt x="9" y="0"/>
                      </a:cubicBezTo>
                      <a:close/>
                    </a:path>
                  </a:pathLst>
                </a:custGeom>
                <a:grpFill/>
                <a:ln w="0">
                  <a:no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C9599"/>
                    </a:solidFill>
                    <a:effectLst/>
                    <a:uLnTx/>
                    <a:uFillTx/>
                    <a:latin typeface="Arial"/>
                    <a:cs typeface="Arial"/>
                  </a:endParaRPr>
                </a:p>
              </p:txBody>
            </p:sp>
            <p:sp>
              <p:nvSpPr>
                <p:cNvPr id="25" name="Freeform 15">
                  <a:extLst>
                    <a:ext uri="{FF2B5EF4-FFF2-40B4-BE49-F238E27FC236}">
                      <a16:creationId xmlns:a16="http://schemas.microsoft.com/office/drawing/2014/main" id="{93855A64-9205-4153-9F09-12235648D276}"/>
                    </a:ext>
                  </a:extLst>
                </p:cNvPr>
                <p:cNvSpPr/>
                <p:nvPr/>
              </p:nvSpPr>
              <p:spPr bwMode="auto">
                <a:xfrm>
                  <a:off x="4559" y="2388"/>
                  <a:ext cx="17" cy="11"/>
                </a:xfrm>
                <a:custGeom>
                  <a:avLst/>
                  <a:gdLst>
                    <a:gd name="T0" fmla="*/ 9 w 14"/>
                    <a:gd name="T1" fmla="*/ 0 h 9"/>
                    <a:gd name="T2" fmla="*/ 9 w 14"/>
                    <a:gd name="T3" fmla="*/ 0 h 9"/>
                    <a:gd name="T4" fmla="*/ 5 w 14"/>
                    <a:gd name="T5" fmla="*/ 0 h 9"/>
                    <a:gd name="T6" fmla="*/ 0 w 14"/>
                    <a:gd name="T7" fmla="*/ 5 h 9"/>
                    <a:gd name="T8" fmla="*/ 5 w 14"/>
                    <a:gd name="T9" fmla="*/ 9 h 9"/>
                    <a:gd name="T10" fmla="*/ 9 w 14"/>
                    <a:gd name="T11" fmla="*/ 9 h 9"/>
                    <a:gd name="T12" fmla="*/ 14 w 14"/>
                    <a:gd name="T13" fmla="*/ 5 h 9"/>
                    <a:gd name="T14" fmla="*/ 9 w 14"/>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9" y="0"/>
                      </a:moveTo>
                      <a:lnTo>
                        <a:pt x="9" y="0"/>
                      </a:lnTo>
                      <a:lnTo>
                        <a:pt x="5" y="0"/>
                      </a:lnTo>
                      <a:cubicBezTo>
                        <a:pt x="2" y="0"/>
                        <a:pt x="0" y="2"/>
                        <a:pt x="0" y="5"/>
                      </a:cubicBezTo>
                      <a:cubicBezTo>
                        <a:pt x="0" y="7"/>
                        <a:pt x="2" y="9"/>
                        <a:pt x="5" y="9"/>
                      </a:cubicBezTo>
                      <a:lnTo>
                        <a:pt x="9" y="9"/>
                      </a:lnTo>
                      <a:cubicBezTo>
                        <a:pt x="12" y="9"/>
                        <a:pt x="14" y="7"/>
                        <a:pt x="14" y="5"/>
                      </a:cubicBezTo>
                      <a:cubicBezTo>
                        <a:pt x="14" y="2"/>
                        <a:pt x="12" y="0"/>
                        <a:pt x="9" y="0"/>
                      </a:cubicBezTo>
                      <a:close/>
                    </a:path>
                  </a:pathLst>
                </a:custGeom>
                <a:grpFill/>
                <a:ln w="0">
                  <a:no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C9599"/>
                    </a:solidFill>
                    <a:effectLst/>
                    <a:uLnTx/>
                    <a:uFillTx/>
                    <a:latin typeface="Arial"/>
                    <a:cs typeface="Arial"/>
                  </a:endParaRPr>
                </a:p>
              </p:txBody>
            </p:sp>
          </p:grpSp>
          <p:sp>
            <p:nvSpPr>
              <p:cNvPr id="17" name="Oval 16">
                <a:extLst>
                  <a:ext uri="{FF2B5EF4-FFF2-40B4-BE49-F238E27FC236}">
                    <a16:creationId xmlns:a16="http://schemas.microsoft.com/office/drawing/2014/main" id="{500A7FEB-9F70-4294-876A-89BE1EFB6D84}"/>
                  </a:ext>
                </a:extLst>
              </p:cNvPr>
              <p:cNvSpPr/>
              <p:nvPr/>
            </p:nvSpPr>
            <p:spPr>
              <a:xfrm>
                <a:off x="5905393" y="1850850"/>
                <a:ext cx="375003" cy="21669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C9599"/>
                  </a:solidFill>
                  <a:effectLst/>
                  <a:uLnTx/>
                  <a:uFillTx/>
                  <a:latin typeface="Arial"/>
                  <a:cs typeface="Arial"/>
                </a:endParaRPr>
              </a:p>
            </p:txBody>
          </p:sp>
          <p:sp>
            <p:nvSpPr>
              <p:cNvPr id="18" name="Rectangle 17">
                <a:extLst>
                  <a:ext uri="{FF2B5EF4-FFF2-40B4-BE49-F238E27FC236}">
                    <a16:creationId xmlns:a16="http://schemas.microsoft.com/office/drawing/2014/main" id="{4BB4F568-1E6A-400E-AC07-3D1D0AAF033C}"/>
                  </a:ext>
                </a:extLst>
              </p:cNvPr>
              <p:cNvSpPr/>
              <p:nvPr/>
            </p:nvSpPr>
            <p:spPr>
              <a:xfrm>
                <a:off x="5960163" y="1684864"/>
                <a:ext cx="265007" cy="2544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C9599"/>
                  </a:solidFill>
                  <a:effectLst/>
                  <a:uLnTx/>
                  <a:uFillTx/>
                  <a:latin typeface="Arial"/>
                  <a:cs typeface="Arial"/>
                </a:endParaRPr>
              </a:p>
            </p:txBody>
          </p:sp>
          <p:grpSp>
            <p:nvGrpSpPr>
              <p:cNvPr id="19" name="Group 18">
                <a:extLst>
                  <a:ext uri="{FF2B5EF4-FFF2-40B4-BE49-F238E27FC236}">
                    <a16:creationId xmlns:a16="http://schemas.microsoft.com/office/drawing/2014/main" id="{5CDC7B02-6D4E-4987-A342-CCDAB78E6434}"/>
                  </a:ext>
                </a:extLst>
              </p:cNvPr>
              <p:cNvGrpSpPr>
                <a:grpSpLocks noChangeAspect="1"/>
              </p:cNvGrpSpPr>
              <p:nvPr/>
            </p:nvGrpSpPr>
            <p:grpSpPr>
              <a:xfrm>
                <a:off x="5871671" y="1546302"/>
                <a:ext cx="439763" cy="469476"/>
                <a:chOff x="4022" y="1097"/>
                <a:chExt cx="296" cy="316"/>
              </a:xfrm>
              <a:grpFill/>
            </p:grpSpPr>
            <p:sp>
              <p:nvSpPr>
                <p:cNvPr id="20" name="Freeform 5">
                  <a:extLst>
                    <a:ext uri="{FF2B5EF4-FFF2-40B4-BE49-F238E27FC236}">
                      <a16:creationId xmlns:a16="http://schemas.microsoft.com/office/drawing/2014/main" id="{728DF0A0-8252-440E-9DA0-DA90C262A93F}"/>
                    </a:ext>
                  </a:extLst>
                </p:cNvPr>
                <p:cNvSpPr>
                  <a:spLocks noEditPoints="1"/>
                </p:cNvSpPr>
                <p:nvPr/>
              </p:nvSpPr>
              <p:spPr bwMode="auto">
                <a:xfrm>
                  <a:off x="4022" y="1097"/>
                  <a:ext cx="296" cy="316"/>
                </a:xfrm>
                <a:custGeom>
                  <a:avLst/>
                  <a:gdLst>
                    <a:gd name="T0" fmla="*/ 229 w 300"/>
                    <a:gd name="T1" fmla="*/ 204 h 306"/>
                    <a:gd name="T2" fmla="*/ 192 w 300"/>
                    <a:gd name="T3" fmla="*/ 170 h 306"/>
                    <a:gd name="T4" fmla="*/ 209 w 300"/>
                    <a:gd name="T5" fmla="*/ 132 h 306"/>
                    <a:gd name="T6" fmla="*/ 205 w 300"/>
                    <a:gd name="T7" fmla="*/ 69 h 306"/>
                    <a:gd name="T8" fmla="*/ 186 w 300"/>
                    <a:gd name="T9" fmla="*/ 45 h 306"/>
                    <a:gd name="T10" fmla="*/ 101 w 300"/>
                    <a:gd name="T11" fmla="*/ 85 h 306"/>
                    <a:gd name="T12" fmla="*/ 90 w 300"/>
                    <a:gd name="T13" fmla="*/ 133 h 306"/>
                    <a:gd name="T14" fmla="*/ 90 w 300"/>
                    <a:gd name="T15" fmla="*/ 135 h 306"/>
                    <a:gd name="T16" fmla="*/ 101 w 300"/>
                    <a:gd name="T17" fmla="*/ 191 h 306"/>
                    <a:gd name="T18" fmla="*/ 70 w 300"/>
                    <a:gd name="T19" fmla="*/ 91 h 306"/>
                    <a:gd name="T20" fmla="*/ 168 w 300"/>
                    <a:gd name="T21" fmla="*/ 28 h 306"/>
                    <a:gd name="T22" fmla="*/ 216 w 300"/>
                    <a:gd name="T23" fmla="*/ 37 h 306"/>
                    <a:gd name="T24" fmla="*/ 229 w 300"/>
                    <a:gd name="T25" fmla="*/ 71 h 306"/>
                    <a:gd name="T26" fmla="*/ 222 w 300"/>
                    <a:gd name="T27" fmla="*/ 285 h 306"/>
                    <a:gd name="T28" fmla="*/ 209 w 300"/>
                    <a:gd name="T29" fmla="*/ 298 h 306"/>
                    <a:gd name="T30" fmla="*/ 209 w 300"/>
                    <a:gd name="T31" fmla="*/ 272 h 306"/>
                    <a:gd name="T32" fmla="*/ 105 w 300"/>
                    <a:gd name="T33" fmla="*/ 132 h 306"/>
                    <a:gd name="T34" fmla="*/ 104 w 300"/>
                    <a:gd name="T35" fmla="*/ 100 h 306"/>
                    <a:gd name="T36" fmla="*/ 192 w 300"/>
                    <a:gd name="T37" fmla="*/ 77 h 306"/>
                    <a:gd name="T38" fmla="*/ 194 w 300"/>
                    <a:gd name="T39" fmla="*/ 132 h 306"/>
                    <a:gd name="T40" fmla="*/ 140 w 300"/>
                    <a:gd name="T41" fmla="*/ 177 h 306"/>
                    <a:gd name="T42" fmla="*/ 149 w 300"/>
                    <a:gd name="T43" fmla="*/ 254 h 306"/>
                    <a:gd name="T44" fmla="*/ 114 w 300"/>
                    <a:gd name="T45" fmla="*/ 199 h 306"/>
                    <a:gd name="T46" fmla="*/ 135 w 300"/>
                    <a:gd name="T47" fmla="*/ 191 h 306"/>
                    <a:gd name="T48" fmla="*/ 163 w 300"/>
                    <a:gd name="T49" fmla="*/ 190 h 306"/>
                    <a:gd name="T50" fmla="*/ 185 w 300"/>
                    <a:gd name="T51" fmla="*/ 199 h 306"/>
                    <a:gd name="T52" fmla="*/ 299 w 300"/>
                    <a:gd name="T53" fmla="*/ 296 h 306"/>
                    <a:gd name="T54" fmla="*/ 244 w 300"/>
                    <a:gd name="T55" fmla="*/ 214 h 306"/>
                    <a:gd name="T56" fmla="*/ 240 w 300"/>
                    <a:gd name="T57" fmla="*/ 48 h 306"/>
                    <a:gd name="T58" fmla="*/ 174 w 300"/>
                    <a:gd name="T59" fmla="*/ 14 h 306"/>
                    <a:gd name="T60" fmla="*/ 55 w 300"/>
                    <a:gd name="T61" fmla="*/ 91 h 306"/>
                    <a:gd name="T62" fmla="*/ 55 w 300"/>
                    <a:gd name="T63" fmla="*/ 214 h 306"/>
                    <a:gd name="T64" fmla="*/ 5 w 300"/>
                    <a:gd name="T65" fmla="*/ 305 h 306"/>
                    <a:gd name="T66" fmla="*/ 14 w 300"/>
                    <a:gd name="T67" fmla="*/ 300 h 306"/>
                    <a:gd name="T68" fmla="*/ 86 w 300"/>
                    <a:gd name="T69" fmla="*/ 248 h 306"/>
                    <a:gd name="T70" fmla="*/ 62 w 300"/>
                    <a:gd name="T71" fmla="*/ 301 h 306"/>
                    <a:gd name="T72" fmla="*/ 69 w 300"/>
                    <a:gd name="T73" fmla="*/ 301 h 306"/>
                    <a:gd name="T74" fmla="*/ 89 w 300"/>
                    <a:gd name="T75" fmla="*/ 255 h 306"/>
                    <a:gd name="T76" fmla="*/ 109 w 300"/>
                    <a:gd name="T77" fmla="*/ 301 h 306"/>
                    <a:gd name="T78" fmla="*/ 117 w 300"/>
                    <a:gd name="T79" fmla="*/ 301 h 306"/>
                    <a:gd name="T80" fmla="*/ 93 w 300"/>
                    <a:gd name="T81" fmla="*/ 248 h 306"/>
                    <a:gd name="T82" fmla="*/ 101 w 300"/>
                    <a:gd name="T83" fmla="*/ 207 h 306"/>
                    <a:gd name="T84" fmla="*/ 149 w 300"/>
                    <a:gd name="T85" fmla="*/ 273 h 306"/>
                    <a:gd name="T86" fmla="*/ 158 w 300"/>
                    <a:gd name="T87" fmla="*/ 268 h 306"/>
                    <a:gd name="T88" fmla="*/ 206 w 300"/>
                    <a:gd name="T89" fmla="*/ 209 h 306"/>
                    <a:gd name="T90" fmla="*/ 189 w 300"/>
                    <a:gd name="T91" fmla="*/ 285 h 306"/>
                    <a:gd name="T92" fmla="*/ 230 w 300"/>
                    <a:gd name="T93" fmla="*/ 285 h 306"/>
                    <a:gd name="T94" fmla="*/ 213 w 300"/>
                    <a:gd name="T95" fmla="*/ 213 h 306"/>
                    <a:gd name="T96" fmla="*/ 293 w 300"/>
                    <a:gd name="T97" fmla="*/ 305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0" h="306">
                      <a:moveTo>
                        <a:pt x="229" y="204"/>
                      </a:moveTo>
                      <a:lnTo>
                        <a:pt x="229" y="204"/>
                      </a:lnTo>
                      <a:cubicBezTo>
                        <a:pt x="219" y="199"/>
                        <a:pt x="209" y="194"/>
                        <a:pt x="198" y="191"/>
                      </a:cubicBezTo>
                      <a:cubicBezTo>
                        <a:pt x="192" y="183"/>
                        <a:pt x="192" y="173"/>
                        <a:pt x="192" y="170"/>
                      </a:cubicBezTo>
                      <a:cubicBezTo>
                        <a:pt x="199" y="161"/>
                        <a:pt x="206" y="150"/>
                        <a:pt x="209" y="135"/>
                      </a:cubicBezTo>
                      <a:cubicBezTo>
                        <a:pt x="209" y="134"/>
                        <a:pt x="209" y="133"/>
                        <a:pt x="209" y="132"/>
                      </a:cubicBezTo>
                      <a:lnTo>
                        <a:pt x="210" y="85"/>
                      </a:lnTo>
                      <a:cubicBezTo>
                        <a:pt x="210" y="80"/>
                        <a:pt x="208" y="74"/>
                        <a:pt x="205" y="69"/>
                      </a:cubicBezTo>
                      <a:lnTo>
                        <a:pt x="194" y="49"/>
                      </a:lnTo>
                      <a:cubicBezTo>
                        <a:pt x="192" y="46"/>
                        <a:pt x="189" y="45"/>
                        <a:pt x="186" y="45"/>
                      </a:cubicBezTo>
                      <a:cubicBezTo>
                        <a:pt x="183" y="46"/>
                        <a:pt x="181" y="48"/>
                        <a:pt x="180" y="51"/>
                      </a:cubicBezTo>
                      <a:cubicBezTo>
                        <a:pt x="172" y="83"/>
                        <a:pt x="113" y="85"/>
                        <a:pt x="101" y="85"/>
                      </a:cubicBezTo>
                      <a:cubicBezTo>
                        <a:pt x="94" y="85"/>
                        <a:pt x="89" y="90"/>
                        <a:pt x="89" y="96"/>
                      </a:cubicBezTo>
                      <a:lnTo>
                        <a:pt x="90" y="133"/>
                      </a:lnTo>
                      <a:cubicBezTo>
                        <a:pt x="90" y="133"/>
                        <a:pt x="90" y="134"/>
                        <a:pt x="90" y="134"/>
                      </a:cubicBezTo>
                      <a:cubicBezTo>
                        <a:pt x="90" y="134"/>
                        <a:pt x="90" y="135"/>
                        <a:pt x="90" y="135"/>
                      </a:cubicBezTo>
                      <a:cubicBezTo>
                        <a:pt x="90" y="136"/>
                        <a:pt x="94" y="154"/>
                        <a:pt x="107" y="170"/>
                      </a:cubicBezTo>
                      <a:cubicBezTo>
                        <a:pt x="107" y="173"/>
                        <a:pt x="107" y="182"/>
                        <a:pt x="101" y="191"/>
                      </a:cubicBezTo>
                      <a:cubicBezTo>
                        <a:pt x="90" y="194"/>
                        <a:pt x="80" y="199"/>
                        <a:pt x="70" y="204"/>
                      </a:cubicBezTo>
                      <a:lnTo>
                        <a:pt x="70" y="91"/>
                      </a:lnTo>
                      <a:cubicBezTo>
                        <a:pt x="70" y="75"/>
                        <a:pt x="74" y="60"/>
                        <a:pt x="82" y="47"/>
                      </a:cubicBezTo>
                      <a:cubicBezTo>
                        <a:pt x="109" y="8"/>
                        <a:pt x="155" y="22"/>
                        <a:pt x="168" y="28"/>
                      </a:cubicBezTo>
                      <a:cubicBezTo>
                        <a:pt x="171" y="29"/>
                        <a:pt x="175" y="29"/>
                        <a:pt x="178" y="28"/>
                      </a:cubicBezTo>
                      <a:cubicBezTo>
                        <a:pt x="194" y="24"/>
                        <a:pt x="206" y="27"/>
                        <a:pt x="216" y="37"/>
                      </a:cubicBezTo>
                      <a:cubicBezTo>
                        <a:pt x="221" y="41"/>
                        <a:pt x="224" y="46"/>
                        <a:pt x="226" y="53"/>
                      </a:cubicBezTo>
                      <a:cubicBezTo>
                        <a:pt x="228" y="58"/>
                        <a:pt x="229" y="65"/>
                        <a:pt x="229" y="71"/>
                      </a:cubicBezTo>
                      <a:lnTo>
                        <a:pt x="229" y="204"/>
                      </a:lnTo>
                      <a:close/>
                      <a:moveTo>
                        <a:pt x="222" y="285"/>
                      </a:moveTo>
                      <a:lnTo>
                        <a:pt x="222" y="285"/>
                      </a:lnTo>
                      <a:cubicBezTo>
                        <a:pt x="222" y="292"/>
                        <a:pt x="217" y="298"/>
                        <a:pt x="209" y="298"/>
                      </a:cubicBezTo>
                      <a:cubicBezTo>
                        <a:pt x="202" y="298"/>
                        <a:pt x="196" y="292"/>
                        <a:pt x="196" y="285"/>
                      </a:cubicBezTo>
                      <a:cubicBezTo>
                        <a:pt x="196" y="278"/>
                        <a:pt x="202" y="272"/>
                        <a:pt x="209" y="272"/>
                      </a:cubicBezTo>
                      <a:cubicBezTo>
                        <a:pt x="217" y="272"/>
                        <a:pt x="222" y="278"/>
                        <a:pt x="222" y="285"/>
                      </a:cubicBezTo>
                      <a:close/>
                      <a:moveTo>
                        <a:pt x="105" y="132"/>
                      </a:moveTo>
                      <a:lnTo>
                        <a:pt x="105" y="132"/>
                      </a:lnTo>
                      <a:lnTo>
                        <a:pt x="104" y="100"/>
                      </a:lnTo>
                      <a:cubicBezTo>
                        <a:pt x="124" y="99"/>
                        <a:pt x="170" y="95"/>
                        <a:pt x="188" y="69"/>
                      </a:cubicBezTo>
                      <a:lnTo>
                        <a:pt x="192" y="77"/>
                      </a:lnTo>
                      <a:cubicBezTo>
                        <a:pt x="194" y="79"/>
                        <a:pt x="195" y="82"/>
                        <a:pt x="195" y="85"/>
                      </a:cubicBezTo>
                      <a:lnTo>
                        <a:pt x="194" y="132"/>
                      </a:lnTo>
                      <a:cubicBezTo>
                        <a:pt x="188" y="160"/>
                        <a:pt x="169" y="172"/>
                        <a:pt x="158" y="177"/>
                      </a:cubicBezTo>
                      <a:cubicBezTo>
                        <a:pt x="152" y="179"/>
                        <a:pt x="146" y="179"/>
                        <a:pt x="140" y="177"/>
                      </a:cubicBezTo>
                      <a:cubicBezTo>
                        <a:pt x="113" y="166"/>
                        <a:pt x="105" y="136"/>
                        <a:pt x="105" y="132"/>
                      </a:cubicBezTo>
                      <a:close/>
                      <a:moveTo>
                        <a:pt x="149" y="254"/>
                      </a:moveTo>
                      <a:lnTo>
                        <a:pt x="149" y="254"/>
                      </a:lnTo>
                      <a:lnTo>
                        <a:pt x="114" y="199"/>
                      </a:lnTo>
                      <a:cubicBezTo>
                        <a:pt x="118" y="194"/>
                        <a:pt x="120" y="188"/>
                        <a:pt x="121" y="183"/>
                      </a:cubicBezTo>
                      <a:cubicBezTo>
                        <a:pt x="125" y="186"/>
                        <a:pt x="130" y="189"/>
                        <a:pt x="135" y="191"/>
                      </a:cubicBezTo>
                      <a:cubicBezTo>
                        <a:pt x="139" y="192"/>
                        <a:pt x="144" y="193"/>
                        <a:pt x="149" y="193"/>
                      </a:cubicBezTo>
                      <a:cubicBezTo>
                        <a:pt x="154" y="193"/>
                        <a:pt x="159" y="192"/>
                        <a:pt x="163" y="190"/>
                      </a:cubicBezTo>
                      <a:cubicBezTo>
                        <a:pt x="167" y="189"/>
                        <a:pt x="173" y="186"/>
                        <a:pt x="178" y="182"/>
                      </a:cubicBezTo>
                      <a:cubicBezTo>
                        <a:pt x="179" y="188"/>
                        <a:pt x="181" y="193"/>
                        <a:pt x="185" y="199"/>
                      </a:cubicBezTo>
                      <a:lnTo>
                        <a:pt x="149" y="254"/>
                      </a:lnTo>
                      <a:close/>
                      <a:moveTo>
                        <a:pt x="299" y="296"/>
                      </a:moveTo>
                      <a:lnTo>
                        <a:pt x="299" y="296"/>
                      </a:lnTo>
                      <a:cubicBezTo>
                        <a:pt x="292" y="263"/>
                        <a:pt x="272" y="234"/>
                        <a:pt x="244" y="214"/>
                      </a:cubicBezTo>
                      <a:lnTo>
                        <a:pt x="244" y="70"/>
                      </a:lnTo>
                      <a:cubicBezTo>
                        <a:pt x="244" y="63"/>
                        <a:pt x="242" y="55"/>
                        <a:pt x="240" y="48"/>
                      </a:cubicBezTo>
                      <a:cubicBezTo>
                        <a:pt x="237" y="39"/>
                        <a:pt x="233" y="32"/>
                        <a:pt x="227" y="26"/>
                      </a:cubicBezTo>
                      <a:cubicBezTo>
                        <a:pt x="217" y="17"/>
                        <a:pt x="200" y="7"/>
                        <a:pt x="174" y="14"/>
                      </a:cubicBezTo>
                      <a:cubicBezTo>
                        <a:pt x="141" y="1"/>
                        <a:pt x="96" y="0"/>
                        <a:pt x="70" y="39"/>
                      </a:cubicBezTo>
                      <a:cubicBezTo>
                        <a:pt x="60" y="54"/>
                        <a:pt x="55" y="72"/>
                        <a:pt x="55" y="91"/>
                      </a:cubicBezTo>
                      <a:lnTo>
                        <a:pt x="55" y="212"/>
                      </a:lnTo>
                      <a:cubicBezTo>
                        <a:pt x="55" y="213"/>
                        <a:pt x="55" y="213"/>
                        <a:pt x="55" y="214"/>
                      </a:cubicBezTo>
                      <a:cubicBezTo>
                        <a:pt x="27" y="234"/>
                        <a:pt x="7" y="263"/>
                        <a:pt x="0" y="296"/>
                      </a:cubicBezTo>
                      <a:cubicBezTo>
                        <a:pt x="0" y="300"/>
                        <a:pt x="1" y="304"/>
                        <a:pt x="5" y="305"/>
                      </a:cubicBezTo>
                      <a:cubicBezTo>
                        <a:pt x="6" y="305"/>
                        <a:pt x="7" y="306"/>
                        <a:pt x="7" y="306"/>
                      </a:cubicBezTo>
                      <a:cubicBezTo>
                        <a:pt x="10" y="306"/>
                        <a:pt x="14" y="303"/>
                        <a:pt x="14" y="300"/>
                      </a:cubicBezTo>
                      <a:cubicBezTo>
                        <a:pt x="22" y="262"/>
                        <a:pt x="49" y="230"/>
                        <a:pt x="86" y="213"/>
                      </a:cubicBezTo>
                      <a:lnTo>
                        <a:pt x="86" y="248"/>
                      </a:lnTo>
                      <a:cubicBezTo>
                        <a:pt x="72" y="250"/>
                        <a:pt x="62" y="262"/>
                        <a:pt x="62" y="275"/>
                      </a:cubicBezTo>
                      <a:lnTo>
                        <a:pt x="62" y="301"/>
                      </a:lnTo>
                      <a:cubicBezTo>
                        <a:pt x="62" y="303"/>
                        <a:pt x="64" y="305"/>
                        <a:pt x="66" y="305"/>
                      </a:cubicBezTo>
                      <a:cubicBezTo>
                        <a:pt x="68" y="305"/>
                        <a:pt x="69" y="303"/>
                        <a:pt x="69" y="301"/>
                      </a:cubicBezTo>
                      <a:lnTo>
                        <a:pt x="69" y="275"/>
                      </a:lnTo>
                      <a:cubicBezTo>
                        <a:pt x="69" y="264"/>
                        <a:pt x="78" y="255"/>
                        <a:pt x="89" y="255"/>
                      </a:cubicBezTo>
                      <a:cubicBezTo>
                        <a:pt x="100" y="255"/>
                        <a:pt x="109" y="264"/>
                        <a:pt x="109" y="275"/>
                      </a:cubicBezTo>
                      <a:lnTo>
                        <a:pt x="109" y="301"/>
                      </a:lnTo>
                      <a:cubicBezTo>
                        <a:pt x="109" y="303"/>
                        <a:pt x="111" y="305"/>
                        <a:pt x="113" y="305"/>
                      </a:cubicBezTo>
                      <a:cubicBezTo>
                        <a:pt x="115" y="305"/>
                        <a:pt x="117" y="303"/>
                        <a:pt x="117" y="301"/>
                      </a:cubicBezTo>
                      <a:lnTo>
                        <a:pt x="117" y="275"/>
                      </a:lnTo>
                      <a:cubicBezTo>
                        <a:pt x="117" y="262"/>
                        <a:pt x="106" y="250"/>
                        <a:pt x="93" y="248"/>
                      </a:cubicBezTo>
                      <a:lnTo>
                        <a:pt x="93" y="210"/>
                      </a:lnTo>
                      <a:cubicBezTo>
                        <a:pt x="96" y="208"/>
                        <a:pt x="98" y="207"/>
                        <a:pt x="101" y="207"/>
                      </a:cubicBezTo>
                      <a:lnTo>
                        <a:pt x="141" y="268"/>
                      </a:lnTo>
                      <a:cubicBezTo>
                        <a:pt x="143" y="271"/>
                        <a:pt x="146" y="273"/>
                        <a:pt x="149" y="273"/>
                      </a:cubicBezTo>
                      <a:lnTo>
                        <a:pt x="149" y="273"/>
                      </a:lnTo>
                      <a:cubicBezTo>
                        <a:pt x="153" y="273"/>
                        <a:pt x="156" y="271"/>
                        <a:pt x="158" y="268"/>
                      </a:cubicBezTo>
                      <a:lnTo>
                        <a:pt x="198" y="206"/>
                      </a:lnTo>
                      <a:cubicBezTo>
                        <a:pt x="200" y="207"/>
                        <a:pt x="203" y="208"/>
                        <a:pt x="206" y="209"/>
                      </a:cubicBezTo>
                      <a:lnTo>
                        <a:pt x="206" y="265"/>
                      </a:lnTo>
                      <a:cubicBezTo>
                        <a:pt x="196" y="267"/>
                        <a:pt x="189" y="275"/>
                        <a:pt x="189" y="285"/>
                      </a:cubicBezTo>
                      <a:cubicBezTo>
                        <a:pt x="189" y="296"/>
                        <a:pt x="198" y="305"/>
                        <a:pt x="209" y="305"/>
                      </a:cubicBezTo>
                      <a:cubicBezTo>
                        <a:pt x="221" y="305"/>
                        <a:pt x="230" y="296"/>
                        <a:pt x="230" y="285"/>
                      </a:cubicBezTo>
                      <a:cubicBezTo>
                        <a:pt x="230" y="275"/>
                        <a:pt x="223" y="267"/>
                        <a:pt x="213" y="265"/>
                      </a:cubicBezTo>
                      <a:lnTo>
                        <a:pt x="213" y="213"/>
                      </a:lnTo>
                      <a:cubicBezTo>
                        <a:pt x="250" y="230"/>
                        <a:pt x="277" y="262"/>
                        <a:pt x="285" y="300"/>
                      </a:cubicBezTo>
                      <a:cubicBezTo>
                        <a:pt x="285" y="304"/>
                        <a:pt x="289" y="306"/>
                        <a:pt x="293" y="305"/>
                      </a:cubicBezTo>
                      <a:cubicBezTo>
                        <a:pt x="297" y="304"/>
                        <a:pt x="300" y="300"/>
                        <a:pt x="299" y="296"/>
                      </a:cubicBezTo>
                      <a:close/>
                    </a:path>
                  </a:pathLst>
                </a:custGeom>
                <a:grpFill/>
                <a:ln w="0">
                  <a:no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C9599"/>
                    </a:solidFill>
                    <a:effectLst/>
                    <a:uLnTx/>
                    <a:uFillTx/>
                    <a:latin typeface="Arial"/>
                    <a:cs typeface="Arial"/>
                  </a:endParaRPr>
                </a:p>
              </p:txBody>
            </p:sp>
            <p:sp>
              <p:nvSpPr>
                <p:cNvPr id="21" name="Freeform 6">
                  <a:extLst>
                    <a:ext uri="{FF2B5EF4-FFF2-40B4-BE49-F238E27FC236}">
                      <a16:creationId xmlns:a16="http://schemas.microsoft.com/office/drawing/2014/main" id="{FF878CAD-2425-4867-B0DA-F59A5DABC09C}"/>
                    </a:ext>
                  </a:extLst>
                </p:cNvPr>
                <p:cNvSpPr/>
                <p:nvPr/>
              </p:nvSpPr>
              <p:spPr bwMode="auto">
                <a:xfrm>
                  <a:off x="4143" y="1212"/>
                  <a:ext cx="14" cy="10"/>
                </a:xfrm>
                <a:custGeom>
                  <a:avLst/>
                  <a:gdLst>
                    <a:gd name="T0" fmla="*/ 5 w 14"/>
                    <a:gd name="T1" fmla="*/ 10 h 10"/>
                    <a:gd name="T2" fmla="*/ 5 w 14"/>
                    <a:gd name="T3" fmla="*/ 10 h 10"/>
                    <a:gd name="T4" fmla="*/ 9 w 14"/>
                    <a:gd name="T5" fmla="*/ 10 h 10"/>
                    <a:gd name="T6" fmla="*/ 14 w 14"/>
                    <a:gd name="T7" fmla="*/ 5 h 10"/>
                    <a:gd name="T8" fmla="*/ 9 w 14"/>
                    <a:gd name="T9" fmla="*/ 0 h 10"/>
                    <a:gd name="T10" fmla="*/ 5 w 14"/>
                    <a:gd name="T11" fmla="*/ 0 h 10"/>
                    <a:gd name="T12" fmla="*/ 0 w 14"/>
                    <a:gd name="T13" fmla="*/ 5 h 10"/>
                    <a:gd name="T14" fmla="*/ 5 w 14"/>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0">
                      <a:moveTo>
                        <a:pt x="5" y="10"/>
                      </a:moveTo>
                      <a:lnTo>
                        <a:pt x="5" y="10"/>
                      </a:lnTo>
                      <a:lnTo>
                        <a:pt x="9" y="10"/>
                      </a:lnTo>
                      <a:cubicBezTo>
                        <a:pt x="12" y="10"/>
                        <a:pt x="14" y="8"/>
                        <a:pt x="14" y="5"/>
                      </a:cubicBezTo>
                      <a:cubicBezTo>
                        <a:pt x="14" y="3"/>
                        <a:pt x="12" y="0"/>
                        <a:pt x="9" y="0"/>
                      </a:cubicBezTo>
                      <a:lnTo>
                        <a:pt x="5" y="0"/>
                      </a:lnTo>
                      <a:cubicBezTo>
                        <a:pt x="2" y="0"/>
                        <a:pt x="0" y="3"/>
                        <a:pt x="0" y="5"/>
                      </a:cubicBezTo>
                      <a:cubicBezTo>
                        <a:pt x="0" y="8"/>
                        <a:pt x="2" y="10"/>
                        <a:pt x="5" y="10"/>
                      </a:cubicBezTo>
                      <a:close/>
                    </a:path>
                  </a:pathLst>
                </a:custGeom>
                <a:grpFill/>
                <a:ln w="0">
                  <a:no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C9599"/>
                    </a:solidFill>
                    <a:effectLst/>
                    <a:uLnTx/>
                    <a:uFillTx/>
                    <a:latin typeface="Arial"/>
                    <a:cs typeface="Arial"/>
                  </a:endParaRPr>
                </a:p>
              </p:txBody>
            </p:sp>
            <p:sp>
              <p:nvSpPr>
                <p:cNvPr id="22" name="Freeform 7">
                  <a:extLst>
                    <a:ext uri="{FF2B5EF4-FFF2-40B4-BE49-F238E27FC236}">
                      <a16:creationId xmlns:a16="http://schemas.microsoft.com/office/drawing/2014/main" id="{4A8A3C89-50F0-4602-8244-476861C91736}"/>
                    </a:ext>
                  </a:extLst>
                </p:cNvPr>
                <p:cNvSpPr/>
                <p:nvPr/>
              </p:nvSpPr>
              <p:spPr bwMode="auto">
                <a:xfrm>
                  <a:off x="4181" y="1212"/>
                  <a:ext cx="14" cy="10"/>
                </a:xfrm>
                <a:custGeom>
                  <a:avLst/>
                  <a:gdLst>
                    <a:gd name="T0" fmla="*/ 5 w 14"/>
                    <a:gd name="T1" fmla="*/ 10 h 10"/>
                    <a:gd name="T2" fmla="*/ 5 w 14"/>
                    <a:gd name="T3" fmla="*/ 10 h 10"/>
                    <a:gd name="T4" fmla="*/ 10 w 14"/>
                    <a:gd name="T5" fmla="*/ 10 h 10"/>
                    <a:gd name="T6" fmla="*/ 14 w 14"/>
                    <a:gd name="T7" fmla="*/ 5 h 10"/>
                    <a:gd name="T8" fmla="*/ 10 w 14"/>
                    <a:gd name="T9" fmla="*/ 0 h 10"/>
                    <a:gd name="T10" fmla="*/ 5 w 14"/>
                    <a:gd name="T11" fmla="*/ 0 h 10"/>
                    <a:gd name="T12" fmla="*/ 0 w 14"/>
                    <a:gd name="T13" fmla="*/ 5 h 10"/>
                    <a:gd name="T14" fmla="*/ 5 w 14"/>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0">
                      <a:moveTo>
                        <a:pt x="5" y="10"/>
                      </a:moveTo>
                      <a:lnTo>
                        <a:pt x="5" y="10"/>
                      </a:lnTo>
                      <a:lnTo>
                        <a:pt x="10" y="10"/>
                      </a:lnTo>
                      <a:cubicBezTo>
                        <a:pt x="12" y="10"/>
                        <a:pt x="14" y="8"/>
                        <a:pt x="14" y="5"/>
                      </a:cubicBezTo>
                      <a:cubicBezTo>
                        <a:pt x="14" y="3"/>
                        <a:pt x="12" y="0"/>
                        <a:pt x="10" y="0"/>
                      </a:cubicBezTo>
                      <a:lnTo>
                        <a:pt x="5" y="0"/>
                      </a:lnTo>
                      <a:cubicBezTo>
                        <a:pt x="3" y="0"/>
                        <a:pt x="0" y="3"/>
                        <a:pt x="0" y="5"/>
                      </a:cubicBezTo>
                      <a:cubicBezTo>
                        <a:pt x="0" y="8"/>
                        <a:pt x="3" y="10"/>
                        <a:pt x="5" y="10"/>
                      </a:cubicBezTo>
                      <a:close/>
                    </a:path>
                  </a:pathLst>
                </a:custGeom>
                <a:grpFill/>
                <a:ln w="0">
                  <a:no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C9599"/>
                    </a:solidFill>
                    <a:effectLst/>
                    <a:uLnTx/>
                    <a:uFillTx/>
                    <a:latin typeface="Arial"/>
                    <a:cs typeface="Arial"/>
                  </a:endParaRPr>
                </a:p>
              </p:txBody>
            </p:sp>
          </p:grpSp>
        </p:grpSp>
        <p:grpSp>
          <p:nvGrpSpPr>
            <p:cNvPr id="7" name="Group 6">
              <a:extLst>
                <a:ext uri="{FF2B5EF4-FFF2-40B4-BE49-F238E27FC236}">
                  <a16:creationId xmlns:a16="http://schemas.microsoft.com/office/drawing/2014/main" id="{19806ABD-565E-4F52-97BA-3CA15FCC15C4}"/>
                </a:ext>
              </a:extLst>
            </p:cNvPr>
            <p:cNvGrpSpPr/>
            <p:nvPr/>
          </p:nvGrpSpPr>
          <p:grpSpPr>
            <a:xfrm>
              <a:off x="1515119" y="2155008"/>
              <a:ext cx="656728" cy="656728"/>
              <a:chOff x="2289511" y="2142717"/>
              <a:chExt cx="734370" cy="734370"/>
            </a:xfrm>
          </p:grpSpPr>
          <p:sp>
            <p:nvSpPr>
              <p:cNvPr id="13" name="Oval 12">
                <a:extLst>
                  <a:ext uri="{FF2B5EF4-FFF2-40B4-BE49-F238E27FC236}">
                    <a16:creationId xmlns:a16="http://schemas.microsoft.com/office/drawing/2014/main" id="{2DC7D0F8-630E-496B-BED2-9F7DD0E9EF3D}"/>
                  </a:ext>
                </a:extLst>
              </p:cNvPr>
              <p:cNvSpPr/>
              <p:nvPr/>
            </p:nvSpPr>
            <p:spPr>
              <a:xfrm>
                <a:off x="2289511" y="2142717"/>
                <a:ext cx="734370" cy="734370"/>
              </a:xfrm>
              <a:prstGeom prst="ellipse">
                <a:avLst/>
              </a:prstGeom>
              <a:solidFill>
                <a:srgbClr val="00A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C9599"/>
                  </a:solidFill>
                  <a:effectLst/>
                  <a:uLnTx/>
                  <a:uFillTx/>
                  <a:latin typeface="Arial"/>
                  <a:cs typeface="Arial"/>
                </a:endParaRPr>
              </a:p>
            </p:txBody>
          </p:sp>
          <p:sp>
            <p:nvSpPr>
              <p:cNvPr id="14" name="Freeform 10">
                <a:extLst>
                  <a:ext uri="{FF2B5EF4-FFF2-40B4-BE49-F238E27FC236}">
                    <a16:creationId xmlns:a16="http://schemas.microsoft.com/office/drawing/2014/main" id="{D0E61D06-D4C7-49D6-A42B-F61822D39CD2}"/>
                  </a:ext>
                </a:extLst>
              </p:cNvPr>
              <p:cNvSpPr>
                <a:spLocks noEditPoints="1"/>
              </p:cNvSpPr>
              <p:nvPr/>
            </p:nvSpPr>
            <p:spPr bwMode="auto">
              <a:xfrm>
                <a:off x="2441962" y="2332151"/>
                <a:ext cx="459698" cy="364424"/>
              </a:xfrm>
              <a:custGeom>
                <a:avLst/>
                <a:gdLst>
                  <a:gd name="T0" fmla="*/ 18 w 301"/>
                  <a:gd name="T1" fmla="*/ 146 h 233"/>
                  <a:gd name="T2" fmla="*/ 18 w 301"/>
                  <a:gd name="T3" fmla="*/ 146 h 233"/>
                  <a:gd name="T4" fmla="*/ 90 w 301"/>
                  <a:gd name="T5" fmla="*/ 218 h 233"/>
                  <a:gd name="T6" fmla="*/ 92 w 301"/>
                  <a:gd name="T7" fmla="*/ 218 h 233"/>
                  <a:gd name="T8" fmla="*/ 94 w 301"/>
                  <a:gd name="T9" fmla="*/ 218 h 233"/>
                  <a:gd name="T10" fmla="*/ 282 w 301"/>
                  <a:gd name="T11" fmla="*/ 43 h 233"/>
                  <a:gd name="T12" fmla="*/ 258 w 301"/>
                  <a:gd name="T13" fmla="*/ 18 h 233"/>
                  <a:gd name="T14" fmla="*/ 101 w 301"/>
                  <a:gd name="T15" fmla="*/ 170 h 233"/>
                  <a:gd name="T16" fmla="*/ 85 w 301"/>
                  <a:gd name="T17" fmla="*/ 170 h 233"/>
                  <a:gd name="T18" fmla="*/ 40 w 301"/>
                  <a:gd name="T19" fmla="*/ 123 h 233"/>
                  <a:gd name="T20" fmla="*/ 18 w 301"/>
                  <a:gd name="T21" fmla="*/ 146 h 233"/>
                  <a:gd name="T22" fmla="*/ 92 w 301"/>
                  <a:gd name="T23" fmla="*/ 233 h 233"/>
                  <a:gd name="T24" fmla="*/ 92 w 301"/>
                  <a:gd name="T25" fmla="*/ 233 h 233"/>
                  <a:gd name="T26" fmla="*/ 92 w 301"/>
                  <a:gd name="T27" fmla="*/ 233 h 233"/>
                  <a:gd name="T28" fmla="*/ 80 w 301"/>
                  <a:gd name="T29" fmla="*/ 228 h 233"/>
                  <a:gd name="T30" fmla="*/ 2 w 301"/>
                  <a:gd name="T31" fmla="*/ 152 h 233"/>
                  <a:gd name="T32" fmla="*/ 2 w 301"/>
                  <a:gd name="T33" fmla="*/ 141 h 233"/>
                  <a:gd name="T34" fmla="*/ 35 w 301"/>
                  <a:gd name="T35" fmla="*/ 107 h 233"/>
                  <a:gd name="T36" fmla="*/ 40 w 301"/>
                  <a:gd name="T37" fmla="*/ 105 h 233"/>
                  <a:gd name="T38" fmla="*/ 40 w 301"/>
                  <a:gd name="T39" fmla="*/ 105 h 233"/>
                  <a:gd name="T40" fmla="*/ 45 w 301"/>
                  <a:gd name="T41" fmla="*/ 107 h 233"/>
                  <a:gd name="T42" fmla="*/ 93 w 301"/>
                  <a:gd name="T43" fmla="*/ 157 h 233"/>
                  <a:gd name="T44" fmla="*/ 253 w 301"/>
                  <a:gd name="T45" fmla="*/ 2 h 233"/>
                  <a:gd name="T46" fmla="*/ 259 w 301"/>
                  <a:gd name="T47" fmla="*/ 0 h 233"/>
                  <a:gd name="T48" fmla="*/ 264 w 301"/>
                  <a:gd name="T49" fmla="*/ 3 h 233"/>
                  <a:gd name="T50" fmla="*/ 298 w 301"/>
                  <a:gd name="T51" fmla="*/ 38 h 233"/>
                  <a:gd name="T52" fmla="*/ 297 w 301"/>
                  <a:gd name="T53" fmla="*/ 49 h 233"/>
                  <a:gd name="T54" fmla="*/ 105 w 301"/>
                  <a:gd name="T55" fmla="*/ 229 h 233"/>
                  <a:gd name="T56" fmla="*/ 92 w 301"/>
                  <a:gd name="T57"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1" h="233">
                    <a:moveTo>
                      <a:pt x="18" y="146"/>
                    </a:moveTo>
                    <a:lnTo>
                      <a:pt x="18" y="146"/>
                    </a:lnTo>
                    <a:lnTo>
                      <a:pt x="90" y="218"/>
                    </a:lnTo>
                    <a:cubicBezTo>
                      <a:pt x="91" y="218"/>
                      <a:pt x="92" y="218"/>
                      <a:pt x="92" y="218"/>
                    </a:cubicBezTo>
                    <a:cubicBezTo>
                      <a:pt x="93" y="218"/>
                      <a:pt x="94" y="218"/>
                      <a:pt x="94" y="218"/>
                    </a:cubicBezTo>
                    <a:lnTo>
                      <a:pt x="282" y="43"/>
                    </a:lnTo>
                    <a:lnTo>
                      <a:pt x="258" y="18"/>
                    </a:lnTo>
                    <a:lnTo>
                      <a:pt x="101" y="170"/>
                    </a:lnTo>
                    <a:cubicBezTo>
                      <a:pt x="97" y="174"/>
                      <a:pt x="89" y="174"/>
                      <a:pt x="85" y="170"/>
                    </a:cubicBezTo>
                    <a:lnTo>
                      <a:pt x="40" y="123"/>
                    </a:lnTo>
                    <a:lnTo>
                      <a:pt x="18" y="146"/>
                    </a:lnTo>
                    <a:close/>
                    <a:moveTo>
                      <a:pt x="92" y="233"/>
                    </a:moveTo>
                    <a:lnTo>
                      <a:pt x="92" y="233"/>
                    </a:lnTo>
                    <a:lnTo>
                      <a:pt x="92" y="233"/>
                    </a:lnTo>
                    <a:cubicBezTo>
                      <a:pt x="88" y="233"/>
                      <a:pt x="83" y="232"/>
                      <a:pt x="80" y="228"/>
                    </a:cubicBezTo>
                    <a:lnTo>
                      <a:pt x="2" y="152"/>
                    </a:lnTo>
                    <a:cubicBezTo>
                      <a:pt x="0" y="149"/>
                      <a:pt x="0" y="144"/>
                      <a:pt x="2" y="141"/>
                    </a:cubicBezTo>
                    <a:lnTo>
                      <a:pt x="35" y="107"/>
                    </a:lnTo>
                    <a:cubicBezTo>
                      <a:pt x="36" y="106"/>
                      <a:pt x="38" y="105"/>
                      <a:pt x="40" y="105"/>
                    </a:cubicBezTo>
                    <a:lnTo>
                      <a:pt x="40" y="105"/>
                    </a:lnTo>
                    <a:cubicBezTo>
                      <a:pt x="42" y="105"/>
                      <a:pt x="44" y="106"/>
                      <a:pt x="45" y="107"/>
                    </a:cubicBezTo>
                    <a:lnTo>
                      <a:pt x="93" y="157"/>
                    </a:lnTo>
                    <a:lnTo>
                      <a:pt x="253" y="2"/>
                    </a:lnTo>
                    <a:cubicBezTo>
                      <a:pt x="255" y="1"/>
                      <a:pt x="257" y="0"/>
                      <a:pt x="259" y="0"/>
                    </a:cubicBezTo>
                    <a:cubicBezTo>
                      <a:pt x="261" y="0"/>
                      <a:pt x="263" y="1"/>
                      <a:pt x="264" y="3"/>
                    </a:cubicBezTo>
                    <a:lnTo>
                      <a:pt x="298" y="38"/>
                    </a:lnTo>
                    <a:cubicBezTo>
                      <a:pt x="301" y="41"/>
                      <a:pt x="300" y="46"/>
                      <a:pt x="297" y="49"/>
                    </a:cubicBezTo>
                    <a:lnTo>
                      <a:pt x="105" y="229"/>
                    </a:lnTo>
                    <a:cubicBezTo>
                      <a:pt x="101" y="232"/>
                      <a:pt x="97" y="233"/>
                      <a:pt x="92" y="233"/>
                    </a:cubicBezTo>
                    <a:close/>
                  </a:path>
                </a:pathLst>
              </a:custGeom>
              <a:solidFill>
                <a:schemeClr val="bg1"/>
              </a:solidFill>
              <a:ln w="0">
                <a:no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C9599"/>
                  </a:solidFill>
                  <a:effectLst/>
                  <a:uLnTx/>
                  <a:uFillTx/>
                  <a:latin typeface="Arial"/>
                  <a:cs typeface="Arial"/>
                </a:endParaRPr>
              </a:p>
            </p:txBody>
          </p:sp>
        </p:grpSp>
        <p:grpSp>
          <p:nvGrpSpPr>
            <p:cNvPr id="8" name="Group 7">
              <a:extLst>
                <a:ext uri="{FF2B5EF4-FFF2-40B4-BE49-F238E27FC236}">
                  <a16:creationId xmlns:a16="http://schemas.microsoft.com/office/drawing/2014/main" id="{59B6D275-E081-41D9-85DD-3ECDBFFA9E0B}"/>
                </a:ext>
              </a:extLst>
            </p:cNvPr>
            <p:cNvGrpSpPr/>
            <p:nvPr/>
          </p:nvGrpSpPr>
          <p:grpSpPr>
            <a:xfrm>
              <a:off x="4149388" y="2155008"/>
              <a:ext cx="656728" cy="656728"/>
              <a:chOff x="6453827" y="2142717"/>
              <a:chExt cx="734370" cy="734370"/>
            </a:xfrm>
          </p:grpSpPr>
          <p:sp>
            <p:nvSpPr>
              <p:cNvPr id="9" name="Oval 8">
                <a:extLst>
                  <a:ext uri="{FF2B5EF4-FFF2-40B4-BE49-F238E27FC236}">
                    <a16:creationId xmlns:a16="http://schemas.microsoft.com/office/drawing/2014/main" id="{1A4A66F5-0F22-4CCF-9DE6-4171297FC40F}"/>
                  </a:ext>
                </a:extLst>
              </p:cNvPr>
              <p:cNvSpPr/>
              <p:nvPr/>
            </p:nvSpPr>
            <p:spPr>
              <a:xfrm>
                <a:off x="6453827" y="2142717"/>
                <a:ext cx="734370" cy="734370"/>
              </a:xfrm>
              <a:prstGeom prst="ellipse">
                <a:avLst/>
              </a:prstGeom>
              <a:solidFill>
                <a:srgbClr val="00A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C9599"/>
                  </a:solidFill>
                  <a:effectLst/>
                  <a:uLnTx/>
                  <a:uFillTx/>
                  <a:latin typeface="Arial"/>
                  <a:cs typeface="Arial"/>
                </a:endParaRPr>
              </a:p>
            </p:txBody>
          </p:sp>
          <p:grpSp>
            <p:nvGrpSpPr>
              <p:cNvPr id="10" name="Group 9">
                <a:extLst>
                  <a:ext uri="{FF2B5EF4-FFF2-40B4-BE49-F238E27FC236}">
                    <a16:creationId xmlns:a16="http://schemas.microsoft.com/office/drawing/2014/main" id="{EFDBFC4C-99D5-4E53-AE9D-C2D67E1ECDC6}"/>
                  </a:ext>
                </a:extLst>
              </p:cNvPr>
              <p:cNvGrpSpPr>
                <a:grpSpLocks noChangeAspect="1"/>
              </p:cNvGrpSpPr>
              <p:nvPr/>
            </p:nvGrpSpPr>
            <p:grpSpPr>
              <a:xfrm>
                <a:off x="6566978" y="2256701"/>
                <a:ext cx="508068" cy="506402"/>
                <a:chOff x="1291" y="1059"/>
                <a:chExt cx="610" cy="608"/>
              </a:xfrm>
              <a:solidFill>
                <a:schemeClr val="bg1"/>
              </a:solidFill>
            </p:grpSpPr>
            <p:sp>
              <p:nvSpPr>
                <p:cNvPr id="11" name="Freeform 10">
                  <a:extLst>
                    <a:ext uri="{FF2B5EF4-FFF2-40B4-BE49-F238E27FC236}">
                      <a16:creationId xmlns:a16="http://schemas.microsoft.com/office/drawing/2014/main" id="{FF2F789A-9945-4306-A9CC-B76C417B81BE}"/>
                    </a:ext>
                  </a:extLst>
                </p:cNvPr>
                <p:cNvSpPr>
                  <a:spLocks noEditPoints="1"/>
                </p:cNvSpPr>
                <p:nvPr/>
              </p:nvSpPr>
              <p:spPr bwMode="auto">
                <a:xfrm>
                  <a:off x="1291" y="1059"/>
                  <a:ext cx="610" cy="608"/>
                </a:xfrm>
                <a:custGeom>
                  <a:avLst/>
                  <a:gdLst>
                    <a:gd name="T0" fmla="*/ 150 w 301"/>
                    <a:gd name="T1" fmla="*/ 14 h 300"/>
                    <a:gd name="T2" fmla="*/ 150 w 301"/>
                    <a:gd name="T3" fmla="*/ 14 h 300"/>
                    <a:gd name="T4" fmla="*/ 14 w 301"/>
                    <a:gd name="T5" fmla="*/ 150 h 300"/>
                    <a:gd name="T6" fmla="*/ 150 w 301"/>
                    <a:gd name="T7" fmla="*/ 285 h 300"/>
                    <a:gd name="T8" fmla="*/ 286 w 301"/>
                    <a:gd name="T9" fmla="*/ 150 h 300"/>
                    <a:gd name="T10" fmla="*/ 150 w 301"/>
                    <a:gd name="T11" fmla="*/ 14 h 300"/>
                    <a:gd name="T12" fmla="*/ 150 w 301"/>
                    <a:gd name="T13" fmla="*/ 300 h 300"/>
                    <a:gd name="T14" fmla="*/ 150 w 301"/>
                    <a:gd name="T15" fmla="*/ 300 h 300"/>
                    <a:gd name="T16" fmla="*/ 0 w 301"/>
                    <a:gd name="T17" fmla="*/ 150 h 300"/>
                    <a:gd name="T18" fmla="*/ 150 w 301"/>
                    <a:gd name="T19" fmla="*/ 0 h 300"/>
                    <a:gd name="T20" fmla="*/ 301 w 301"/>
                    <a:gd name="T21" fmla="*/ 150 h 300"/>
                    <a:gd name="T22" fmla="*/ 150 w 301"/>
                    <a:gd name="T23"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1" h="300">
                      <a:moveTo>
                        <a:pt x="150" y="14"/>
                      </a:moveTo>
                      <a:lnTo>
                        <a:pt x="150" y="14"/>
                      </a:lnTo>
                      <a:cubicBezTo>
                        <a:pt x="75" y="14"/>
                        <a:pt x="14" y="75"/>
                        <a:pt x="14" y="150"/>
                      </a:cubicBezTo>
                      <a:cubicBezTo>
                        <a:pt x="14" y="225"/>
                        <a:pt x="75" y="285"/>
                        <a:pt x="150" y="285"/>
                      </a:cubicBezTo>
                      <a:cubicBezTo>
                        <a:pt x="225" y="285"/>
                        <a:pt x="286" y="225"/>
                        <a:pt x="286" y="150"/>
                      </a:cubicBezTo>
                      <a:cubicBezTo>
                        <a:pt x="286" y="75"/>
                        <a:pt x="225" y="14"/>
                        <a:pt x="150" y="14"/>
                      </a:cubicBezTo>
                      <a:close/>
                      <a:moveTo>
                        <a:pt x="150" y="300"/>
                      </a:moveTo>
                      <a:lnTo>
                        <a:pt x="150" y="300"/>
                      </a:lnTo>
                      <a:cubicBezTo>
                        <a:pt x="67" y="300"/>
                        <a:pt x="0" y="233"/>
                        <a:pt x="0" y="150"/>
                      </a:cubicBezTo>
                      <a:cubicBezTo>
                        <a:pt x="0" y="67"/>
                        <a:pt x="67" y="0"/>
                        <a:pt x="150" y="0"/>
                      </a:cubicBezTo>
                      <a:cubicBezTo>
                        <a:pt x="233" y="0"/>
                        <a:pt x="301" y="67"/>
                        <a:pt x="301" y="150"/>
                      </a:cubicBezTo>
                      <a:cubicBezTo>
                        <a:pt x="301" y="233"/>
                        <a:pt x="233" y="300"/>
                        <a:pt x="150" y="300"/>
                      </a:cubicBezTo>
                      <a:close/>
                    </a:path>
                  </a:pathLst>
                </a:custGeom>
                <a:grpFill/>
                <a:ln w="0">
                  <a:no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C9599"/>
                    </a:solidFill>
                    <a:effectLst/>
                    <a:uLnTx/>
                    <a:uFillTx/>
                    <a:latin typeface="Arial"/>
                    <a:cs typeface="Arial"/>
                  </a:endParaRPr>
                </a:p>
              </p:txBody>
            </p:sp>
            <p:sp>
              <p:nvSpPr>
                <p:cNvPr id="12" name="Freeform 11">
                  <a:extLst>
                    <a:ext uri="{FF2B5EF4-FFF2-40B4-BE49-F238E27FC236}">
                      <a16:creationId xmlns:a16="http://schemas.microsoft.com/office/drawing/2014/main" id="{13B401B2-A7B1-4616-BB50-7B60E56F85A1}"/>
                    </a:ext>
                  </a:extLst>
                </p:cNvPr>
                <p:cNvSpPr>
                  <a:spLocks noEditPoints="1"/>
                </p:cNvSpPr>
                <p:nvPr/>
              </p:nvSpPr>
              <p:spPr bwMode="auto">
                <a:xfrm>
                  <a:off x="1573" y="1215"/>
                  <a:ext cx="46" cy="300"/>
                </a:xfrm>
                <a:custGeom>
                  <a:avLst/>
                  <a:gdLst>
                    <a:gd name="T0" fmla="*/ 19 w 23"/>
                    <a:gd name="T1" fmla="*/ 148 h 148"/>
                    <a:gd name="T2" fmla="*/ 19 w 23"/>
                    <a:gd name="T3" fmla="*/ 148 h 148"/>
                    <a:gd name="T4" fmla="*/ 3 w 23"/>
                    <a:gd name="T5" fmla="*/ 148 h 148"/>
                    <a:gd name="T6" fmla="*/ 3 w 23"/>
                    <a:gd name="T7" fmla="*/ 47 h 148"/>
                    <a:gd name="T8" fmla="*/ 19 w 23"/>
                    <a:gd name="T9" fmla="*/ 47 h 148"/>
                    <a:gd name="T10" fmla="*/ 19 w 23"/>
                    <a:gd name="T11" fmla="*/ 148 h 148"/>
                    <a:gd name="T12" fmla="*/ 23 w 23"/>
                    <a:gd name="T13" fmla="*/ 12 h 148"/>
                    <a:gd name="T14" fmla="*/ 23 w 23"/>
                    <a:gd name="T15" fmla="*/ 12 h 148"/>
                    <a:gd name="T16" fmla="*/ 11 w 23"/>
                    <a:gd name="T17" fmla="*/ 24 h 148"/>
                    <a:gd name="T18" fmla="*/ 0 w 23"/>
                    <a:gd name="T19" fmla="*/ 12 h 148"/>
                    <a:gd name="T20" fmla="*/ 11 w 23"/>
                    <a:gd name="T21" fmla="*/ 0 h 148"/>
                    <a:gd name="T22" fmla="*/ 23 w 23"/>
                    <a:gd name="T23" fmla="*/ 1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148">
                      <a:moveTo>
                        <a:pt x="19" y="148"/>
                      </a:moveTo>
                      <a:lnTo>
                        <a:pt x="19" y="148"/>
                      </a:lnTo>
                      <a:lnTo>
                        <a:pt x="3" y="148"/>
                      </a:lnTo>
                      <a:lnTo>
                        <a:pt x="3" y="47"/>
                      </a:lnTo>
                      <a:lnTo>
                        <a:pt x="19" y="47"/>
                      </a:lnTo>
                      <a:lnTo>
                        <a:pt x="19" y="148"/>
                      </a:lnTo>
                      <a:close/>
                      <a:moveTo>
                        <a:pt x="23" y="12"/>
                      </a:moveTo>
                      <a:lnTo>
                        <a:pt x="23" y="12"/>
                      </a:lnTo>
                      <a:cubicBezTo>
                        <a:pt x="23" y="18"/>
                        <a:pt x="17" y="24"/>
                        <a:pt x="11" y="24"/>
                      </a:cubicBezTo>
                      <a:cubicBezTo>
                        <a:pt x="5" y="24"/>
                        <a:pt x="0" y="18"/>
                        <a:pt x="0" y="12"/>
                      </a:cubicBezTo>
                      <a:cubicBezTo>
                        <a:pt x="0" y="5"/>
                        <a:pt x="5" y="0"/>
                        <a:pt x="11" y="0"/>
                      </a:cubicBezTo>
                      <a:cubicBezTo>
                        <a:pt x="17" y="0"/>
                        <a:pt x="23" y="5"/>
                        <a:pt x="23" y="12"/>
                      </a:cubicBezTo>
                      <a:close/>
                    </a:path>
                  </a:pathLst>
                </a:custGeom>
                <a:grpFill/>
                <a:ln w="0">
                  <a:no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C9599"/>
                    </a:solidFill>
                    <a:effectLst/>
                    <a:uLnTx/>
                    <a:uFillTx/>
                    <a:latin typeface="Arial"/>
                    <a:cs typeface="Arial"/>
                  </a:endParaRPr>
                </a:p>
              </p:txBody>
            </p:sp>
          </p:grpSp>
        </p:grpSp>
      </p:grpSp>
      <p:cxnSp>
        <p:nvCxnSpPr>
          <p:cNvPr id="29" name="Straight Connector 28">
            <a:extLst>
              <a:ext uri="{FF2B5EF4-FFF2-40B4-BE49-F238E27FC236}">
                <a16:creationId xmlns:a16="http://schemas.microsoft.com/office/drawing/2014/main" id="{B4B65AC7-60A1-45AF-993E-73C14D339D74}"/>
              </a:ext>
            </a:extLst>
          </p:cNvPr>
          <p:cNvCxnSpPr>
            <a:cxnSpLocks/>
          </p:cNvCxnSpPr>
          <p:nvPr/>
        </p:nvCxnSpPr>
        <p:spPr>
          <a:xfrm>
            <a:off x="544739" y="819294"/>
            <a:ext cx="8142061"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Content Placeholder 3">
            <a:extLst>
              <a:ext uri="{FF2B5EF4-FFF2-40B4-BE49-F238E27FC236}">
                <a16:creationId xmlns:a16="http://schemas.microsoft.com/office/drawing/2014/main" id="{219835DA-CA5B-4F22-A364-5F67D23C1596}"/>
              </a:ext>
            </a:extLst>
          </p:cNvPr>
          <p:cNvSpPr txBox="1"/>
          <p:nvPr/>
        </p:nvSpPr>
        <p:spPr>
          <a:xfrm>
            <a:off x="482668" y="2339499"/>
            <a:ext cx="2415815" cy="3718025"/>
          </a:xfrm>
          <a:prstGeom prst="rect">
            <a:avLst/>
          </a:prstGeom>
        </p:spPr>
        <p:txBody>
          <a:bodyPr/>
          <a:lstStyle>
            <a:defPPr>
              <a:defRPr lang="en-US"/>
            </a:defPPr>
            <a:lvl1pPr marL="176213" indent="-176213" algn="l" defTabSz="914400" rtl="0" eaLnBrk="1" latinLnBrk="0" hangingPunct="1">
              <a:spcBef>
                <a:spcPct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1pPr>
            <a:lvl2pPr marL="342900" indent="-152400" algn="l" defTabSz="914400" rtl="0" eaLnBrk="1" latinLnBrk="0" hangingPunct="1">
              <a:spcBef>
                <a:spcPct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2pPr>
            <a:lvl3pPr marL="404812" indent="0" algn="l" defTabSz="914400" rtl="0" eaLnBrk="1" latinLnBrk="0" hangingPunct="1">
              <a:spcBef>
                <a:spcPct val="0"/>
              </a:spcBef>
              <a:spcAft>
                <a:spcPts val="400"/>
              </a:spcAft>
              <a:buClr>
                <a:schemeClr val="accent3"/>
              </a:buClr>
              <a:buFont typeface="Arial" panose="020B0604020202020204" pitchFamily="34" charset="0"/>
              <a:buNone/>
              <a:defRPr sz="1800" kern="1200">
                <a:solidFill>
                  <a:srgbClr val="4D4D4D"/>
                </a:solidFill>
                <a:latin typeface="+mn-lt"/>
                <a:ea typeface="+mn-ea"/>
                <a:cs typeface="+mn-cs"/>
              </a:defRPr>
            </a:lvl3pPr>
            <a:lvl4pPr marL="747713" indent="-176213" algn="l" defTabSz="914400" rtl="0" eaLnBrk="1" latinLnBrk="0" hangingPunct="1">
              <a:spcBef>
                <a:spcPct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4pPr>
            <a:lvl5pPr marL="976313" indent="-228600" algn="l" defTabSz="914400" rtl="0" eaLnBrk="1" latinLnBrk="0" hangingPunct="1">
              <a:spcBef>
                <a:spcPct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5pPr>
            <a:lvl6pPr marL="2514600" indent="-228600" algn="l" defTabSz="914400" rtl="0" eaLnBrk="1" latinLnBrk="0" hangingPunct="1">
              <a:spcBef>
                <a:spcPct val="20000"/>
              </a:spcBef>
              <a:buClr>
                <a:schemeClr val="accent3"/>
              </a:buClr>
              <a:buFont typeface="Arial" panose="020B0604020202020204" pitchFamily="34" charset="0"/>
              <a:buChar char="•"/>
              <a:defRPr sz="1800" kern="1200">
                <a:solidFill>
                  <a:srgbClr val="4D4D4D"/>
                </a:solidFill>
                <a:latin typeface="+mn-lt"/>
                <a:ea typeface="+mn-ea"/>
                <a:cs typeface="+mn-cs"/>
              </a:defRPr>
            </a:lvl6pPr>
            <a:lvl7pPr marL="2971800" indent="-228600" algn="l" defTabSz="914400" rtl="0" eaLnBrk="1" latinLnBrk="0" hangingPunct="1">
              <a:spcBef>
                <a:spcPct val="20000"/>
              </a:spcBef>
              <a:buClr>
                <a:schemeClr val="accent3"/>
              </a:buClr>
              <a:buFont typeface="Arial" panose="020B0604020202020204" pitchFamily="34" charset="0"/>
              <a:buChar char="•"/>
              <a:defRPr sz="1800" kern="1200">
                <a:solidFill>
                  <a:srgbClr val="4D4D4D"/>
                </a:solidFill>
                <a:latin typeface="+mn-lt"/>
                <a:ea typeface="+mn-ea"/>
                <a:cs typeface="+mn-cs"/>
              </a:defRPr>
            </a:lvl7pPr>
            <a:lvl8pPr marL="3429000" indent="-228600" algn="l" defTabSz="914400" rtl="0" eaLnBrk="1" latinLnBrk="0" hangingPunct="1">
              <a:spcBef>
                <a:spcPct val="20000"/>
              </a:spcBef>
              <a:buClr>
                <a:schemeClr val="accent3"/>
              </a:buClr>
              <a:buFont typeface="Arial" panose="020B0604020202020204" pitchFamily="34" charset="0"/>
              <a:buChar char="•"/>
              <a:defRPr sz="1800" kern="1200">
                <a:solidFill>
                  <a:srgbClr val="4D4D4D"/>
                </a:solidFill>
                <a:latin typeface="+mn-lt"/>
                <a:ea typeface="+mn-ea"/>
                <a:cs typeface="+mn-cs"/>
              </a:defRPr>
            </a:lvl8pPr>
            <a:lvl9pPr marL="3657600" indent="0" algn="l" defTabSz="914400" rtl="0" eaLnBrk="1" latinLnBrk="0" hangingPunct="1">
              <a:spcBef>
                <a:spcPct val="20000"/>
              </a:spcBef>
              <a:buClr>
                <a:schemeClr val="accent3"/>
              </a:buClr>
              <a:buFont typeface="Arial" panose="020B0604020202020204" pitchFamily="34" charset="0"/>
              <a:buNone/>
              <a:defRPr sz="1800" kern="1200" baseline="0">
                <a:solidFill>
                  <a:srgbClr val="4D4D4D"/>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1200"/>
              </a:spcAft>
              <a:buClr>
                <a:srgbClr val="00A8F7"/>
              </a:buClr>
              <a:buSzTx/>
              <a:buFont typeface="Arial" panose="020B0604020202020204" pitchFamily="34" charset="0"/>
              <a:buNone/>
              <a:tabLst/>
              <a:defRPr/>
            </a:pPr>
            <a:r>
              <a:rPr kumimoji="0" lang="en-US" sz="1600" b="1" i="0" u="none" strike="noStrike" kern="1200" cap="none" spc="0" normalizeH="0" baseline="0" noProof="0" dirty="0">
                <a:ln>
                  <a:noFill/>
                </a:ln>
                <a:solidFill>
                  <a:srgbClr val="00A8F7"/>
                </a:solidFill>
                <a:effectLst/>
                <a:uLnTx/>
                <a:uFillTx/>
                <a:latin typeface="Arial"/>
                <a:cs typeface="Arial"/>
              </a:rPr>
              <a:t>PCP requirements: </a:t>
            </a:r>
          </a:p>
          <a:p>
            <a:pPr marL="176213" marR="0" lvl="0" indent="-176213" algn="l" defTabSz="914400" rtl="0" eaLnBrk="1" fontAlgn="auto" latinLnBrk="0" hangingPunct="1">
              <a:lnSpc>
                <a:spcPct val="100000"/>
              </a:lnSpc>
              <a:spcBef>
                <a:spcPct val="0"/>
              </a:spcBef>
              <a:spcAft>
                <a:spcPts val="1200"/>
              </a:spcAft>
              <a:buClr>
                <a:srgbClr val="00A8F7"/>
              </a:buClr>
              <a:buSzTx/>
              <a:buFont typeface="Arial" panose="020B0604020202020204" pitchFamily="34" charset="0"/>
              <a:buChar char="•"/>
              <a:tabLst/>
              <a:defRPr/>
            </a:pPr>
            <a:r>
              <a:rPr kumimoji="0" lang="en-US" sz="1400" b="1" i="0" u="none" strike="noStrike" kern="1200" cap="none" spc="0" normalizeH="0" baseline="0" noProof="0" dirty="0">
                <a:ln>
                  <a:noFill/>
                </a:ln>
                <a:solidFill>
                  <a:srgbClr val="003DA1"/>
                </a:solidFill>
                <a:effectLst/>
                <a:uLnTx/>
                <a:uFillTx/>
                <a:latin typeface="Arial"/>
                <a:cs typeface="UHC Sans Light"/>
              </a:rPr>
              <a:t>Must be in the Blue Advantage Network for HMO</a:t>
            </a:r>
          </a:p>
          <a:p>
            <a:pPr marL="176213" marR="0" lvl="0" indent="-176213" algn="l" defTabSz="914400" rtl="0" eaLnBrk="1" fontAlgn="auto" latinLnBrk="0" hangingPunct="1">
              <a:lnSpc>
                <a:spcPct val="100000"/>
              </a:lnSpc>
              <a:spcBef>
                <a:spcPct val="0"/>
              </a:spcBef>
              <a:spcAft>
                <a:spcPts val="1200"/>
              </a:spcAft>
              <a:buClr>
                <a:srgbClr val="00A8F7"/>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424242"/>
                </a:solidFill>
                <a:effectLst/>
                <a:uLnTx/>
                <a:uFillTx/>
                <a:latin typeface="Arial"/>
                <a:cs typeface="UHC Sans Light"/>
              </a:rPr>
              <a:t>Must be located near </a:t>
            </a:r>
            <a:br>
              <a:rPr kumimoji="0" lang="en-US" sz="1400" b="0" i="0" u="none" strike="noStrike" kern="1200" cap="none" spc="0" normalizeH="0" baseline="0" noProof="0" dirty="0">
                <a:ln>
                  <a:noFill/>
                </a:ln>
                <a:solidFill>
                  <a:srgbClr val="424242"/>
                </a:solidFill>
                <a:effectLst/>
                <a:uLnTx/>
                <a:uFillTx/>
                <a:latin typeface="Arial"/>
                <a:cs typeface="UHC Sans Light"/>
              </a:rPr>
            </a:br>
            <a:r>
              <a:rPr kumimoji="0" lang="en-US" sz="1400" b="0" i="0" u="none" strike="noStrike" kern="1200" cap="none" spc="0" normalizeH="0" baseline="0" noProof="0" dirty="0">
                <a:ln>
                  <a:noFill/>
                </a:ln>
                <a:solidFill>
                  <a:srgbClr val="424242"/>
                </a:solidFill>
                <a:effectLst/>
                <a:uLnTx/>
                <a:uFillTx/>
                <a:latin typeface="Arial"/>
                <a:cs typeface="UHC Sans Light"/>
              </a:rPr>
              <a:t>your home. </a:t>
            </a:r>
          </a:p>
          <a:p>
            <a:pPr marL="176213" marR="0" lvl="0" indent="-176213" algn="l" defTabSz="914400" rtl="0" eaLnBrk="1" fontAlgn="auto" latinLnBrk="0" hangingPunct="1">
              <a:lnSpc>
                <a:spcPct val="100000"/>
              </a:lnSpc>
              <a:spcBef>
                <a:spcPct val="0"/>
              </a:spcBef>
              <a:spcAft>
                <a:spcPts val="1200"/>
              </a:spcAft>
              <a:buClr>
                <a:srgbClr val="00A8F7"/>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424242"/>
                </a:solidFill>
                <a:effectLst/>
                <a:uLnTx/>
                <a:uFillTx/>
                <a:latin typeface="Arial"/>
                <a:cs typeface="UHC Sans Light"/>
              </a:rPr>
              <a:t>Must be a general practice, family practice, pediatrician or internal medicine physician.</a:t>
            </a:r>
          </a:p>
          <a:p>
            <a:pPr marL="176213" marR="0" lvl="0" indent="-176213" algn="l" defTabSz="914400" rtl="0" eaLnBrk="1" fontAlgn="auto" latinLnBrk="0" hangingPunct="1">
              <a:lnSpc>
                <a:spcPct val="100000"/>
              </a:lnSpc>
              <a:spcBef>
                <a:spcPct val="0"/>
              </a:spcBef>
              <a:spcAft>
                <a:spcPts val="1200"/>
              </a:spcAft>
              <a:buClr>
                <a:srgbClr val="00A8F7"/>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424242"/>
                </a:solidFill>
                <a:effectLst/>
                <a:uLnTx/>
                <a:uFillTx/>
                <a:latin typeface="Arial"/>
                <a:cs typeface="UHC Sans Light"/>
              </a:rPr>
              <a:t>Can be selected for the entire family, or each covered dependent can select their own.</a:t>
            </a:r>
          </a:p>
        </p:txBody>
      </p:sp>
      <p:sp>
        <p:nvSpPr>
          <p:cNvPr id="32" name="Content Placeholder 3">
            <a:extLst>
              <a:ext uri="{FF2B5EF4-FFF2-40B4-BE49-F238E27FC236}">
                <a16:creationId xmlns:a16="http://schemas.microsoft.com/office/drawing/2014/main" id="{4BFA915C-F3B0-468A-95A8-8FB917515782}"/>
              </a:ext>
            </a:extLst>
          </p:cNvPr>
          <p:cNvSpPr txBox="1"/>
          <p:nvPr/>
        </p:nvSpPr>
        <p:spPr>
          <a:xfrm>
            <a:off x="3227691" y="2339499"/>
            <a:ext cx="2362200" cy="2973402"/>
          </a:xfrm>
          <a:prstGeom prst="rect">
            <a:avLst/>
          </a:prstGeom>
        </p:spPr>
        <p:txBody>
          <a:bodyPr vert="horz" lIns="91440" tIns="45720" rIns="91440" bIns="45720" rtlCol="0">
            <a:noAutofit/>
          </a:bodyPr>
          <a:lstStyle>
            <a:defPPr>
              <a:defRPr lang="en-US"/>
            </a:defPPr>
            <a:lvl1pPr marL="176213" indent="-176213" algn="l" defTabSz="914400" rtl="0" eaLnBrk="1" latinLnBrk="0" hangingPunct="1">
              <a:spcBef>
                <a:spcPct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1pPr>
            <a:lvl2pPr marL="342900" indent="-152400" algn="l" defTabSz="914400" rtl="0" eaLnBrk="1" latinLnBrk="0" hangingPunct="1">
              <a:spcBef>
                <a:spcPct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2pPr>
            <a:lvl3pPr marL="404812" indent="0" algn="l" defTabSz="914400" rtl="0" eaLnBrk="1" latinLnBrk="0" hangingPunct="1">
              <a:spcBef>
                <a:spcPct val="0"/>
              </a:spcBef>
              <a:spcAft>
                <a:spcPts val="400"/>
              </a:spcAft>
              <a:buClr>
                <a:schemeClr val="accent3"/>
              </a:buClr>
              <a:buFont typeface="Arial" panose="020B0604020202020204" pitchFamily="34" charset="0"/>
              <a:buNone/>
              <a:defRPr sz="1800" kern="1200">
                <a:solidFill>
                  <a:srgbClr val="4D4D4D"/>
                </a:solidFill>
                <a:latin typeface="+mn-lt"/>
                <a:ea typeface="+mn-ea"/>
                <a:cs typeface="+mn-cs"/>
              </a:defRPr>
            </a:lvl3pPr>
            <a:lvl4pPr marL="747713" indent="-176213" algn="l" defTabSz="914400" rtl="0" eaLnBrk="1" latinLnBrk="0" hangingPunct="1">
              <a:spcBef>
                <a:spcPct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4pPr>
            <a:lvl5pPr marL="976313" indent="-228600" algn="l" defTabSz="914400" rtl="0" eaLnBrk="1" latinLnBrk="0" hangingPunct="1">
              <a:spcBef>
                <a:spcPct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5pPr>
            <a:lvl6pPr marL="2514600" indent="-228600" algn="l" defTabSz="914400" rtl="0" eaLnBrk="1" latinLnBrk="0" hangingPunct="1">
              <a:spcBef>
                <a:spcPct val="20000"/>
              </a:spcBef>
              <a:buClr>
                <a:schemeClr val="accent3"/>
              </a:buClr>
              <a:buFont typeface="Arial" panose="020B0604020202020204" pitchFamily="34" charset="0"/>
              <a:buChar char="•"/>
              <a:defRPr sz="1800" kern="1200">
                <a:solidFill>
                  <a:srgbClr val="4D4D4D"/>
                </a:solidFill>
                <a:latin typeface="+mn-lt"/>
                <a:ea typeface="+mn-ea"/>
                <a:cs typeface="+mn-cs"/>
              </a:defRPr>
            </a:lvl6pPr>
            <a:lvl7pPr marL="2971800" indent="-228600" algn="l" defTabSz="914400" rtl="0" eaLnBrk="1" latinLnBrk="0" hangingPunct="1">
              <a:spcBef>
                <a:spcPct val="20000"/>
              </a:spcBef>
              <a:buClr>
                <a:schemeClr val="accent3"/>
              </a:buClr>
              <a:buFont typeface="Arial" panose="020B0604020202020204" pitchFamily="34" charset="0"/>
              <a:buChar char="•"/>
              <a:defRPr sz="1800" kern="1200">
                <a:solidFill>
                  <a:srgbClr val="4D4D4D"/>
                </a:solidFill>
                <a:latin typeface="+mn-lt"/>
                <a:ea typeface="+mn-ea"/>
                <a:cs typeface="+mn-cs"/>
              </a:defRPr>
            </a:lvl7pPr>
            <a:lvl8pPr marL="3429000" indent="-228600" algn="l" defTabSz="914400" rtl="0" eaLnBrk="1" latinLnBrk="0" hangingPunct="1">
              <a:spcBef>
                <a:spcPct val="20000"/>
              </a:spcBef>
              <a:buClr>
                <a:schemeClr val="accent3"/>
              </a:buClr>
              <a:buFont typeface="Arial" panose="020B0604020202020204" pitchFamily="34" charset="0"/>
              <a:buChar char="•"/>
              <a:defRPr sz="1800" kern="1200">
                <a:solidFill>
                  <a:srgbClr val="4D4D4D"/>
                </a:solidFill>
                <a:latin typeface="+mn-lt"/>
                <a:ea typeface="+mn-ea"/>
                <a:cs typeface="+mn-cs"/>
              </a:defRPr>
            </a:lvl8pPr>
            <a:lvl9pPr marL="3657600" indent="0" algn="l" defTabSz="914400" rtl="0" eaLnBrk="1" latinLnBrk="0" hangingPunct="1">
              <a:spcBef>
                <a:spcPct val="20000"/>
              </a:spcBef>
              <a:buClr>
                <a:schemeClr val="accent3"/>
              </a:buClr>
              <a:buFont typeface="Arial" panose="020B0604020202020204" pitchFamily="34" charset="0"/>
              <a:buNone/>
              <a:defRPr sz="1800" kern="1200" baseline="0">
                <a:solidFill>
                  <a:srgbClr val="4D4D4D"/>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1200"/>
              </a:spcAft>
              <a:buClr>
                <a:srgbClr val="00A8F7"/>
              </a:buClr>
              <a:buSzTx/>
              <a:buFont typeface="Arial" panose="020B0604020202020204" pitchFamily="34" charset="0"/>
              <a:buNone/>
              <a:tabLst/>
              <a:defRPr/>
            </a:pPr>
            <a:r>
              <a:rPr kumimoji="0" lang="en-US" sz="1600" b="1" i="0" u="none" strike="noStrike" kern="1200" cap="none" spc="0" normalizeH="0" baseline="0" noProof="0" dirty="0">
                <a:ln>
                  <a:noFill/>
                </a:ln>
                <a:solidFill>
                  <a:srgbClr val="00A8F7"/>
                </a:solidFill>
                <a:effectLst/>
                <a:uLnTx/>
                <a:uFillTx/>
                <a:latin typeface="Arial"/>
                <a:cs typeface="Arial"/>
              </a:rPr>
              <a:t>PCP information needed to sign up: </a:t>
            </a:r>
          </a:p>
          <a:p>
            <a:pPr marL="176213" marR="0" lvl="0" indent="-176213" algn="l" defTabSz="914400" rtl="0" eaLnBrk="1" fontAlgn="auto" latinLnBrk="0" hangingPunct="1">
              <a:lnSpc>
                <a:spcPct val="100000"/>
              </a:lnSpc>
              <a:spcBef>
                <a:spcPct val="0"/>
              </a:spcBef>
              <a:spcAft>
                <a:spcPts val="1200"/>
              </a:spcAft>
              <a:buClr>
                <a:srgbClr val="00A8F7"/>
              </a:buClr>
              <a:buSzTx/>
              <a:buFont typeface="Arial" panose="020B0604020202020204" pitchFamily="34" charset="0"/>
              <a:buChar char="•"/>
              <a:tabLst/>
              <a:defRPr/>
            </a:pPr>
            <a:r>
              <a:rPr kumimoji="0" lang="en-US" sz="1400" b="1" i="0" u="none" strike="noStrike" kern="1200" cap="none" spc="0" normalizeH="0" baseline="0" noProof="0" dirty="0">
                <a:ln>
                  <a:noFill/>
                </a:ln>
                <a:solidFill>
                  <a:srgbClr val="424242"/>
                </a:solidFill>
                <a:effectLst/>
                <a:uLnTx/>
                <a:uFillTx/>
                <a:latin typeface="Arial"/>
                <a:cs typeface="Arial"/>
              </a:rPr>
              <a:t>First name and last name. </a:t>
            </a:r>
          </a:p>
          <a:p>
            <a:pPr marL="176213" marR="0" lvl="0" indent="-176213" algn="l" defTabSz="914400" rtl="0" eaLnBrk="1" fontAlgn="auto" latinLnBrk="0" hangingPunct="1">
              <a:lnSpc>
                <a:spcPct val="100000"/>
              </a:lnSpc>
              <a:spcBef>
                <a:spcPct val="0"/>
              </a:spcBef>
              <a:spcAft>
                <a:spcPts val="1200"/>
              </a:spcAft>
              <a:buClr>
                <a:srgbClr val="00A8F7"/>
              </a:buClr>
              <a:buSzTx/>
              <a:buFont typeface="Arial" panose="020B0604020202020204" pitchFamily="34" charset="0"/>
              <a:buChar char="•"/>
              <a:tabLst/>
              <a:defRPr/>
            </a:pPr>
            <a:r>
              <a:rPr kumimoji="0" lang="en-US" sz="1400" b="1" i="0" u="none" strike="noStrike" kern="1200" cap="none" spc="0" normalizeH="0" baseline="0" noProof="0" dirty="0">
                <a:ln>
                  <a:noFill/>
                </a:ln>
                <a:solidFill>
                  <a:srgbClr val="424242"/>
                </a:solidFill>
                <a:effectLst/>
                <a:uLnTx/>
                <a:uFillTx/>
                <a:latin typeface="Arial"/>
                <a:cs typeface="Arial"/>
              </a:rPr>
              <a:t>PCP number (you will find this number online when you do a PCP search). </a:t>
            </a:r>
          </a:p>
          <a:p>
            <a:pPr marL="176213" marR="0" lvl="0" indent="-176213" algn="l" defTabSz="914400" rtl="0" eaLnBrk="1" fontAlgn="auto" latinLnBrk="0" hangingPunct="1">
              <a:lnSpc>
                <a:spcPct val="100000"/>
              </a:lnSpc>
              <a:spcBef>
                <a:spcPct val="0"/>
              </a:spcBef>
              <a:spcAft>
                <a:spcPts val="1200"/>
              </a:spcAft>
              <a:buClr>
                <a:srgbClr val="00A8F7"/>
              </a:buClr>
              <a:buSzTx/>
              <a:buFont typeface="Arial" panose="020B0604020202020204" pitchFamily="34" charset="0"/>
              <a:buChar char="•"/>
              <a:tabLst/>
              <a:defRPr/>
            </a:pPr>
            <a:r>
              <a:rPr kumimoji="0" lang="en-US" sz="1400" b="1" i="0" u="none" strike="noStrike" kern="1200" cap="none" spc="0" normalizeH="0" baseline="0" noProof="0" dirty="0">
                <a:ln>
                  <a:noFill/>
                </a:ln>
                <a:solidFill>
                  <a:srgbClr val="424242"/>
                </a:solidFill>
                <a:effectLst/>
                <a:uLnTx/>
                <a:uFillTx/>
                <a:latin typeface="Arial"/>
                <a:cs typeface="Arial"/>
              </a:rPr>
              <a:t>Medical Group/IPA name and number (you will find this number online when you do a PCP search).</a:t>
            </a:r>
          </a:p>
        </p:txBody>
      </p:sp>
      <p:cxnSp>
        <p:nvCxnSpPr>
          <p:cNvPr id="33" name="Straight Connector 32">
            <a:extLst>
              <a:ext uri="{FF2B5EF4-FFF2-40B4-BE49-F238E27FC236}">
                <a16:creationId xmlns:a16="http://schemas.microsoft.com/office/drawing/2014/main" id="{1390456E-E61E-4096-9EE0-9FE30485AB87}"/>
              </a:ext>
            </a:extLst>
          </p:cNvPr>
          <p:cNvCxnSpPr>
            <a:cxnSpLocks/>
          </p:cNvCxnSpPr>
          <p:nvPr/>
        </p:nvCxnSpPr>
        <p:spPr>
          <a:xfrm>
            <a:off x="3029962" y="2392788"/>
            <a:ext cx="0" cy="3403481"/>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CD42242C-BA33-4E81-81E2-1BC6ABEDC3F1}"/>
              </a:ext>
            </a:extLst>
          </p:cNvPr>
          <p:cNvSpPr/>
          <p:nvPr/>
        </p:nvSpPr>
        <p:spPr>
          <a:xfrm>
            <a:off x="5757419" y="1890712"/>
            <a:ext cx="2895600" cy="3824288"/>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solidFill>
                <a:uLnTx/>
                <a:uFillTx/>
                <a:latin typeface="Arial"/>
                <a:ea typeface="Arial"/>
                <a:cs typeface="Arial"/>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solidFill>
                <a:uLnTx/>
                <a:uFillTx/>
                <a:latin typeface="Arial"/>
                <a:ea typeface="Arial"/>
                <a:cs typeface="Arial"/>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solidFill>
                <a:uLnTx/>
                <a:uFillTx/>
                <a:latin typeface="Arial"/>
                <a:ea typeface="Arial"/>
                <a:cs typeface="Arial"/>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solidFill>
                <a:uLnTx/>
                <a:uFillTx/>
                <a:latin typeface="Arial"/>
                <a:ea typeface="Arial"/>
                <a:cs typeface="Arial"/>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solidFill>
                <a:uLnTx/>
                <a:uFillTx/>
                <a:latin typeface="Arial"/>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solidFill>
                <a:uLnTx/>
                <a:uFillTx/>
                <a:latin typeface="Arial"/>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solidFill>
                <a:uLnTx/>
                <a:uFillTx/>
                <a:latin typeface="Arial"/>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solidFill>
                <a:uLnTx/>
                <a:uFillTx/>
                <a:latin typeface="Arial"/>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solidFill>
                <a:uLnTx/>
                <a:uFillTx/>
                <a:latin typeface="Arial"/>
                <a:ea typeface="Arial"/>
                <a:cs typeface="Arial"/>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8C9599"/>
              </a:solidFill>
              <a:effectLst/>
              <a:uLnTx/>
              <a:uFillTx/>
              <a:latin typeface="Arial"/>
              <a:cs typeface="Arial"/>
              <a:sym typeface="Wingdings"/>
            </a:endParaRPr>
          </a:p>
        </p:txBody>
      </p:sp>
      <p:sp>
        <p:nvSpPr>
          <p:cNvPr id="35" name="TextBox 34">
            <a:extLst>
              <a:ext uri="{FF2B5EF4-FFF2-40B4-BE49-F238E27FC236}">
                <a16:creationId xmlns:a16="http://schemas.microsoft.com/office/drawing/2014/main" id="{F0E6DD73-B421-4842-9D99-02B6E33E3EBC}"/>
              </a:ext>
            </a:extLst>
          </p:cNvPr>
          <p:cNvSpPr txBox="1"/>
          <p:nvPr/>
        </p:nvSpPr>
        <p:spPr>
          <a:xfrm>
            <a:off x="5954940" y="2103386"/>
            <a:ext cx="2495682" cy="6463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3DA1"/>
                </a:solidFill>
                <a:effectLst/>
                <a:uLnTx/>
                <a:uFillTx/>
                <a:latin typeface="Arial"/>
                <a:cs typeface="UHC Sans Light"/>
              </a:rPr>
              <a:t>How can a PCP </a:t>
            </a:r>
          </a:p>
          <a:p>
            <a:pPr marL="0" marR="0" lvl="0" indent="0" algn="l" defTabSz="914400" rtl="0" eaLnBrk="1" fontAlgn="auto"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3DA1"/>
                </a:solidFill>
                <a:effectLst/>
                <a:uLnTx/>
                <a:uFillTx/>
                <a:latin typeface="Arial"/>
                <a:cs typeface="UHC Sans Light"/>
              </a:rPr>
              <a:t>help you? </a:t>
            </a:r>
          </a:p>
        </p:txBody>
      </p:sp>
      <p:sp>
        <p:nvSpPr>
          <p:cNvPr id="36" name="TextBox 7">
            <a:extLst>
              <a:ext uri="{FF2B5EF4-FFF2-40B4-BE49-F238E27FC236}">
                <a16:creationId xmlns:a16="http://schemas.microsoft.com/office/drawing/2014/main" id="{47BB9A5A-E01F-4387-8BAF-2E8DDAB27D77}"/>
              </a:ext>
            </a:extLst>
          </p:cNvPr>
          <p:cNvSpPr txBox="1">
            <a:spLocks noChangeArrowheads="1"/>
          </p:cNvSpPr>
          <p:nvPr/>
        </p:nvSpPr>
        <p:spPr bwMode="auto">
          <a:xfrm>
            <a:off x="6629400" y="2870379"/>
            <a:ext cx="1752600" cy="2082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3200" kern="1200">
                <a:solidFill>
                  <a:schemeClr val="tx1"/>
                </a:solidFill>
                <a:latin typeface="Calibri"/>
                <a:ea typeface="ＭＳ Ｐゴシック" charset="0"/>
                <a:cs typeface="+mn-cs"/>
              </a:defRPr>
            </a:lvl1pPr>
            <a:lvl2pPr marL="457200" algn="l" defTabSz="914400" rtl="0" eaLnBrk="1" latinLnBrk="0" hangingPunct="1">
              <a:defRPr sz="2800" kern="1200">
                <a:solidFill>
                  <a:schemeClr val="tx1"/>
                </a:solidFill>
                <a:latin typeface="Calibri"/>
                <a:ea typeface="ＭＳ Ｐゴシック" charset="0"/>
                <a:cs typeface="+mn-cs"/>
              </a:defRPr>
            </a:lvl2pPr>
            <a:lvl3pPr marL="914400" algn="l" defTabSz="914400" rtl="0" eaLnBrk="1" latinLnBrk="0" hangingPunct="1">
              <a:defRPr sz="2400" kern="1200">
                <a:solidFill>
                  <a:schemeClr val="tx1"/>
                </a:solidFill>
                <a:latin typeface="Calibri"/>
                <a:ea typeface="ＭＳ Ｐゴシック" charset="0"/>
                <a:cs typeface="+mn-cs"/>
              </a:defRPr>
            </a:lvl3pPr>
            <a:lvl4pPr marL="1371600" algn="l" defTabSz="914400" rtl="0" eaLnBrk="1" latinLnBrk="0" hangingPunct="1">
              <a:defRPr sz="2000" kern="1200">
                <a:solidFill>
                  <a:schemeClr val="tx1"/>
                </a:solidFill>
                <a:latin typeface="Calibri"/>
                <a:ea typeface="ＭＳ Ｐゴシック" charset="0"/>
                <a:cs typeface="+mn-cs"/>
              </a:defRPr>
            </a:lvl4pPr>
            <a:lvl5pPr marL="1828800" algn="l" defTabSz="914400" rtl="0" eaLnBrk="1" latinLnBrk="0" hangingPunct="1">
              <a:defRPr sz="2000" kern="1200">
                <a:solidFill>
                  <a:schemeClr val="tx1"/>
                </a:solidFill>
                <a:latin typeface="Calibri"/>
                <a:ea typeface="ＭＳ Ｐゴシック" charset="0"/>
                <a:cs typeface="+mn-cs"/>
              </a:defRPr>
            </a:lvl5pPr>
            <a:lvl6pPr marL="2286000" algn="l" defTabSz="914400" rtl="0" eaLnBrk="0" fontAlgn="base" latinLnBrk="0" hangingPunct="0">
              <a:spcAft>
                <a:spcPct val="0"/>
              </a:spcAft>
              <a:buFont typeface="Arial"/>
              <a:buChar char="»"/>
              <a:defRPr sz="2000" kern="1200">
                <a:solidFill>
                  <a:schemeClr val="tx1"/>
                </a:solidFill>
                <a:latin typeface="Calibri"/>
                <a:ea typeface="ＭＳ Ｐゴシック" charset="0"/>
                <a:cs typeface="+mn-cs"/>
              </a:defRPr>
            </a:lvl6pPr>
            <a:lvl7pPr marL="2743200" algn="l" defTabSz="914400" rtl="0" eaLnBrk="0" fontAlgn="base" latinLnBrk="0" hangingPunct="0">
              <a:spcAft>
                <a:spcPct val="0"/>
              </a:spcAft>
              <a:buFont typeface="Arial"/>
              <a:buChar char="»"/>
              <a:defRPr sz="2000" kern="1200">
                <a:solidFill>
                  <a:schemeClr val="tx1"/>
                </a:solidFill>
                <a:latin typeface="Calibri"/>
                <a:ea typeface="ＭＳ Ｐゴシック" charset="0"/>
                <a:cs typeface="+mn-cs"/>
              </a:defRPr>
            </a:lvl7pPr>
            <a:lvl8pPr marL="3200400" algn="l" defTabSz="914400" rtl="0" eaLnBrk="0" fontAlgn="base" latinLnBrk="0" hangingPunct="0">
              <a:spcAft>
                <a:spcPct val="0"/>
              </a:spcAft>
              <a:buFont typeface="Arial"/>
              <a:buChar char="»"/>
              <a:defRPr sz="2000" kern="1200">
                <a:solidFill>
                  <a:schemeClr val="tx1"/>
                </a:solidFill>
                <a:latin typeface="Calibri"/>
                <a:ea typeface="ＭＳ Ｐゴシック" charset="0"/>
                <a:cs typeface="+mn-cs"/>
              </a:defRPr>
            </a:lvl8pPr>
            <a:lvl9pPr eaLnBrk="0" fontAlgn="base" hangingPunct="0">
              <a:spcAft>
                <a:spcPct val="0"/>
              </a:spcAft>
              <a:buFont typeface="Arial"/>
              <a:buChar char="»"/>
              <a:defRPr sz="2000">
                <a:solidFill>
                  <a:schemeClr val="tx1"/>
                </a:solidFill>
                <a:latin typeface="Calibri"/>
                <a:ea typeface="ＭＳ Ｐゴシック" charset="0"/>
              </a:defRPr>
            </a:lvl9pPr>
          </a:lstStyle>
          <a:p>
            <a:pPr marL="0" marR="0" lvl="0" indent="0" algn="l" defTabSz="914400" rtl="0" eaLnBrk="1" fontAlgn="auto" latinLnBrk="0" hangingPunct="1">
              <a:lnSpc>
                <a:spcPct val="100000"/>
              </a:lnSpc>
              <a:spcBef>
                <a:spcPts val="2000"/>
              </a:spcBef>
              <a:spcAft>
                <a:spcPts val="0"/>
              </a:spcAft>
              <a:buClrTx/>
              <a:buSzPct val="150000"/>
              <a:buFontTx/>
              <a:buNone/>
              <a:tabLst/>
              <a:defRPr/>
            </a:pPr>
            <a:r>
              <a:rPr kumimoji="0" lang="en-US" sz="1200" b="0" i="0" u="none" strike="noStrike" kern="1200" cap="none" spc="0" normalizeH="0" baseline="0" noProof="0">
                <a:ln>
                  <a:noFill/>
                </a:ln>
                <a:solidFill>
                  <a:srgbClr val="003DA1"/>
                </a:solidFill>
                <a:effectLst/>
                <a:uLnTx/>
                <a:uFillTx/>
                <a:latin typeface="Arial"/>
                <a:ea typeface="ＭＳ Ｐゴシック" charset="0"/>
                <a:cs typeface="Arial"/>
              </a:rPr>
              <a:t>They get to know </a:t>
            </a:r>
            <a:br>
              <a:rPr kumimoji="0" lang="en-US" sz="1200" b="0" i="0" u="none" strike="noStrike" kern="1200" cap="none" spc="0" normalizeH="0" baseline="0" noProof="0">
                <a:ln>
                  <a:noFill/>
                </a:ln>
                <a:solidFill>
                  <a:srgbClr val="003DA1"/>
                </a:solidFill>
                <a:effectLst/>
                <a:uLnTx/>
                <a:uFillTx/>
                <a:latin typeface="Arial"/>
                <a:ea typeface="ＭＳ Ｐゴシック" charset="0"/>
                <a:cs typeface="Arial"/>
              </a:rPr>
            </a:br>
            <a:r>
              <a:rPr kumimoji="0" lang="en-US" sz="1200" b="0" i="0" u="none" strike="noStrike" kern="1200" cap="none" spc="0" normalizeH="0" baseline="0" noProof="0">
                <a:ln>
                  <a:noFill/>
                </a:ln>
                <a:solidFill>
                  <a:srgbClr val="003DA1"/>
                </a:solidFill>
                <a:effectLst/>
                <a:uLnTx/>
                <a:uFillTx/>
                <a:latin typeface="Arial"/>
                <a:ea typeface="ＭＳ Ｐゴシック" charset="0"/>
                <a:cs typeface="Arial"/>
              </a:rPr>
              <a:t>your health history. </a:t>
            </a:r>
          </a:p>
          <a:p>
            <a:pPr marL="0" marR="0" lvl="0" indent="0" algn="l" defTabSz="914400" rtl="0" eaLnBrk="1" fontAlgn="auto" latinLnBrk="0" hangingPunct="1">
              <a:lnSpc>
                <a:spcPct val="100000"/>
              </a:lnSpc>
              <a:spcBef>
                <a:spcPts val="2000"/>
              </a:spcBef>
              <a:spcAft>
                <a:spcPts val="0"/>
              </a:spcAft>
              <a:buClrTx/>
              <a:buSzPct val="150000"/>
              <a:buFontTx/>
              <a:buNone/>
              <a:tabLst/>
              <a:defRPr/>
            </a:pPr>
            <a:r>
              <a:rPr kumimoji="0" lang="en-US" sz="1200" b="0" i="0" u="none" strike="noStrike" kern="1200" cap="none" spc="0" normalizeH="0" baseline="0" noProof="0">
                <a:ln>
                  <a:noFill/>
                </a:ln>
                <a:solidFill>
                  <a:srgbClr val="003DA1"/>
                </a:solidFill>
                <a:effectLst/>
                <a:uLnTx/>
                <a:uFillTx/>
                <a:latin typeface="Arial"/>
                <a:ea typeface="ＭＳ Ｐゴシック" charset="0"/>
                <a:cs typeface="Arial"/>
              </a:rPr>
              <a:t>They can help prevent and catch health issues before they become serious. </a:t>
            </a:r>
          </a:p>
          <a:p>
            <a:pPr marL="0" marR="0" lvl="0" indent="0" algn="l" defTabSz="914400" rtl="0" eaLnBrk="1" fontAlgn="auto" latinLnBrk="0" hangingPunct="1">
              <a:lnSpc>
                <a:spcPct val="100000"/>
              </a:lnSpc>
              <a:spcBef>
                <a:spcPts val="2000"/>
              </a:spcBef>
              <a:spcAft>
                <a:spcPts val="0"/>
              </a:spcAft>
              <a:buClrTx/>
              <a:buSzPct val="150000"/>
              <a:buFontTx/>
              <a:buNone/>
              <a:tabLst/>
              <a:defRPr/>
            </a:pPr>
            <a:r>
              <a:rPr kumimoji="0" lang="en-US" sz="1200" b="0" i="0" u="none" strike="noStrike" kern="1200" cap="none" spc="0" normalizeH="0" baseline="0" noProof="0">
                <a:ln>
                  <a:noFill/>
                </a:ln>
                <a:solidFill>
                  <a:srgbClr val="003DA1"/>
                </a:solidFill>
                <a:effectLst/>
                <a:uLnTx/>
                <a:uFillTx/>
                <a:latin typeface="Arial"/>
                <a:ea typeface="ＭＳ Ｐゴシック" charset="0"/>
                <a:cs typeface="Arial"/>
              </a:rPr>
              <a:t>They can refer you to </a:t>
            </a:r>
            <a:br>
              <a:rPr kumimoji="0" lang="en-US" sz="1200" b="0" i="0" u="none" strike="noStrike" kern="1200" cap="none" spc="0" normalizeH="0" baseline="0" noProof="0">
                <a:ln>
                  <a:noFill/>
                </a:ln>
                <a:solidFill>
                  <a:srgbClr val="003DA1"/>
                </a:solidFill>
                <a:effectLst/>
                <a:uLnTx/>
                <a:uFillTx/>
                <a:latin typeface="Arial"/>
                <a:ea typeface="ＭＳ Ｐゴシック" charset="0"/>
                <a:cs typeface="Arial"/>
              </a:rPr>
            </a:br>
            <a:r>
              <a:rPr kumimoji="0" lang="en-US" sz="1200" b="0" i="0" u="none" strike="noStrike" kern="1200" cap="none" spc="0" normalizeH="0" baseline="0" noProof="0">
                <a:ln>
                  <a:noFill/>
                </a:ln>
                <a:solidFill>
                  <a:srgbClr val="003DA1"/>
                </a:solidFill>
                <a:effectLst/>
                <a:uLnTx/>
                <a:uFillTx/>
                <a:latin typeface="Arial"/>
                <a:ea typeface="ＭＳ Ｐゴシック" charset="0"/>
                <a:cs typeface="Arial"/>
              </a:rPr>
              <a:t>a specialist, if needed.</a:t>
            </a:r>
          </a:p>
        </p:txBody>
      </p:sp>
      <p:sp>
        <p:nvSpPr>
          <p:cNvPr id="37" name="TextBox 21">
            <a:extLst>
              <a:ext uri="{FF2B5EF4-FFF2-40B4-BE49-F238E27FC236}">
                <a16:creationId xmlns:a16="http://schemas.microsoft.com/office/drawing/2014/main" id="{357A4676-43F4-4E88-A524-E4258CF7828D}"/>
              </a:ext>
            </a:extLst>
          </p:cNvPr>
          <p:cNvSpPr txBox="1">
            <a:spLocks noChangeArrowheads="1"/>
          </p:cNvSpPr>
          <p:nvPr/>
        </p:nvSpPr>
        <p:spPr bwMode="auto">
          <a:xfrm>
            <a:off x="5954940" y="5106214"/>
            <a:ext cx="26556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3200" kern="1200">
                <a:solidFill>
                  <a:schemeClr val="tx1"/>
                </a:solidFill>
                <a:latin typeface="Calibri"/>
                <a:ea typeface="ＭＳ Ｐゴシック" charset="0"/>
                <a:cs typeface="+mn-cs"/>
              </a:defRPr>
            </a:lvl1pPr>
            <a:lvl2pPr marL="457200" algn="l" defTabSz="914400" rtl="0" eaLnBrk="1" latinLnBrk="0" hangingPunct="1">
              <a:defRPr sz="2800" kern="1200">
                <a:solidFill>
                  <a:schemeClr val="tx1"/>
                </a:solidFill>
                <a:latin typeface="Calibri"/>
                <a:ea typeface="ＭＳ Ｐゴシック" charset="0"/>
                <a:cs typeface="+mn-cs"/>
              </a:defRPr>
            </a:lvl2pPr>
            <a:lvl3pPr marL="914400" algn="l" defTabSz="914400" rtl="0" eaLnBrk="1" latinLnBrk="0" hangingPunct="1">
              <a:defRPr sz="2400" kern="1200">
                <a:solidFill>
                  <a:schemeClr val="tx1"/>
                </a:solidFill>
                <a:latin typeface="Calibri"/>
                <a:ea typeface="ＭＳ Ｐゴシック" charset="0"/>
                <a:cs typeface="+mn-cs"/>
              </a:defRPr>
            </a:lvl3pPr>
            <a:lvl4pPr marL="1371600" algn="l" defTabSz="914400" rtl="0" eaLnBrk="1" latinLnBrk="0" hangingPunct="1">
              <a:defRPr sz="2000" kern="1200">
                <a:solidFill>
                  <a:schemeClr val="tx1"/>
                </a:solidFill>
                <a:latin typeface="Calibri"/>
                <a:ea typeface="ＭＳ Ｐゴシック" charset="0"/>
                <a:cs typeface="+mn-cs"/>
              </a:defRPr>
            </a:lvl4pPr>
            <a:lvl5pPr marL="1828800" algn="l" defTabSz="914400" rtl="0" eaLnBrk="1" latinLnBrk="0" hangingPunct="1">
              <a:defRPr sz="2000" kern="1200">
                <a:solidFill>
                  <a:schemeClr val="tx1"/>
                </a:solidFill>
                <a:latin typeface="Calibri"/>
                <a:ea typeface="ＭＳ Ｐゴシック" charset="0"/>
                <a:cs typeface="+mn-cs"/>
              </a:defRPr>
            </a:lvl5pPr>
            <a:lvl6pPr marL="2286000" algn="l" defTabSz="914400" rtl="0" eaLnBrk="0" fontAlgn="base" latinLnBrk="0" hangingPunct="0">
              <a:spcAft>
                <a:spcPct val="0"/>
              </a:spcAft>
              <a:buFont typeface="Arial"/>
              <a:buChar char="»"/>
              <a:defRPr sz="2000" kern="1200">
                <a:solidFill>
                  <a:schemeClr val="tx1"/>
                </a:solidFill>
                <a:latin typeface="Calibri"/>
                <a:ea typeface="ＭＳ Ｐゴシック" charset="0"/>
                <a:cs typeface="+mn-cs"/>
              </a:defRPr>
            </a:lvl6pPr>
            <a:lvl7pPr marL="2743200" algn="l" defTabSz="914400" rtl="0" eaLnBrk="0" fontAlgn="base" latinLnBrk="0" hangingPunct="0">
              <a:spcAft>
                <a:spcPct val="0"/>
              </a:spcAft>
              <a:buFont typeface="Arial"/>
              <a:buChar char="»"/>
              <a:defRPr sz="2000" kern="1200">
                <a:solidFill>
                  <a:schemeClr val="tx1"/>
                </a:solidFill>
                <a:latin typeface="Calibri"/>
                <a:ea typeface="ＭＳ Ｐゴシック" charset="0"/>
                <a:cs typeface="+mn-cs"/>
              </a:defRPr>
            </a:lvl7pPr>
            <a:lvl8pPr marL="3200400" algn="l" defTabSz="914400" rtl="0" eaLnBrk="0" fontAlgn="base" latinLnBrk="0" hangingPunct="0">
              <a:spcAft>
                <a:spcPct val="0"/>
              </a:spcAft>
              <a:buFont typeface="Arial"/>
              <a:buChar char="»"/>
              <a:defRPr sz="2000" kern="1200">
                <a:solidFill>
                  <a:schemeClr val="tx1"/>
                </a:solidFill>
                <a:latin typeface="Calibri"/>
                <a:ea typeface="ＭＳ Ｐゴシック" charset="0"/>
                <a:cs typeface="+mn-cs"/>
              </a:defRPr>
            </a:lvl8pPr>
            <a:lvl9pPr eaLnBrk="0" fontAlgn="base" hangingPunct="0">
              <a:spcAft>
                <a:spcPct val="0"/>
              </a:spcAft>
              <a:buFont typeface="Arial"/>
              <a:buChar char="»"/>
              <a:defRPr sz="2000">
                <a:solidFill>
                  <a:schemeClr val="tx1"/>
                </a:solidFill>
                <a:latin typeface="Calibri"/>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3DA1"/>
                </a:solidFill>
                <a:effectLst/>
                <a:uLnTx/>
                <a:uFillTx/>
                <a:latin typeface="Arial"/>
                <a:ea typeface="ＭＳ Ｐゴシック" charset="0"/>
                <a:cs typeface="UHC Sans Regular" charset="0"/>
              </a:rPr>
              <a:t>Find your PCP at </a:t>
            </a:r>
            <a:r>
              <a:rPr kumimoji="0" lang="en-US" sz="1400" b="1" i="0" u="none" strike="noStrike" kern="1200" cap="none" spc="0" normalizeH="0" baseline="0" noProof="0" dirty="0">
                <a:ln>
                  <a:noFill/>
                </a:ln>
                <a:solidFill>
                  <a:srgbClr val="00A8F7"/>
                </a:solidFill>
                <a:effectLst/>
                <a:uLnTx/>
                <a:uFillTx/>
                <a:latin typeface="Calibri"/>
                <a:ea typeface="ＭＳ Ｐゴシック" charset="0"/>
                <a:cs typeface="UHC Sans Regular" charset="0"/>
              </a:rPr>
              <a:t>bcbsil.com</a:t>
            </a:r>
          </a:p>
        </p:txBody>
      </p:sp>
      <p:sp>
        <p:nvSpPr>
          <p:cNvPr id="38" name="Freeform 288">
            <a:extLst>
              <a:ext uri="{FF2B5EF4-FFF2-40B4-BE49-F238E27FC236}">
                <a16:creationId xmlns:a16="http://schemas.microsoft.com/office/drawing/2014/main" id="{740F1B06-0D38-43FA-9513-560790F4A8B9}"/>
              </a:ext>
            </a:extLst>
          </p:cNvPr>
          <p:cNvSpPr>
            <a:spLocks noEditPoints="1"/>
          </p:cNvSpPr>
          <p:nvPr/>
        </p:nvSpPr>
        <p:spPr bwMode="auto">
          <a:xfrm>
            <a:off x="6019800" y="4549320"/>
            <a:ext cx="467632" cy="344974"/>
          </a:xfrm>
          <a:custGeom>
            <a:avLst/>
            <a:gdLst>
              <a:gd name="T0" fmla="*/ 14 w 298"/>
              <a:gd name="T1" fmla="*/ 151 h 213"/>
              <a:gd name="T2" fmla="*/ 14 w 298"/>
              <a:gd name="T3" fmla="*/ 151 h 213"/>
              <a:gd name="T4" fmla="*/ 150 w 298"/>
              <a:gd name="T5" fmla="*/ 151 h 213"/>
              <a:gd name="T6" fmla="*/ 158 w 298"/>
              <a:gd name="T7" fmla="*/ 158 h 213"/>
              <a:gd name="T8" fmla="*/ 158 w 298"/>
              <a:gd name="T9" fmla="*/ 191 h 213"/>
              <a:gd name="T10" fmla="*/ 278 w 298"/>
              <a:gd name="T11" fmla="*/ 106 h 213"/>
              <a:gd name="T12" fmla="*/ 158 w 298"/>
              <a:gd name="T13" fmla="*/ 22 h 213"/>
              <a:gd name="T14" fmla="*/ 158 w 298"/>
              <a:gd name="T15" fmla="*/ 54 h 213"/>
              <a:gd name="T16" fmla="*/ 150 w 298"/>
              <a:gd name="T17" fmla="*/ 62 h 213"/>
              <a:gd name="T18" fmla="*/ 14 w 298"/>
              <a:gd name="T19" fmla="*/ 62 h 213"/>
              <a:gd name="T20" fmla="*/ 14 w 298"/>
              <a:gd name="T21" fmla="*/ 151 h 213"/>
              <a:gd name="T22" fmla="*/ 150 w 298"/>
              <a:gd name="T23" fmla="*/ 213 h 213"/>
              <a:gd name="T24" fmla="*/ 150 w 298"/>
              <a:gd name="T25" fmla="*/ 213 h 213"/>
              <a:gd name="T26" fmla="*/ 147 w 298"/>
              <a:gd name="T27" fmla="*/ 212 h 213"/>
              <a:gd name="T28" fmla="*/ 143 w 298"/>
              <a:gd name="T29" fmla="*/ 205 h 213"/>
              <a:gd name="T30" fmla="*/ 143 w 298"/>
              <a:gd name="T31" fmla="*/ 166 h 213"/>
              <a:gd name="T32" fmla="*/ 7 w 298"/>
              <a:gd name="T33" fmla="*/ 166 h 213"/>
              <a:gd name="T34" fmla="*/ 0 w 298"/>
              <a:gd name="T35" fmla="*/ 158 h 213"/>
              <a:gd name="T36" fmla="*/ 0 w 298"/>
              <a:gd name="T37" fmla="*/ 54 h 213"/>
              <a:gd name="T38" fmla="*/ 7 w 298"/>
              <a:gd name="T39" fmla="*/ 47 h 213"/>
              <a:gd name="T40" fmla="*/ 143 w 298"/>
              <a:gd name="T41" fmla="*/ 47 h 213"/>
              <a:gd name="T42" fmla="*/ 143 w 298"/>
              <a:gd name="T43" fmla="*/ 7 h 213"/>
              <a:gd name="T44" fmla="*/ 147 w 298"/>
              <a:gd name="T45" fmla="*/ 2 h 213"/>
              <a:gd name="T46" fmla="*/ 155 w 298"/>
              <a:gd name="T47" fmla="*/ 2 h 213"/>
              <a:gd name="T48" fmla="*/ 295 w 298"/>
              <a:gd name="T49" fmla="*/ 100 h 213"/>
              <a:gd name="T50" fmla="*/ 298 w 298"/>
              <a:gd name="T51" fmla="*/ 106 h 213"/>
              <a:gd name="T52" fmla="*/ 295 w 298"/>
              <a:gd name="T53" fmla="*/ 112 h 213"/>
              <a:gd name="T54" fmla="*/ 155 w 298"/>
              <a:gd name="T55" fmla="*/ 211 h 213"/>
              <a:gd name="T56" fmla="*/ 150 w 298"/>
              <a:gd name="T57" fmla="*/ 21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8" h="213">
                <a:moveTo>
                  <a:pt x="14" y="151"/>
                </a:moveTo>
                <a:lnTo>
                  <a:pt x="14" y="151"/>
                </a:lnTo>
                <a:lnTo>
                  <a:pt x="150" y="151"/>
                </a:lnTo>
                <a:cubicBezTo>
                  <a:pt x="154" y="151"/>
                  <a:pt x="158" y="154"/>
                  <a:pt x="158" y="158"/>
                </a:cubicBezTo>
                <a:lnTo>
                  <a:pt x="158" y="191"/>
                </a:lnTo>
                <a:lnTo>
                  <a:pt x="278" y="106"/>
                </a:lnTo>
                <a:lnTo>
                  <a:pt x="158" y="22"/>
                </a:lnTo>
                <a:lnTo>
                  <a:pt x="158" y="54"/>
                </a:lnTo>
                <a:cubicBezTo>
                  <a:pt x="158" y="58"/>
                  <a:pt x="154" y="62"/>
                  <a:pt x="150" y="62"/>
                </a:cubicBezTo>
                <a:lnTo>
                  <a:pt x="14" y="62"/>
                </a:lnTo>
                <a:lnTo>
                  <a:pt x="14" y="151"/>
                </a:lnTo>
                <a:close/>
                <a:moveTo>
                  <a:pt x="150" y="213"/>
                </a:moveTo>
                <a:lnTo>
                  <a:pt x="150" y="213"/>
                </a:lnTo>
                <a:cubicBezTo>
                  <a:pt x="149" y="213"/>
                  <a:pt x="148" y="212"/>
                  <a:pt x="147" y="212"/>
                </a:cubicBezTo>
                <a:cubicBezTo>
                  <a:pt x="144" y="210"/>
                  <a:pt x="143" y="208"/>
                  <a:pt x="143" y="205"/>
                </a:cubicBezTo>
                <a:lnTo>
                  <a:pt x="143" y="166"/>
                </a:lnTo>
                <a:lnTo>
                  <a:pt x="7" y="166"/>
                </a:lnTo>
                <a:cubicBezTo>
                  <a:pt x="3" y="166"/>
                  <a:pt x="0" y="162"/>
                  <a:pt x="0" y="158"/>
                </a:cubicBezTo>
                <a:lnTo>
                  <a:pt x="0" y="54"/>
                </a:lnTo>
                <a:cubicBezTo>
                  <a:pt x="0" y="50"/>
                  <a:pt x="3" y="47"/>
                  <a:pt x="7" y="47"/>
                </a:cubicBezTo>
                <a:lnTo>
                  <a:pt x="143" y="47"/>
                </a:lnTo>
                <a:lnTo>
                  <a:pt x="143" y="7"/>
                </a:lnTo>
                <a:cubicBezTo>
                  <a:pt x="143" y="4"/>
                  <a:pt x="144" y="2"/>
                  <a:pt x="147" y="2"/>
                </a:cubicBezTo>
                <a:cubicBezTo>
                  <a:pt x="149" y="0"/>
                  <a:pt x="152" y="0"/>
                  <a:pt x="155" y="2"/>
                </a:cubicBezTo>
                <a:lnTo>
                  <a:pt x="295" y="100"/>
                </a:lnTo>
                <a:cubicBezTo>
                  <a:pt x="297" y="101"/>
                  <a:pt x="298" y="104"/>
                  <a:pt x="298" y="106"/>
                </a:cubicBezTo>
                <a:cubicBezTo>
                  <a:pt x="298" y="109"/>
                  <a:pt x="297" y="111"/>
                  <a:pt x="295" y="112"/>
                </a:cubicBezTo>
                <a:lnTo>
                  <a:pt x="155" y="211"/>
                </a:lnTo>
                <a:cubicBezTo>
                  <a:pt x="153" y="212"/>
                  <a:pt x="152" y="213"/>
                  <a:pt x="150" y="213"/>
                </a:cubicBezTo>
                <a:close/>
              </a:path>
            </a:pathLst>
          </a:custGeom>
          <a:solidFill>
            <a:schemeClr val="accent1"/>
          </a:solidFill>
          <a:ln w="0">
            <a:no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C9599"/>
              </a:solidFill>
              <a:effectLst/>
              <a:uLnTx/>
              <a:uFillTx/>
              <a:latin typeface="Arial"/>
              <a:cs typeface="Arial"/>
            </a:endParaRPr>
          </a:p>
        </p:txBody>
      </p:sp>
      <p:grpSp>
        <p:nvGrpSpPr>
          <p:cNvPr id="39" name="Group 38">
            <a:extLst>
              <a:ext uri="{FF2B5EF4-FFF2-40B4-BE49-F238E27FC236}">
                <a16:creationId xmlns:a16="http://schemas.microsoft.com/office/drawing/2014/main" id="{FFC8229F-0657-4555-8EEA-5121A53DFF8D}"/>
              </a:ext>
            </a:extLst>
          </p:cNvPr>
          <p:cNvGrpSpPr>
            <a:grpSpLocks noChangeAspect="1"/>
          </p:cNvGrpSpPr>
          <p:nvPr/>
        </p:nvGrpSpPr>
        <p:grpSpPr>
          <a:xfrm>
            <a:off x="6019800" y="2895600"/>
            <a:ext cx="541454" cy="492916"/>
            <a:chOff x="2279" y="2652"/>
            <a:chExt cx="647" cy="589"/>
          </a:xfrm>
          <a:solidFill>
            <a:schemeClr val="accent1"/>
          </a:solidFill>
        </p:grpSpPr>
        <p:sp>
          <p:nvSpPr>
            <p:cNvPr id="40" name="Freeform 86">
              <a:extLst>
                <a:ext uri="{FF2B5EF4-FFF2-40B4-BE49-F238E27FC236}">
                  <a16:creationId xmlns:a16="http://schemas.microsoft.com/office/drawing/2014/main" id="{BE572940-E987-4DDD-9CE1-6030D3B1CD57}"/>
                </a:ext>
              </a:extLst>
            </p:cNvPr>
            <p:cNvSpPr>
              <a:spLocks noEditPoints="1"/>
            </p:cNvSpPr>
            <p:nvPr/>
          </p:nvSpPr>
          <p:spPr bwMode="auto">
            <a:xfrm>
              <a:off x="2279" y="2652"/>
              <a:ext cx="601" cy="473"/>
            </a:xfrm>
            <a:custGeom>
              <a:avLst/>
              <a:gdLst>
                <a:gd name="T0" fmla="*/ 81 w 278"/>
                <a:gd name="T1" fmla="*/ 14 h 216"/>
                <a:gd name="T2" fmla="*/ 81 w 278"/>
                <a:gd name="T3" fmla="*/ 14 h 216"/>
                <a:gd name="T4" fmla="*/ 81 w 278"/>
                <a:gd name="T5" fmla="*/ 31 h 216"/>
                <a:gd name="T6" fmla="*/ 93 w 278"/>
                <a:gd name="T7" fmla="*/ 43 h 216"/>
                <a:gd name="T8" fmla="*/ 228 w 278"/>
                <a:gd name="T9" fmla="*/ 43 h 216"/>
                <a:gd name="T10" fmla="*/ 228 w 278"/>
                <a:gd name="T11" fmla="*/ 64 h 216"/>
                <a:gd name="T12" fmla="*/ 53 w 278"/>
                <a:gd name="T13" fmla="*/ 64 h 216"/>
                <a:gd name="T14" fmla="*/ 39 w 278"/>
                <a:gd name="T15" fmla="*/ 74 h 216"/>
                <a:gd name="T16" fmla="*/ 14 w 278"/>
                <a:gd name="T17" fmla="*/ 157 h 216"/>
                <a:gd name="T18" fmla="*/ 14 w 278"/>
                <a:gd name="T19" fmla="*/ 14 h 216"/>
                <a:gd name="T20" fmla="*/ 81 w 278"/>
                <a:gd name="T21" fmla="*/ 14 h 216"/>
                <a:gd name="T22" fmla="*/ 133 w 278"/>
                <a:gd name="T23" fmla="*/ 201 h 216"/>
                <a:gd name="T24" fmla="*/ 133 w 278"/>
                <a:gd name="T25" fmla="*/ 201 h 216"/>
                <a:gd name="T26" fmla="*/ 17 w 278"/>
                <a:gd name="T27" fmla="*/ 201 h 216"/>
                <a:gd name="T28" fmla="*/ 53 w 278"/>
                <a:gd name="T29" fmla="*/ 79 h 216"/>
                <a:gd name="T30" fmla="*/ 262 w 278"/>
                <a:gd name="T31" fmla="*/ 79 h 216"/>
                <a:gd name="T32" fmla="*/ 255 w 278"/>
                <a:gd name="T33" fmla="*/ 100 h 216"/>
                <a:gd name="T34" fmla="*/ 260 w 278"/>
                <a:gd name="T35" fmla="*/ 110 h 216"/>
                <a:gd name="T36" fmla="*/ 269 w 278"/>
                <a:gd name="T37" fmla="*/ 105 h 216"/>
                <a:gd name="T38" fmla="*/ 277 w 278"/>
                <a:gd name="T39" fmla="*/ 80 h 216"/>
                <a:gd name="T40" fmla="*/ 275 w 278"/>
                <a:gd name="T41" fmla="*/ 69 h 216"/>
                <a:gd name="T42" fmla="*/ 265 w 278"/>
                <a:gd name="T43" fmla="*/ 64 h 216"/>
                <a:gd name="T44" fmla="*/ 243 w 278"/>
                <a:gd name="T45" fmla="*/ 64 h 216"/>
                <a:gd name="T46" fmla="*/ 243 w 278"/>
                <a:gd name="T47" fmla="*/ 42 h 216"/>
                <a:gd name="T48" fmla="*/ 230 w 278"/>
                <a:gd name="T49" fmla="*/ 28 h 216"/>
                <a:gd name="T50" fmla="*/ 96 w 278"/>
                <a:gd name="T51" fmla="*/ 28 h 216"/>
                <a:gd name="T52" fmla="*/ 96 w 278"/>
                <a:gd name="T53" fmla="*/ 10 h 216"/>
                <a:gd name="T54" fmla="*/ 85 w 278"/>
                <a:gd name="T55" fmla="*/ 0 h 216"/>
                <a:gd name="T56" fmla="*/ 11 w 278"/>
                <a:gd name="T57" fmla="*/ 0 h 216"/>
                <a:gd name="T58" fmla="*/ 0 w 278"/>
                <a:gd name="T59" fmla="*/ 10 h 216"/>
                <a:gd name="T60" fmla="*/ 0 w 278"/>
                <a:gd name="T61" fmla="*/ 208 h 216"/>
                <a:gd name="T62" fmla="*/ 0 w 278"/>
                <a:gd name="T63" fmla="*/ 209 h 216"/>
                <a:gd name="T64" fmla="*/ 0 w 278"/>
                <a:gd name="T65" fmla="*/ 211 h 216"/>
                <a:gd name="T66" fmla="*/ 0 w 278"/>
                <a:gd name="T67" fmla="*/ 212 h 216"/>
                <a:gd name="T68" fmla="*/ 1 w 278"/>
                <a:gd name="T69" fmla="*/ 213 h 216"/>
                <a:gd name="T70" fmla="*/ 7 w 278"/>
                <a:gd name="T71" fmla="*/ 216 h 216"/>
                <a:gd name="T72" fmla="*/ 133 w 278"/>
                <a:gd name="T73" fmla="*/ 216 h 216"/>
                <a:gd name="T74" fmla="*/ 141 w 278"/>
                <a:gd name="T75" fmla="*/ 209 h 216"/>
                <a:gd name="T76" fmla="*/ 133 w 278"/>
                <a:gd name="T77" fmla="*/ 20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8" h="216">
                  <a:moveTo>
                    <a:pt x="81" y="14"/>
                  </a:moveTo>
                  <a:lnTo>
                    <a:pt x="81" y="14"/>
                  </a:lnTo>
                  <a:lnTo>
                    <a:pt x="81" y="31"/>
                  </a:lnTo>
                  <a:cubicBezTo>
                    <a:pt x="81" y="38"/>
                    <a:pt x="87" y="43"/>
                    <a:pt x="93" y="43"/>
                  </a:cubicBezTo>
                  <a:lnTo>
                    <a:pt x="228" y="43"/>
                  </a:lnTo>
                  <a:lnTo>
                    <a:pt x="228" y="64"/>
                  </a:lnTo>
                  <a:lnTo>
                    <a:pt x="53" y="64"/>
                  </a:lnTo>
                  <a:cubicBezTo>
                    <a:pt x="47" y="64"/>
                    <a:pt x="41" y="68"/>
                    <a:pt x="39" y="74"/>
                  </a:cubicBezTo>
                  <a:lnTo>
                    <a:pt x="14" y="157"/>
                  </a:lnTo>
                  <a:lnTo>
                    <a:pt x="14" y="14"/>
                  </a:lnTo>
                  <a:lnTo>
                    <a:pt x="81" y="14"/>
                  </a:lnTo>
                  <a:close/>
                  <a:moveTo>
                    <a:pt x="133" y="201"/>
                  </a:moveTo>
                  <a:lnTo>
                    <a:pt x="133" y="201"/>
                  </a:lnTo>
                  <a:lnTo>
                    <a:pt x="17" y="201"/>
                  </a:lnTo>
                  <a:lnTo>
                    <a:pt x="53" y="79"/>
                  </a:lnTo>
                  <a:lnTo>
                    <a:pt x="262" y="79"/>
                  </a:lnTo>
                  <a:lnTo>
                    <a:pt x="255" y="100"/>
                  </a:lnTo>
                  <a:cubicBezTo>
                    <a:pt x="253" y="104"/>
                    <a:pt x="256" y="108"/>
                    <a:pt x="260" y="110"/>
                  </a:cubicBezTo>
                  <a:cubicBezTo>
                    <a:pt x="264" y="111"/>
                    <a:pt x="268" y="109"/>
                    <a:pt x="269" y="105"/>
                  </a:cubicBezTo>
                  <a:lnTo>
                    <a:pt x="277" y="80"/>
                  </a:lnTo>
                  <a:cubicBezTo>
                    <a:pt x="278" y="76"/>
                    <a:pt x="277" y="72"/>
                    <a:pt x="275" y="69"/>
                  </a:cubicBezTo>
                  <a:cubicBezTo>
                    <a:pt x="272" y="65"/>
                    <a:pt x="269" y="64"/>
                    <a:pt x="265" y="64"/>
                  </a:cubicBezTo>
                  <a:lnTo>
                    <a:pt x="243" y="64"/>
                  </a:lnTo>
                  <a:lnTo>
                    <a:pt x="243" y="42"/>
                  </a:lnTo>
                  <a:cubicBezTo>
                    <a:pt x="243" y="34"/>
                    <a:pt x="237" y="28"/>
                    <a:pt x="230" y="28"/>
                  </a:cubicBezTo>
                  <a:lnTo>
                    <a:pt x="96" y="28"/>
                  </a:lnTo>
                  <a:lnTo>
                    <a:pt x="96" y="10"/>
                  </a:lnTo>
                  <a:cubicBezTo>
                    <a:pt x="96" y="4"/>
                    <a:pt x="91" y="0"/>
                    <a:pt x="85" y="0"/>
                  </a:cubicBezTo>
                  <a:lnTo>
                    <a:pt x="11" y="0"/>
                  </a:lnTo>
                  <a:cubicBezTo>
                    <a:pt x="5" y="0"/>
                    <a:pt x="0" y="4"/>
                    <a:pt x="0" y="10"/>
                  </a:cubicBezTo>
                  <a:lnTo>
                    <a:pt x="0" y="208"/>
                  </a:lnTo>
                  <a:cubicBezTo>
                    <a:pt x="0" y="209"/>
                    <a:pt x="0" y="209"/>
                    <a:pt x="0" y="209"/>
                  </a:cubicBezTo>
                  <a:cubicBezTo>
                    <a:pt x="0" y="210"/>
                    <a:pt x="0" y="210"/>
                    <a:pt x="0" y="211"/>
                  </a:cubicBezTo>
                  <a:cubicBezTo>
                    <a:pt x="0" y="211"/>
                    <a:pt x="0" y="211"/>
                    <a:pt x="0" y="212"/>
                  </a:cubicBezTo>
                  <a:cubicBezTo>
                    <a:pt x="1" y="212"/>
                    <a:pt x="1" y="213"/>
                    <a:pt x="1" y="213"/>
                  </a:cubicBezTo>
                  <a:cubicBezTo>
                    <a:pt x="2" y="215"/>
                    <a:pt x="5" y="216"/>
                    <a:pt x="7" y="216"/>
                  </a:cubicBezTo>
                  <a:lnTo>
                    <a:pt x="133" y="216"/>
                  </a:lnTo>
                  <a:cubicBezTo>
                    <a:pt x="137" y="216"/>
                    <a:pt x="141" y="213"/>
                    <a:pt x="141" y="209"/>
                  </a:cubicBezTo>
                  <a:cubicBezTo>
                    <a:pt x="141" y="205"/>
                    <a:pt x="137" y="201"/>
                    <a:pt x="133" y="201"/>
                  </a:cubicBezTo>
                  <a:close/>
                </a:path>
              </a:pathLst>
            </a:custGeom>
            <a:grpFill/>
            <a:ln w="0">
              <a:no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C9599"/>
                </a:solidFill>
                <a:effectLst/>
                <a:uLnTx/>
                <a:uFillTx/>
                <a:latin typeface="Arial"/>
                <a:cs typeface="Arial"/>
              </a:endParaRPr>
            </a:p>
          </p:txBody>
        </p:sp>
        <p:sp>
          <p:nvSpPr>
            <p:cNvPr id="41" name="Freeform 87">
              <a:extLst>
                <a:ext uri="{FF2B5EF4-FFF2-40B4-BE49-F238E27FC236}">
                  <a16:creationId xmlns:a16="http://schemas.microsoft.com/office/drawing/2014/main" id="{20BAA294-8F5D-4CF3-9CBA-37E541A34CB5}"/>
                </a:ext>
              </a:extLst>
            </p:cNvPr>
            <p:cNvSpPr>
              <a:spLocks noEditPoints="1"/>
            </p:cNvSpPr>
            <p:nvPr/>
          </p:nvSpPr>
          <p:spPr bwMode="auto">
            <a:xfrm>
              <a:off x="2616" y="2910"/>
              <a:ext cx="310" cy="331"/>
            </a:xfrm>
            <a:custGeom>
              <a:avLst/>
              <a:gdLst>
                <a:gd name="T0" fmla="*/ 125 w 143"/>
                <a:gd name="T1" fmla="*/ 73 h 151"/>
                <a:gd name="T2" fmla="*/ 125 w 143"/>
                <a:gd name="T3" fmla="*/ 73 h 151"/>
                <a:gd name="T4" fmla="*/ 102 w 143"/>
                <a:gd name="T5" fmla="*/ 127 h 151"/>
                <a:gd name="T6" fmla="*/ 85 w 143"/>
                <a:gd name="T7" fmla="*/ 135 h 151"/>
                <a:gd name="T8" fmla="*/ 78 w 143"/>
                <a:gd name="T9" fmla="*/ 133 h 151"/>
                <a:gd name="T10" fmla="*/ 71 w 143"/>
                <a:gd name="T11" fmla="*/ 132 h 151"/>
                <a:gd name="T12" fmla="*/ 65 w 143"/>
                <a:gd name="T13" fmla="*/ 133 h 151"/>
                <a:gd name="T14" fmla="*/ 58 w 143"/>
                <a:gd name="T15" fmla="*/ 135 h 151"/>
                <a:gd name="T16" fmla="*/ 42 w 143"/>
                <a:gd name="T17" fmla="*/ 127 h 151"/>
                <a:gd name="T18" fmla="*/ 18 w 143"/>
                <a:gd name="T19" fmla="*/ 73 h 151"/>
                <a:gd name="T20" fmla="*/ 16 w 143"/>
                <a:gd name="T21" fmla="*/ 60 h 151"/>
                <a:gd name="T22" fmla="*/ 28 w 143"/>
                <a:gd name="T23" fmla="*/ 39 h 151"/>
                <a:gd name="T24" fmla="*/ 57 w 143"/>
                <a:gd name="T25" fmla="*/ 42 h 151"/>
                <a:gd name="T26" fmla="*/ 86 w 143"/>
                <a:gd name="T27" fmla="*/ 42 h 151"/>
                <a:gd name="T28" fmla="*/ 115 w 143"/>
                <a:gd name="T29" fmla="*/ 39 h 151"/>
                <a:gd name="T30" fmla="*/ 128 w 143"/>
                <a:gd name="T31" fmla="*/ 60 h 151"/>
                <a:gd name="T32" fmla="*/ 125 w 143"/>
                <a:gd name="T33" fmla="*/ 73 h 151"/>
                <a:gd name="T34" fmla="*/ 122 w 143"/>
                <a:gd name="T35" fmla="*/ 26 h 151"/>
                <a:gd name="T36" fmla="*/ 122 w 143"/>
                <a:gd name="T37" fmla="*/ 26 h 151"/>
                <a:gd name="T38" fmla="*/ 78 w 143"/>
                <a:gd name="T39" fmla="*/ 29 h 151"/>
                <a:gd name="T40" fmla="*/ 86 w 143"/>
                <a:gd name="T41" fmla="*/ 15 h 151"/>
                <a:gd name="T42" fmla="*/ 90 w 143"/>
                <a:gd name="T43" fmla="*/ 5 h 151"/>
                <a:gd name="T44" fmla="*/ 80 w 143"/>
                <a:gd name="T45" fmla="*/ 2 h 151"/>
                <a:gd name="T46" fmla="*/ 63 w 143"/>
                <a:gd name="T47" fmla="*/ 28 h 151"/>
                <a:gd name="T48" fmla="*/ 21 w 143"/>
                <a:gd name="T49" fmla="*/ 26 h 151"/>
                <a:gd name="T50" fmla="*/ 1 w 143"/>
                <a:gd name="T51" fmla="*/ 60 h 151"/>
                <a:gd name="T52" fmla="*/ 5 w 143"/>
                <a:gd name="T53" fmla="*/ 79 h 151"/>
                <a:gd name="T54" fmla="*/ 28 w 143"/>
                <a:gd name="T55" fmla="*/ 133 h 151"/>
                <a:gd name="T56" fmla="*/ 54 w 143"/>
                <a:gd name="T57" fmla="*/ 150 h 151"/>
                <a:gd name="T58" fmla="*/ 62 w 143"/>
                <a:gd name="T59" fmla="*/ 149 h 151"/>
                <a:gd name="T60" fmla="*/ 68 w 143"/>
                <a:gd name="T61" fmla="*/ 148 h 151"/>
                <a:gd name="T62" fmla="*/ 74 w 143"/>
                <a:gd name="T63" fmla="*/ 148 h 151"/>
                <a:gd name="T64" fmla="*/ 82 w 143"/>
                <a:gd name="T65" fmla="*/ 150 h 151"/>
                <a:gd name="T66" fmla="*/ 89 w 143"/>
                <a:gd name="T67" fmla="*/ 151 h 151"/>
                <a:gd name="T68" fmla="*/ 89 w 143"/>
                <a:gd name="T69" fmla="*/ 151 h 151"/>
                <a:gd name="T70" fmla="*/ 115 w 143"/>
                <a:gd name="T71" fmla="*/ 133 h 151"/>
                <a:gd name="T72" fmla="*/ 139 w 143"/>
                <a:gd name="T73" fmla="*/ 79 h 151"/>
                <a:gd name="T74" fmla="*/ 143 w 143"/>
                <a:gd name="T75" fmla="*/ 60 h 151"/>
                <a:gd name="T76" fmla="*/ 122 w 143"/>
                <a:gd name="T77" fmla="*/ 2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51">
                  <a:moveTo>
                    <a:pt x="125" y="73"/>
                  </a:moveTo>
                  <a:lnTo>
                    <a:pt x="125" y="73"/>
                  </a:lnTo>
                  <a:lnTo>
                    <a:pt x="102" y="127"/>
                  </a:lnTo>
                  <a:cubicBezTo>
                    <a:pt x="99" y="133"/>
                    <a:pt x="92" y="137"/>
                    <a:pt x="85" y="135"/>
                  </a:cubicBezTo>
                  <a:lnTo>
                    <a:pt x="78" y="133"/>
                  </a:lnTo>
                  <a:cubicBezTo>
                    <a:pt x="75" y="133"/>
                    <a:pt x="73" y="132"/>
                    <a:pt x="71" y="132"/>
                  </a:cubicBezTo>
                  <a:cubicBezTo>
                    <a:pt x="69" y="132"/>
                    <a:pt x="67" y="133"/>
                    <a:pt x="65" y="133"/>
                  </a:cubicBezTo>
                  <a:lnTo>
                    <a:pt x="58" y="135"/>
                  </a:lnTo>
                  <a:cubicBezTo>
                    <a:pt x="51" y="137"/>
                    <a:pt x="44" y="133"/>
                    <a:pt x="42" y="127"/>
                  </a:cubicBezTo>
                  <a:lnTo>
                    <a:pt x="18" y="73"/>
                  </a:lnTo>
                  <a:cubicBezTo>
                    <a:pt x="16" y="69"/>
                    <a:pt x="15" y="64"/>
                    <a:pt x="16" y="60"/>
                  </a:cubicBezTo>
                  <a:cubicBezTo>
                    <a:pt x="16" y="51"/>
                    <a:pt x="21" y="43"/>
                    <a:pt x="28" y="39"/>
                  </a:cubicBezTo>
                  <a:cubicBezTo>
                    <a:pt x="37" y="34"/>
                    <a:pt x="49" y="35"/>
                    <a:pt x="57" y="42"/>
                  </a:cubicBezTo>
                  <a:cubicBezTo>
                    <a:pt x="65" y="48"/>
                    <a:pt x="78" y="48"/>
                    <a:pt x="86" y="42"/>
                  </a:cubicBezTo>
                  <a:cubicBezTo>
                    <a:pt x="95" y="35"/>
                    <a:pt x="106" y="35"/>
                    <a:pt x="115" y="39"/>
                  </a:cubicBezTo>
                  <a:cubicBezTo>
                    <a:pt x="122" y="43"/>
                    <a:pt x="127" y="51"/>
                    <a:pt x="128" y="60"/>
                  </a:cubicBezTo>
                  <a:cubicBezTo>
                    <a:pt x="128" y="64"/>
                    <a:pt x="127" y="69"/>
                    <a:pt x="125" y="73"/>
                  </a:cubicBezTo>
                  <a:close/>
                  <a:moveTo>
                    <a:pt x="122" y="26"/>
                  </a:moveTo>
                  <a:lnTo>
                    <a:pt x="122" y="26"/>
                  </a:lnTo>
                  <a:cubicBezTo>
                    <a:pt x="108" y="19"/>
                    <a:pt x="91" y="20"/>
                    <a:pt x="78" y="29"/>
                  </a:cubicBezTo>
                  <a:cubicBezTo>
                    <a:pt x="79" y="25"/>
                    <a:pt x="80" y="18"/>
                    <a:pt x="86" y="15"/>
                  </a:cubicBezTo>
                  <a:cubicBezTo>
                    <a:pt x="90" y="14"/>
                    <a:pt x="92" y="9"/>
                    <a:pt x="90" y="5"/>
                  </a:cubicBezTo>
                  <a:cubicBezTo>
                    <a:pt x="88" y="2"/>
                    <a:pt x="84" y="0"/>
                    <a:pt x="80" y="2"/>
                  </a:cubicBezTo>
                  <a:cubicBezTo>
                    <a:pt x="67" y="8"/>
                    <a:pt x="64" y="20"/>
                    <a:pt x="63" y="28"/>
                  </a:cubicBezTo>
                  <a:cubicBezTo>
                    <a:pt x="51" y="20"/>
                    <a:pt x="34" y="19"/>
                    <a:pt x="21" y="26"/>
                  </a:cubicBezTo>
                  <a:cubicBezTo>
                    <a:pt x="9" y="33"/>
                    <a:pt x="1" y="45"/>
                    <a:pt x="1" y="60"/>
                  </a:cubicBezTo>
                  <a:cubicBezTo>
                    <a:pt x="0" y="66"/>
                    <a:pt x="2" y="72"/>
                    <a:pt x="5" y="79"/>
                  </a:cubicBezTo>
                  <a:lnTo>
                    <a:pt x="28" y="133"/>
                  </a:lnTo>
                  <a:cubicBezTo>
                    <a:pt x="32" y="143"/>
                    <a:pt x="43" y="150"/>
                    <a:pt x="54" y="150"/>
                  </a:cubicBezTo>
                  <a:cubicBezTo>
                    <a:pt x="57" y="150"/>
                    <a:pt x="59" y="150"/>
                    <a:pt x="62" y="149"/>
                  </a:cubicBezTo>
                  <a:lnTo>
                    <a:pt x="68" y="148"/>
                  </a:lnTo>
                  <a:cubicBezTo>
                    <a:pt x="70" y="147"/>
                    <a:pt x="72" y="147"/>
                    <a:pt x="74" y="148"/>
                  </a:cubicBezTo>
                  <a:lnTo>
                    <a:pt x="82" y="150"/>
                  </a:lnTo>
                  <a:cubicBezTo>
                    <a:pt x="84" y="150"/>
                    <a:pt x="87" y="151"/>
                    <a:pt x="89" y="151"/>
                  </a:cubicBezTo>
                  <a:lnTo>
                    <a:pt x="89" y="151"/>
                  </a:lnTo>
                  <a:cubicBezTo>
                    <a:pt x="100" y="151"/>
                    <a:pt x="111" y="144"/>
                    <a:pt x="115" y="133"/>
                  </a:cubicBezTo>
                  <a:lnTo>
                    <a:pt x="139" y="79"/>
                  </a:lnTo>
                  <a:cubicBezTo>
                    <a:pt x="142" y="72"/>
                    <a:pt x="143" y="66"/>
                    <a:pt x="143" y="60"/>
                  </a:cubicBezTo>
                  <a:cubicBezTo>
                    <a:pt x="142" y="45"/>
                    <a:pt x="134" y="33"/>
                    <a:pt x="122" y="26"/>
                  </a:cubicBezTo>
                  <a:close/>
                </a:path>
              </a:pathLst>
            </a:custGeom>
            <a:grpFill/>
            <a:ln w="0">
              <a:no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C9599"/>
                </a:solidFill>
                <a:effectLst/>
                <a:uLnTx/>
                <a:uFillTx/>
                <a:latin typeface="Arial"/>
                <a:cs typeface="Arial"/>
              </a:endParaRPr>
            </a:p>
          </p:txBody>
        </p:sp>
      </p:grpSp>
      <p:grpSp>
        <p:nvGrpSpPr>
          <p:cNvPr id="42" name="Group 106">
            <a:extLst>
              <a:ext uri="{FF2B5EF4-FFF2-40B4-BE49-F238E27FC236}">
                <a16:creationId xmlns:a16="http://schemas.microsoft.com/office/drawing/2014/main" id="{86557BFF-9458-4926-830C-11AAE3E94BB8}"/>
              </a:ext>
            </a:extLst>
          </p:cNvPr>
          <p:cNvGrpSpPr>
            <a:grpSpLocks noChangeAspect="1"/>
          </p:cNvGrpSpPr>
          <p:nvPr/>
        </p:nvGrpSpPr>
        <p:grpSpPr>
          <a:xfrm>
            <a:off x="6019803" y="3624158"/>
            <a:ext cx="542937" cy="595750"/>
            <a:chOff x="5112" y="2649"/>
            <a:chExt cx="514" cy="564"/>
          </a:xfrm>
          <a:solidFill>
            <a:schemeClr val="accent1"/>
          </a:solidFill>
        </p:grpSpPr>
        <p:sp>
          <p:nvSpPr>
            <p:cNvPr id="43" name="Freeform 107">
              <a:extLst>
                <a:ext uri="{FF2B5EF4-FFF2-40B4-BE49-F238E27FC236}">
                  <a16:creationId xmlns:a16="http://schemas.microsoft.com/office/drawing/2014/main" id="{3C4BCEC5-87B1-4FA3-BA63-E2094E35C68D}"/>
                </a:ext>
              </a:extLst>
            </p:cNvPr>
            <p:cNvSpPr>
              <a:spLocks noEditPoints="1"/>
            </p:cNvSpPr>
            <p:nvPr/>
          </p:nvSpPr>
          <p:spPr bwMode="auto">
            <a:xfrm>
              <a:off x="5243" y="2649"/>
              <a:ext cx="110" cy="112"/>
            </a:xfrm>
            <a:custGeom>
              <a:avLst/>
              <a:gdLst>
                <a:gd name="T0" fmla="*/ 30 w 60"/>
                <a:gd name="T1" fmla="*/ 14 h 59"/>
                <a:gd name="T2" fmla="*/ 30 w 60"/>
                <a:gd name="T3" fmla="*/ 14 h 59"/>
                <a:gd name="T4" fmla="*/ 45 w 60"/>
                <a:gd name="T5" fmla="*/ 29 h 59"/>
                <a:gd name="T6" fmla="*/ 30 w 60"/>
                <a:gd name="T7" fmla="*/ 44 h 59"/>
                <a:gd name="T8" fmla="*/ 15 w 60"/>
                <a:gd name="T9" fmla="*/ 29 h 59"/>
                <a:gd name="T10" fmla="*/ 30 w 60"/>
                <a:gd name="T11" fmla="*/ 14 h 59"/>
                <a:gd name="T12" fmla="*/ 30 w 60"/>
                <a:gd name="T13" fmla="*/ 59 h 59"/>
                <a:gd name="T14" fmla="*/ 30 w 60"/>
                <a:gd name="T15" fmla="*/ 59 h 59"/>
                <a:gd name="T16" fmla="*/ 60 w 60"/>
                <a:gd name="T17" fmla="*/ 29 h 59"/>
                <a:gd name="T18" fmla="*/ 30 w 60"/>
                <a:gd name="T19" fmla="*/ 0 h 59"/>
                <a:gd name="T20" fmla="*/ 0 w 60"/>
                <a:gd name="T21" fmla="*/ 29 h 59"/>
                <a:gd name="T22" fmla="*/ 30 w 60"/>
                <a:gd name="T23"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59">
                  <a:moveTo>
                    <a:pt x="30" y="14"/>
                  </a:moveTo>
                  <a:lnTo>
                    <a:pt x="30" y="14"/>
                  </a:lnTo>
                  <a:cubicBezTo>
                    <a:pt x="38" y="14"/>
                    <a:pt x="45" y="21"/>
                    <a:pt x="45" y="29"/>
                  </a:cubicBezTo>
                  <a:cubicBezTo>
                    <a:pt x="45" y="37"/>
                    <a:pt x="38" y="44"/>
                    <a:pt x="30" y="44"/>
                  </a:cubicBezTo>
                  <a:cubicBezTo>
                    <a:pt x="22" y="44"/>
                    <a:pt x="15" y="37"/>
                    <a:pt x="15" y="29"/>
                  </a:cubicBezTo>
                  <a:cubicBezTo>
                    <a:pt x="15" y="21"/>
                    <a:pt x="22" y="14"/>
                    <a:pt x="30" y="14"/>
                  </a:cubicBezTo>
                  <a:close/>
                  <a:moveTo>
                    <a:pt x="30" y="59"/>
                  </a:moveTo>
                  <a:lnTo>
                    <a:pt x="30" y="59"/>
                  </a:lnTo>
                  <a:cubicBezTo>
                    <a:pt x="46" y="59"/>
                    <a:pt x="60" y="46"/>
                    <a:pt x="60" y="29"/>
                  </a:cubicBezTo>
                  <a:cubicBezTo>
                    <a:pt x="60" y="13"/>
                    <a:pt x="46" y="0"/>
                    <a:pt x="30" y="0"/>
                  </a:cubicBezTo>
                  <a:cubicBezTo>
                    <a:pt x="13" y="0"/>
                    <a:pt x="0" y="13"/>
                    <a:pt x="0" y="29"/>
                  </a:cubicBezTo>
                  <a:cubicBezTo>
                    <a:pt x="0" y="46"/>
                    <a:pt x="13" y="59"/>
                    <a:pt x="30" y="59"/>
                  </a:cubicBezTo>
                  <a:close/>
                </a:path>
              </a:pathLst>
            </a:custGeom>
            <a:grpFill/>
            <a:ln w="0">
              <a:no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C9599"/>
                </a:solidFill>
                <a:effectLst/>
                <a:uLnTx/>
                <a:uFillTx/>
                <a:latin typeface="Arial"/>
                <a:cs typeface="Arial"/>
              </a:endParaRPr>
            </a:p>
          </p:txBody>
        </p:sp>
        <p:sp>
          <p:nvSpPr>
            <p:cNvPr id="44" name="Freeform 108">
              <a:extLst>
                <a:ext uri="{FF2B5EF4-FFF2-40B4-BE49-F238E27FC236}">
                  <a16:creationId xmlns:a16="http://schemas.microsoft.com/office/drawing/2014/main" id="{F17C60A6-FDD9-4489-BC38-292A7146AFFF}"/>
                </a:ext>
              </a:extLst>
            </p:cNvPr>
            <p:cNvSpPr>
              <a:spLocks noEditPoints="1"/>
            </p:cNvSpPr>
            <p:nvPr/>
          </p:nvSpPr>
          <p:spPr bwMode="auto">
            <a:xfrm>
              <a:off x="5112" y="2776"/>
              <a:ext cx="514" cy="437"/>
            </a:xfrm>
            <a:custGeom>
              <a:avLst/>
              <a:gdLst>
                <a:gd name="T0" fmla="*/ 142 w 279"/>
                <a:gd name="T1" fmla="*/ 108 h 232"/>
                <a:gd name="T2" fmla="*/ 142 w 279"/>
                <a:gd name="T3" fmla="*/ 41 h 232"/>
                <a:gd name="T4" fmla="*/ 209 w 279"/>
                <a:gd name="T5" fmla="*/ 41 h 232"/>
                <a:gd name="T6" fmla="*/ 209 w 279"/>
                <a:gd name="T7" fmla="*/ 108 h 232"/>
                <a:gd name="T8" fmla="*/ 142 w 279"/>
                <a:gd name="T9" fmla="*/ 108 h 232"/>
                <a:gd name="T10" fmla="*/ 128 w 279"/>
                <a:gd name="T11" fmla="*/ 217 h 232"/>
                <a:gd name="T12" fmla="*/ 123 w 279"/>
                <a:gd name="T13" fmla="*/ 219 h 232"/>
                <a:gd name="T14" fmla="*/ 117 w 279"/>
                <a:gd name="T15" fmla="*/ 113 h 232"/>
                <a:gd name="T16" fmla="*/ 91 w 279"/>
                <a:gd name="T17" fmla="*/ 106 h 232"/>
                <a:gd name="T18" fmla="*/ 84 w 279"/>
                <a:gd name="T19" fmla="*/ 213 h 232"/>
                <a:gd name="T20" fmla="*/ 72 w 279"/>
                <a:gd name="T21" fmla="*/ 213 h 232"/>
                <a:gd name="T22" fmla="*/ 70 w 279"/>
                <a:gd name="T23" fmla="*/ 40 h 232"/>
                <a:gd name="T24" fmla="*/ 59 w 279"/>
                <a:gd name="T25" fmla="*/ 38 h 232"/>
                <a:gd name="T26" fmla="*/ 25 w 279"/>
                <a:gd name="T27" fmla="*/ 84 h 232"/>
                <a:gd name="T28" fmla="*/ 14 w 279"/>
                <a:gd name="T29" fmla="*/ 82 h 232"/>
                <a:gd name="T30" fmla="*/ 48 w 279"/>
                <a:gd name="T31" fmla="*/ 23 h 232"/>
                <a:gd name="T32" fmla="*/ 137 w 279"/>
                <a:gd name="T33" fmla="*/ 14 h 232"/>
                <a:gd name="T34" fmla="*/ 131 w 279"/>
                <a:gd name="T35" fmla="*/ 30 h 232"/>
                <a:gd name="T36" fmla="*/ 129 w 279"/>
                <a:gd name="T37" fmla="*/ 116 h 232"/>
                <a:gd name="T38" fmla="*/ 128 w 279"/>
                <a:gd name="T39" fmla="*/ 217 h 232"/>
                <a:gd name="T40" fmla="*/ 276 w 279"/>
                <a:gd name="T41" fmla="*/ 165 h 232"/>
                <a:gd name="T42" fmla="*/ 238 w 279"/>
                <a:gd name="T43" fmla="*/ 74 h 232"/>
                <a:gd name="T44" fmla="*/ 176 w 279"/>
                <a:gd name="T45" fmla="*/ 12 h 232"/>
                <a:gd name="T46" fmla="*/ 137 w 279"/>
                <a:gd name="T47" fmla="*/ 0 h 232"/>
                <a:gd name="T48" fmla="*/ 36 w 279"/>
                <a:gd name="T49" fmla="*/ 15 h 232"/>
                <a:gd name="T50" fmla="*/ 0 w 279"/>
                <a:gd name="T51" fmla="*/ 85 h 232"/>
                <a:gd name="T52" fmla="*/ 37 w 279"/>
                <a:gd name="T53" fmla="*/ 92 h 232"/>
                <a:gd name="T54" fmla="*/ 58 w 279"/>
                <a:gd name="T55" fmla="*/ 213 h 232"/>
                <a:gd name="T56" fmla="*/ 97 w 279"/>
                <a:gd name="T57" fmla="*/ 213 h 232"/>
                <a:gd name="T58" fmla="*/ 103 w 279"/>
                <a:gd name="T59" fmla="*/ 120 h 232"/>
                <a:gd name="T60" fmla="*/ 123 w 279"/>
                <a:gd name="T61" fmla="*/ 232 h 232"/>
                <a:gd name="T62" fmla="*/ 138 w 279"/>
                <a:gd name="T63" fmla="*/ 227 h 232"/>
                <a:gd name="T64" fmla="*/ 143 w 279"/>
                <a:gd name="T65" fmla="*/ 128 h 232"/>
                <a:gd name="T66" fmla="*/ 214 w 279"/>
                <a:gd name="T67" fmla="*/ 124 h 232"/>
                <a:gd name="T68" fmla="*/ 270 w 279"/>
                <a:gd name="T69" fmla="*/ 178 h 232"/>
                <a:gd name="T70" fmla="*/ 276 w 279"/>
                <a:gd name="T71" fmla="*/ 165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9" h="231">
                  <a:moveTo>
                    <a:pt x="142" y="108"/>
                  </a:moveTo>
                  <a:lnTo>
                    <a:pt x="142" y="108"/>
                  </a:lnTo>
                  <a:cubicBezTo>
                    <a:pt x="133" y="99"/>
                    <a:pt x="128" y="87"/>
                    <a:pt x="128" y="74"/>
                  </a:cubicBezTo>
                  <a:cubicBezTo>
                    <a:pt x="128" y="62"/>
                    <a:pt x="133" y="50"/>
                    <a:pt x="142" y="41"/>
                  </a:cubicBezTo>
                  <a:cubicBezTo>
                    <a:pt x="151" y="32"/>
                    <a:pt x="163" y="27"/>
                    <a:pt x="176" y="27"/>
                  </a:cubicBezTo>
                  <a:cubicBezTo>
                    <a:pt x="188" y="27"/>
                    <a:pt x="200" y="32"/>
                    <a:pt x="209" y="41"/>
                  </a:cubicBezTo>
                  <a:cubicBezTo>
                    <a:pt x="218" y="50"/>
                    <a:pt x="223" y="62"/>
                    <a:pt x="223" y="74"/>
                  </a:cubicBezTo>
                  <a:cubicBezTo>
                    <a:pt x="223" y="87"/>
                    <a:pt x="218" y="99"/>
                    <a:pt x="209" y="108"/>
                  </a:cubicBezTo>
                  <a:cubicBezTo>
                    <a:pt x="200" y="117"/>
                    <a:pt x="188" y="122"/>
                    <a:pt x="176" y="122"/>
                  </a:cubicBezTo>
                  <a:cubicBezTo>
                    <a:pt x="163" y="122"/>
                    <a:pt x="151" y="117"/>
                    <a:pt x="142" y="108"/>
                  </a:cubicBezTo>
                  <a:close/>
                  <a:moveTo>
                    <a:pt x="128" y="217"/>
                  </a:moveTo>
                  <a:lnTo>
                    <a:pt x="128" y="217"/>
                  </a:lnTo>
                  <a:cubicBezTo>
                    <a:pt x="127" y="218"/>
                    <a:pt x="125" y="219"/>
                    <a:pt x="123" y="219"/>
                  </a:cubicBezTo>
                  <a:lnTo>
                    <a:pt x="123" y="219"/>
                  </a:lnTo>
                  <a:cubicBezTo>
                    <a:pt x="120" y="219"/>
                    <a:pt x="117" y="216"/>
                    <a:pt x="117" y="213"/>
                  </a:cubicBezTo>
                  <a:lnTo>
                    <a:pt x="117" y="113"/>
                  </a:lnTo>
                  <a:cubicBezTo>
                    <a:pt x="117" y="109"/>
                    <a:pt x="114" y="106"/>
                    <a:pt x="110" y="106"/>
                  </a:cubicBezTo>
                  <a:lnTo>
                    <a:pt x="91" y="106"/>
                  </a:lnTo>
                  <a:cubicBezTo>
                    <a:pt x="87" y="106"/>
                    <a:pt x="84" y="109"/>
                    <a:pt x="84" y="113"/>
                  </a:cubicBezTo>
                  <a:lnTo>
                    <a:pt x="84" y="213"/>
                  </a:lnTo>
                  <a:cubicBezTo>
                    <a:pt x="84" y="216"/>
                    <a:pt x="81" y="219"/>
                    <a:pt x="78" y="219"/>
                  </a:cubicBezTo>
                  <a:cubicBezTo>
                    <a:pt x="74" y="219"/>
                    <a:pt x="72" y="216"/>
                    <a:pt x="72" y="213"/>
                  </a:cubicBezTo>
                  <a:lnTo>
                    <a:pt x="72" y="44"/>
                  </a:lnTo>
                  <a:cubicBezTo>
                    <a:pt x="72" y="43"/>
                    <a:pt x="71" y="41"/>
                    <a:pt x="70" y="40"/>
                  </a:cubicBezTo>
                  <a:cubicBezTo>
                    <a:pt x="68" y="38"/>
                    <a:pt x="67" y="38"/>
                    <a:pt x="65" y="38"/>
                  </a:cubicBezTo>
                  <a:lnTo>
                    <a:pt x="59" y="38"/>
                  </a:lnTo>
                  <a:cubicBezTo>
                    <a:pt x="57" y="38"/>
                    <a:pt x="55" y="39"/>
                    <a:pt x="53" y="41"/>
                  </a:cubicBezTo>
                  <a:cubicBezTo>
                    <a:pt x="53" y="41"/>
                    <a:pt x="36" y="69"/>
                    <a:pt x="25" y="84"/>
                  </a:cubicBezTo>
                  <a:cubicBezTo>
                    <a:pt x="24" y="87"/>
                    <a:pt x="20" y="87"/>
                    <a:pt x="17" y="86"/>
                  </a:cubicBezTo>
                  <a:cubicBezTo>
                    <a:pt x="15" y="85"/>
                    <a:pt x="14" y="84"/>
                    <a:pt x="14" y="82"/>
                  </a:cubicBezTo>
                  <a:cubicBezTo>
                    <a:pt x="13" y="80"/>
                    <a:pt x="13" y="78"/>
                    <a:pt x="14" y="77"/>
                  </a:cubicBezTo>
                  <a:lnTo>
                    <a:pt x="48" y="23"/>
                  </a:lnTo>
                  <a:cubicBezTo>
                    <a:pt x="51" y="17"/>
                    <a:pt x="57" y="14"/>
                    <a:pt x="64" y="14"/>
                  </a:cubicBezTo>
                  <a:lnTo>
                    <a:pt x="137" y="14"/>
                  </a:lnTo>
                  <a:cubicBezTo>
                    <a:pt x="141" y="14"/>
                    <a:pt x="145" y="16"/>
                    <a:pt x="148" y="18"/>
                  </a:cubicBezTo>
                  <a:cubicBezTo>
                    <a:pt x="142" y="21"/>
                    <a:pt x="136" y="25"/>
                    <a:pt x="131" y="30"/>
                  </a:cubicBezTo>
                  <a:cubicBezTo>
                    <a:pt x="120" y="42"/>
                    <a:pt x="113" y="58"/>
                    <a:pt x="113" y="74"/>
                  </a:cubicBezTo>
                  <a:cubicBezTo>
                    <a:pt x="113" y="90"/>
                    <a:pt x="119" y="105"/>
                    <a:pt x="129" y="116"/>
                  </a:cubicBezTo>
                  <a:lnTo>
                    <a:pt x="129" y="213"/>
                  </a:lnTo>
                  <a:cubicBezTo>
                    <a:pt x="129" y="214"/>
                    <a:pt x="129" y="216"/>
                    <a:pt x="128" y="217"/>
                  </a:cubicBezTo>
                  <a:close/>
                  <a:moveTo>
                    <a:pt x="276" y="165"/>
                  </a:moveTo>
                  <a:lnTo>
                    <a:pt x="276" y="165"/>
                  </a:lnTo>
                  <a:lnTo>
                    <a:pt x="225" y="114"/>
                  </a:lnTo>
                  <a:cubicBezTo>
                    <a:pt x="233" y="102"/>
                    <a:pt x="238" y="89"/>
                    <a:pt x="238" y="74"/>
                  </a:cubicBezTo>
                  <a:cubicBezTo>
                    <a:pt x="238" y="58"/>
                    <a:pt x="232" y="42"/>
                    <a:pt x="220" y="30"/>
                  </a:cubicBezTo>
                  <a:cubicBezTo>
                    <a:pt x="208" y="18"/>
                    <a:pt x="192" y="12"/>
                    <a:pt x="176" y="12"/>
                  </a:cubicBezTo>
                  <a:cubicBezTo>
                    <a:pt x="171" y="12"/>
                    <a:pt x="167" y="12"/>
                    <a:pt x="163" y="13"/>
                  </a:cubicBezTo>
                  <a:cubicBezTo>
                    <a:pt x="156" y="5"/>
                    <a:pt x="147" y="0"/>
                    <a:pt x="137" y="0"/>
                  </a:cubicBezTo>
                  <a:lnTo>
                    <a:pt x="64" y="0"/>
                  </a:lnTo>
                  <a:cubicBezTo>
                    <a:pt x="52" y="0"/>
                    <a:pt x="42" y="6"/>
                    <a:pt x="36" y="15"/>
                  </a:cubicBezTo>
                  <a:lnTo>
                    <a:pt x="3" y="69"/>
                  </a:lnTo>
                  <a:cubicBezTo>
                    <a:pt x="0" y="74"/>
                    <a:pt x="0" y="80"/>
                    <a:pt x="0" y="85"/>
                  </a:cubicBezTo>
                  <a:cubicBezTo>
                    <a:pt x="2" y="91"/>
                    <a:pt x="5" y="95"/>
                    <a:pt x="10" y="98"/>
                  </a:cubicBezTo>
                  <a:cubicBezTo>
                    <a:pt x="19" y="103"/>
                    <a:pt x="31" y="100"/>
                    <a:pt x="37" y="92"/>
                  </a:cubicBezTo>
                  <a:cubicBezTo>
                    <a:pt x="43" y="83"/>
                    <a:pt x="52" y="69"/>
                    <a:pt x="58" y="60"/>
                  </a:cubicBezTo>
                  <a:lnTo>
                    <a:pt x="58" y="213"/>
                  </a:lnTo>
                  <a:cubicBezTo>
                    <a:pt x="58" y="224"/>
                    <a:pt x="67" y="232"/>
                    <a:pt x="78" y="232"/>
                  </a:cubicBezTo>
                  <a:cubicBezTo>
                    <a:pt x="89" y="232"/>
                    <a:pt x="97" y="224"/>
                    <a:pt x="97" y="213"/>
                  </a:cubicBezTo>
                  <a:lnTo>
                    <a:pt x="97" y="120"/>
                  </a:lnTo>
                  <a:lnTo>
                    <a:pt x="103" y="120"/>
                  </a:lnTo>
                  <a:lnTo>
                    <a:pt x="103" y="213"/>
                  </a:lnTo>
                  <a:cubicBezTo>
                    <a:pt x="103" y="224"/>
                    <a:pt x="112" y="232"/>
                    <a:pt x="123" y="232"/>
                  </a:cubicBezTo>
                  <a:lnTo>
                    <a:pt x="123" y="232"/>
                  </a:lnTo>
                  <a:cubicBezTo>
                    <a:pt x="129" y="232"/>
                    <a:pt x="134" y="230"/>
                    <a:pt x="138" y="227"/>
                  </a:cubicBezTo>
                  <a:cubicBezTo>
                    <a:pt x="141" y="223"/>
                    <a:pt x="143" y="218"/>
                    <a:pt x="143" y="213"/>
                  </a:cubicBezTo>
                  <a:lnTo>
                    <a:pt x="143" y="128"/>
                  </a:lnTo>
                  <a:cubicBezTo>
                    <a:pt x="153" y="134"/>
                    <a:pt x="164" y="137"/>
                    <a:pt x="176" y="137"/>
                  </a:cubicBezTo>
                  <a:cubicBezTo>
                    <a:pt x="190" y="137"/>
                    <a:pt x="203" y="132"/>
                    <a:pt x="214" y="124"/>
                  </a:cubicBezTo>
                  <a:lnTo>
                    <a:pt x="265" y="175"/>
                  </a:lnTo>
                  <a:cubicBezTo>
                    <a:pt x="267" y="177"/>
                    <a:pt x="268" y="178"/>
                    <a:pt x="270" y="178"/>
                  </a:cubicBezTo>
                  <a:cubicBezTo>
                    <a:pt x="272" y="178"/>
                    <a:pt x="274" y="177"/>
                    <a:pt x="276" y="175"/>
                  </a:cubicBezTo>
                  <a:cubicBezTo>
                    <a:pt x="279" y="172"/>
                    <a:pt x="279" y="168"/>
                    <a:pt x="276" y="165"/>
                  </a:cubicBezTo>
                  <a:close/>
                </a:path>
              </a:pathLst>
            </a:custGeom>
            <a:grpFill/>
            <a:ln w="0">
              <a:no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C9599"/>
                </a:solidFill>
                <a:effectLst/>
                <a:uLnTx/>
                <a:uFillTx/>
                <a:latin typeface="Arial"/>
                <a:cs typeface="Arial"/>
              </a:endParaRPr>
            </a:p>
          </p:txBody>
        </p:sp>
        <p:sp>
          <p:nvSpPr>
            <p:cNvPr id="45" name="Freeform 109">
              <a:extLst>
                <a:ext uri="{FF2B5EF4-FFF2-40B4-BE49-F238E27FC236}">
                  <a16:creationId xmlns:a16="http://schemas.microsoft.com/office/drawing/2014/main" id="{0BD49D86-45FD-4187-84D4-BF70B3EC5AA9}"/>
                </a:ext>
              </a:extLst>
            </p:cNvPr>
            <p:cNvSpPr/>
            <p:nvPr/>
          </p:nvSpPr>
          <p:spPr bwMode="auto">
            <a:xfrm>
              <a:off x="5408" y="2864"/>
              <a:ext cx="83" cy="83"/>
            </a:xfrm>
            <a:custGeom>
              <a:avLst/>
              <a:gdLst>
                <a:gd name="T0" fmla="*/ 5 w 45"/>
                <a:gd name="T1" fmla="*/ 5 h 44"/>
                <a:gd name="T2" fmla="*/ 5 w 45"/>
                <a:gd name="T3" fmla="*/ 5 h 44"/>
                <a:gd name="T4" fmla="*/ 2 w 45"/>
                <a:gd name="T5" fmla="*/ 15 h 44"/>
                <a:gd name="T6" fmla="*/ 12 w 45"/>
                <a:gd name="T7" fmla="*/ 18 h 44"/>
                <a:gd name="T8" fmla="*/ 25 w 45"/>
                <a:gd name="T9" fmla="*/ 20 h 44"/>
                <a:gd name="T10" fmla="*/ 27 w 45"/>
                <a:gd name="T11" fmla="*/ 33 h 44"/>
                <a:gd name="T12" fmla="*/ 30 w 45"/>
                <a:gd name="T13" fmla="*/ 43 h 44"/>
                <a:gd name="T14" fmla="*/ 33 w 45"/>
                <a:gd name="T15" fmla="*/ 44 h 44"/>
                <a:gd name="T16" fmla="*/ 40 w 45"/>
                <a:gd name="T17" fmla="*/ 39 h 44"/>
                <a:gd name="T18" fmla="*/ 35 w 45"/>
                <a:gd name="T19" fmla="*/ 10 h 44"/>
                <a:gd name="T20" fmla="*/ 5 w 45"/>
                <a:gd name="T21" fmla="*/ 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4">
                  <a:moveTo>
                    <a:pt x="5" y="5"/>
                  </a:moveTo>
                  <a:lnTo>
                    <a:pt x="5" y="5"/>
                  </a:lnTo>
                  <a:cubicBezTo>
                    <a:pt x="2" y="6"/>
                    <a:pt x="0" y="11"/>
                    <a:pt x="2" y="15"/>
                  </a:cubicBezTo>
                  <a:cubicBezTo>
                    <a:pt x="4" y="18"/>
                    <a:pt x="8" y="20"/>
                    <a:pt x="12" y="18"/>
                  </a:cubicBezTo>
                  <a:cubicBezTo>
                    <a:pt x="16" y="16"/>
                    <a:pt x="21" y="17"/>
                    <a:pt x="25" y="20"/>
                  </a:cubicBezTo>
                  <a:cubicBezTo>
                    <a:pt x="28" y="24"/>
                    <a:pt x="29" y="29"/>
                    <a:pt x="27" y="33"/>
                  </a:cubicBezTo>
                  <a:cubicBezTo>
                    <a:pt x="25" y="37"/>
                    <a:pt x="27" y="41"/>
                    <a:pt x="30" y="43"/>
                  </a:cubicBezTo>
                  <a:cubicBezTo>
                    <a:pt x="31" y="44"/>
                    <a:pt x="32" y="44"/>
                    <a:pt x="33" y="44"/>
                  </a:cubicBezTo>
                  <a:cubicBezTo>
                    <a:pt x="36" y="44"/>
                    <a:pt x="39" y="42"/>
                    <a:pt x="40" y="39"/>
                  </a:cubicBezTo>
                  <a:cubicBezTo>
                    <a:pt x="45" y="29"/>
                    <a:pt x="43" y="17"/>
                    <a:pt x="35" y="10"/>
                  </a:cubicBezTo>
                  <a:cubicBezTo>
                    <a:pt x="27" y="2"/>
                    <a:pt x="15" y="0"/>
                    <a:pt x="5" y="5"/>
                  </a:cubicBezTo>
                  <a:close/>
                </a:path>
              </a:pathLst>
            </a:custGeom>
            <a:grpFill/>
            <a:ln w="0">
              <a:no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C9599"/>
                </a:solidFill>
                <a:effectLst/>
                <a:uLnTx/>
                <a:uFillTx/>
                <a:latin typeface="Arial"/>
                <a:cs typeface="Arial"/>
              </a:endParaRPr>
            </a:p>
          </p:txBody>
        </p:sp>
      </p:grpSp>
      <p:cxnSp>
        <p:nvCxnSpPr>
          <p:cNvPr id="47" name="Straight Connector 46">
            <a:extLst>
              <a:ext uri="{FF2B5EF4-FFF2-40B4-BE49-F238E27FC236}">
                <a16:creationId xmlns:a16="http://schemas.microsoft.com/office/drawing/2014/main" id="{B8021815-6329-497D-A448-DAA8B4BD4A14}"/>
              </a:ext>
            </a:extLst>
          </p:cNvPr>
          <p:cNvCxnSpPr>
            <a:cxnSpLocks/>
          </p:cNvCxnSpPr>
          <p:nvPr/>
        </p:nvCxnSpPr>
        <p:spPr>
          <a:xfrm>
            <a:off x="552760" y="6509277"/>
            <a:ext cx="8142061"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pic>
        <p:nvPicPr>
          <p:cNvPr id="50" name="Picture 49">
            <a:extLst>
              <a:ext uri="{FF2B5EF4-FFF2-40B4-BE49-F238E27FC236}">
                <a16:creationId xmlns:a16="http://schemas.microsoft.com/office/drawing/2014/main" id="{1815E1F1-55E8-4538-AD92-6C66E4A64834}"/>
              </a:ext>
            </a:extLst>
          </p:cNvPr>
          <p:cNvPicPr>
            <a:picLocks noChangeAspect="1"/>
          </p:cNvPicPr>
          <p:nvPr/>
        </p:nvPicPr>
        <p:blipFill>
          <a:blip r:embed="rId2"/>
          <a:srcRect/>
          <a:stretch/>
        </p:blipFill>
        <p:spPr>
          <a:xfrm>
            <a:off x="7414540" y="113933"/>
            <a:ext cx="1641227" cy="457848"/>
          </a:xfrm>
          <a:prstGeom prst="rect">
            <a:avLst/>
          </a:prstGeom>
        </p:spPr>
      </p:pic>
      <p:sp>
        <p:nvSpPr>
          <p:cNvPr id="2" name="Slide Number Placeholder 1">
            <a:extLst>
              <a:ext uri="{FF2B5EF4-FFF2-40B4-BE49-F238E27FC236}">
                <a16:creationId xmlns:a16="http://schemas.microsoft.com/office/drawing/2014/main" id="{EEE284E1-7F7E-47BD-B3C8-CBA8F4F39FDE}"/>
              </a:ext>
            </a:extLst>
          </p:cNvPr>
          <p:cNvSpPr>
            <a:spLocks noGrp="1"/>
          </p:cNvSpPr>
          <p:nvPr>
            <p:ph type="sldNum" sz="quarter" idx="12"/>
          </p:nvPr>
        </p:nvSpPr>
        <p:spPr>
          <a:xfrm>
            <a:off x="6438165" y="6429429"/>
            <a:ext cx="2057400" cy="365125"/>
          </a:xfrm>
        </p:spPr>
        <p:txBody>
          <a:bodyPr/>
          <a:lstStyle/>
          <a:p>
            <a:fld id="{BA7DF744-D288-4C64-A42C-1DC4B19CEA08}" type="slidenum">
              <a:rPr lang="en-US" altLang="en-US" smtClean="0"/>
              <a:pPr/>
              <a:t>14</a:t>
            </a:fld>
            <a:endParaRPr lang="en-US" altLang="en-US" dirty="0"/>
          </a:p>
        </p:txBody>
      </p:sp>
      <p:sp>
        <p:nvSpPr>
          <p:cNvPr id="48" name="Rectangle 47">
            <a:extLst>
              <a:ext uri="{FF2B5EF4-FFF2-40B4-BE49-F238E27FC236}">
                <a16:creationId xmlns:a16="http://schemas.microsoft.com/office/drawing/2014/main" id="{8E64F7E3-5DD7-4BA8-9246-CCF2C2D73F84}"/>
              </a:ext>
            </a:extLst>
          </p:cNvPr>
          <p:cNvSpPr/>
          <p:nvPr/>
        </p:nvSpPr>
        <p:spPr>
          <a:xfrm>
            <a:off x="-14981" y="-2098"/>
            <a:ext cx="276166" cy="686009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3747160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650C1BC-BD36-494D-BBA1-9F43DEDFD90D}"/>
              </a:ext>
            </a:extLst>
          </p:cNvPr>
          <p:cNvSpPr txBox="1">
            <a:spLocks/>
          </p:cNvSpPr>
          <p:nvPr/>
        </p:nvSpPr>
        <p:spPr>
          <a:xfrm>
            <a:off x="557611" y="228600"/>
            <a:ext cx="6459416" cy="790578"/>
          </a:xfrm>
          <a:prstGeom prst="rect">
            <a:avLst/>
          </a:prstGeom>
        </p:spPr>
        <p:txBody>
          <a:bodyPr anchor="ctr">
            <a:noAutofit/>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1">
                    <a:lumMod val="50000"/>
                  </a:schemeClr>
                </a:solidFill>
                <a:effectLst/>
                <a:uLnTx/>
                <a:uFillTx/>
                <a:latin typeface="Arial"/>
                <a:cs typeface="Arial"/>
              </a:rPr>
              <a:t>Blue Access for Members &amp; BCBSIL App</a:t>
            </a:r>
          </a:p>
        </p:txBody>
      </p:sp>
      <p:cxnSp>
        <p:nvCxnSpPr>
          <p:cNvPr id="5" name="Straight Connector 4">
            <a:extLst>
              <a:ext uri="{FF2B5EF4-FFF2-40B4-BE49-F238E27FC236}">
                <a16:creationId xmlns:a16="http://schemas.microsoft.com/office/drawing/2014/main" id="{75998854-CB16-4C72-AE1C-3DF0A1972BD0}"/>
              </a:ext>
            </a:extLst>
          </p:cNvPr>
          <p:cNvCxnSpPr>
            <a:cxnSpLocks/>
          </p:cNvCxnSpPr>
          <p:nvPr/>
        </p:nvCxnSpPr>
        <p:spPr>
          <a:xfrm>
            <a:off x="544739" y="819294"/>
            <a:ext cx="8142061"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3F3B1A7-1C16-495D-A3F0-0A769B9267E1}"/>
              </a:ext>
            </a:extLst>
          </p:cNvPr>
          <p:cNvCxnSpPr>
            <a:cxnSpLocks/>
          </p:cNvCxnSpPr>
          <p:nvPr/>
        </p:nvCxnSpPr>
        <p:spPr>
          <a:xfrm>
            <a:off x="552760" y="6509277"/>
            <a:ext cx="8142061"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EF9E63B-4C4C-413C-BB2B-F7087CAA11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865" y="1083038"/>
            <a:ext cx="4789975" cy="3638202"/>
          </a:xfrm>
          <a:prstGeom prst="rect">
            <a:avLst/>
          </a:prstGeom>
          <a:ln>
            <a:solidFill>
              <a:schemeClr val="bg2"/>
            </a:solidFill>
          </a:ln>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02744DF9-510C-4EF6-9F15-D997A319A481}"/>
              </a:ext>
            </a:extLst>
          </p:cNvPr>
          <p:cNvSpPr/>
          <p:nvPr/>
        </p:nvSpPr>
        <p:spPr>
          <a:xfrm>
            <a:off x="5637793" y="3706380"/>
            <a:ext cx="3506207" cy="2388685"/>
          </a:xfrm>
          <a:prstGeom prst="rect">
            <a:avLst/>
          </a:prstGeom>
          <a:solidFill>
            <a:srgbClr val="0055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sp>
        <p:nvSpPr>
          <p:cNvPr id="11" name="Rectangle 10">
            <a:extLst>
              <a:ext uri="{FF2B5EF4-FFF2-40B4-BE49-F238E27FC236}">
                <a16:creationId xmlns:a16="http://schemas.microsoft.com/office/drawing/2014/main" id="{FDF92C2B-7F40-46A3-9CA6-18719B485920}"/>
              </a:ext>
            </a:extLst>
          </p:cNvPr>
          <p:cNvSpPr>
            <a:spLocks noChangeArrowheads="1"/>
          </p:cNvSpPr>
          <p:nvPr/>
        </p:nvSpPr>
        <p:spPr bwMode="auto">
          <a:xfrm>
            <a:off x="567461" y="5041342"/>
            <a:ext cx="4681379" cy="1053724"/>
          </a:xfrm>
          <a:prstGeom prst="rect">
            <a:avLst/>
          </a:prstGeom>
          <a:solidFill>
            <a:srgbClr val="0070C0"/>
          </a:solidFill>
          <a:ln w="9525">
            <a:noFill/>
            <a:miter lim="800000"/>
            <a:headEnd/>
            <a:tailEnd/>
          </a:ln>
          <a:effectLst>
            <a:outerShdw blurRad="50800" dist="38100" dir="2700000" algn="tl" rotWithShape="0">
              <a:prstClr val="black">
                <a:alpha val="40000"/>
              </a:prstClr>
            </a:outerShdw>
          </a:effectLst>
        </p:spPr>
        <p:txBody>
          <a:bodyPr wrap="square" anchor="ctr" anchorCtr="0">
            <a:noAutofit/>
          </a:bodyPr>
          <a:lstStyle/>
          <a:p>
            <a:pPr marL="114300" marR="0" lvl="0" indent="0" algn="l" defTabSz="457200" rtl="0" eaLnBrk="1" fontAlgn="auto" latinLnBrk="0" hangingPunct="1">
              <a:lnSpc>
                <a:spcPct val="12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Arial"/>
                <a:cs typeface="Arial" pitchFamily="34" charset="0"/>
              </a:rPr>
              <a:t>To register you will need your identification number on the front of your ID card OR you can call the Customer Service number on the back of the card</a:t>
            </a:r>
            <a:r>
              <a:rPr kumimoji="0" lang="en-US" sz="1550" b="0" i="0" u="none" strike="noStrike" kern="0" cap="none" spc="0" normalizeH="0" baseline="0" noProof="0" dirty="0">
                <a:ln>
                  <a:noFill/>
                </a:ln>
                <a:solidFill>
                  <a:prstClr val="white"/>
                </a:solidFill>
                <a:effectLst/>
                <a:uLnTx/>
                <a:uFillTx/>
                <a:latin typeface="Arial"/>
                <a:cs typeface="Arial" pitchFamily="34" charset="0"/>
              </a:rPr>
              <a:t>.</a:t>
            </a:r>
          </a:p>
        </p:txBody>
      </p:sp>
      <p:sp>
        <p:nvSpPr>
          <p:cNvPr id="12" name="Content Placeholder 4">
            <a:extLst>
              <a:ext uri="{FF2B5EF4-FFF2-40B4-BE49-F238E27FC236}">
                <a16:creationId xmlns:a16="http://schemas.microsoft.com/office/drawing/2014/main" id="{5AD67A81-EEA5-41F4-A106-95E5C2F20739}"/>
              </a:ext>
            </a:extLst>
          </p:cNvPr>
          <p:cNvSpPr txBox="1">
            <a:spLocks/>
          </p:cNvSpPr>
          <p:nvPr/>
        </p:nvSpPr>
        <p:spPr>
          <a:xfrm>
            <a:off x="5450629" y="1383647"/>
            <a:ext cx="3292317" cy="4884420"/>
          </a:xfrm>
          <a:prstGeom prst="rect">
            <a:avLst/>
          </a:prstGeom>
        </p:spPr>
        <p:txBody>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800"/>
              </a:spcBef>
              <a:spcAft>
                <a:spcPts val="0"/>
              </a:spcAft>
              <a:buClrTx/>
              <a:buSzTx/>
              <a:buFont typeface="Wingdings" panose="05000000000000000000" pitchFamily="2" charset="2"/>
              <a:buNone/>
              <a:tabLst/>
              <a:defRPr/>
            </a:pPr>
            <a:r>
              <a:rPr kumimoji="0" lang="en-US" sz="1600" b="0" i="0" u="none" strike="noStrike" kern="0" cap="none" spc="0" normalizeH="0" baseline="0" noProof="0" dirty="0">
                <a:ln>
                  <a:noFill/>
                </a:ln>
                <a:solidFill>
                  <a:prstClr val="black"/>
                </a:solidFill>
                <a:effectLst/>
                <a:uLnTx/>
                <a:uFillTx/>
                <a:latin typeface="Arial"/>
                <a:cs typeface="Arial" pitchFamily="34" charset="0"/>
              </a:rPr>
              <a:t>Go to </a:t>
            </a:r>
            <a:r>
              <a:rPr kumimoji="0" lang="en-US" sz="1600" b="1" i="0" u="none" strike="noStrike" kern="0" cap="none" spc="0" normalizeH="0" baseline="0" noProof="0" dirty="0">
                <a:ln>
                  <a:noFill/>
                </a:ln>
                <a:solidFill>
                  <a:srgbClr val="0070C0"/>
                </a:solidFill>
                <a:effectLst/>
                <a:uLnTx/>
                <a:uFillTx/>
                <a:latin typeface="Arial"/>
                <a:cs typeface="Arial" pitchFamily="34" charset="0"/>
              </a:rPr>
              <a:t>bcbsil.com </a:t>
            </a:r>
            <a:r>
              <a:rPr kumimoji="0" lang="en-US" sz="1600" b="0" i="0" u="none" strike="noStrike" kern="0" cap="none" spc="0" normalizeH="0" baseline="0" noProof="0" dirty="0">
                <a:ln>
                  <a:noFill/>
                </a:ln>
                <a:solidFill>
                  <a:srgbClr val="000000"/>
                </a:solidFill>
                <a:effectLst/>
                <a:uLnTx/>
                <a:uFillTx/>
                <a:latin typeface="Arial"/>
                <a:cs typeface="Arial" pitchFamily="34" charset="0"/>
              </a:rPr>
              <a:t>and log in to Blue Access for Members via web or mobile </a:t>
            </a:r>
          </a:p>
          <a:p>
            <a:pPr marL="0" marR="0" lvl="0" indent="0" algn="l" defTabSz="914400" rtl="0" eaLnBrk="1" fontAlgn="auto" latinLnBrk="0" hangingPunct="1">
              <a:lnSpc>
                <a:spcPct val="95000"/>
              </a:lnSpc>
              <a:spcBef>
                <a:spcPts val="1800"/>
              </a:spcBef>
              <a:spcAft>
                <a:spcPts val="0"/>
              </a:spcAft>
              <a:buClrTx/>
              <a:buSzTx/>
              <a:buFont typeface="Wingdings" panose="05000000000000000000" pitchFamily="2" charset="2"/>
              <a:buNone/>
              <a:tabLst/>
              <a:defRPr/>
            </a:pPr>
            <a:r>
              <a:rPr kumimoji="0" lang="en-US" sz="1600" b="0" i="0" u="none" strike="noStrike" kern="0" cap="none" spc="0" normalizeH="0" baseline="0" noProof="0" dirty="0">
                <a:ln>
                  <a:noFill/>
                </a:ln>
                <a:solidFill>
                  <a:prstClr val="black"/>
                </a:solidFill>
                <a:effectLst/>
                <a:uLnTx/>
                <a:uFillTx/>
                <a:latin typeface="Arial"/>
                <a:cs typeface="Arial" pitchFamily="34" charset="0"/>
              </a:rPr>
              <a:t>Click </a:t>
            </a:r>
            <a:r>
              <a:rPr kumimoji="0" lang="en-US" sz="1600" b="1" i="0" u="none" strike="noStrike" kern="0" cap="none" spc="0" normalizeH="0" baseline="0" noProof="0" dirty="0">
                <a:ln>
                  <a:noFill/>
                </a:ln>
                <a:solidFill>
                  <a:srgbClr val="0070C0"/>
                </a:solidFill>
                <a:effectLst/>
                <a:uLnTx/>
                <a:uFillTx/>
                <a:latin typeface="Arial"/>
                <a:cs typeface="Arial" pitchFamily="34" charset="0"/>
              </a:rPr>
              <a:t>Register Now </a:t>
            </a:r>
            <a:r>
              <a:rPr kumimoji="0" lang="en-US" sz="1600" b="0" i="0" u="none" strike="noStrike" kern="0" cap="none" spc="0" normalizeH="0" baseline="0" noProof="0" dirty="0">
                <a:ln>
                  <a:noFill/>
                </a:ln>
                <a:solidFill>
                  <a:prstClr val="black"/>
                </a:solidFill>
                <a:effectLst/>
                <a:uLnTx/>
                <a:uFillTx/>
                <a:latin typeface="Arial"/>
                <a:cs typeface="Arial" pitchFamily="34" charset="0"/>
              </a:rPr>
              <a:t>if you are a new user</a:t>
            </a:r>
          </a:p>
          <a:p>
            <a:pPr marL="228600" marR="0" lvl="0" indent="-228600" algn="l"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dirty="0">
              <a:ln>
                <a:noFill/>
              </a:ln>
              <a:solidFill>
                <a:srgbClr val="8C9599"/>
              </a:solidFill>
              <a:effectLst/>
              <a:uLnTx/>
              <a:uFillTx/>
              <a:latin typeface="Arial"/>
              <a:cs typeface="Arial"/>
            </a:endParaRPr>
          </a:p>
        </p:txBody>
      </p:sp>
      <p:sp>
        <p:nvSpPr>
          <p:cNvPr id="13" name="Arrow: Right 12">
            <a:extLst>
              <a:ext uri="{FF2B5EF4-FFF2-40B4-BE49-F238E27FC236}">
                <a16:creationId xmlns:a16="http://schemas.microsoft.com/office/drawing/2014/main" id="{D9533A07-73A8-4D55-9FB3-077F760F785F}"/>
              </a:ext>
            </a:extLst>
          </p:cNvPr>
          <p:cNvSpPr/>
          <p:nvPr/>
        </p:nvSpPr>
        <p:spPr>
          <a:xfrm rot="10800000">
            <a:off x="4740664" y="1479794"/>
            <a:ext cx="682582" cy="433402"/>
          </a:xfrm>
          <a:prstGeom prst="rightArrow">
            <a:avLst/>
          </a:prstGeom>
          <a:solidFill>
            <a:srgbClr val="00A8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sp>
        <p:nvSpPr>
          <p:cNvPr id="14" name="Arrow: Right 13">
            <a:extLst>
              <a:ext uri="{FF2B5EF4-FFF2-40B4-BE49-F238E27FC236}">
                <a16:creationId xmlns:a16="http://schemas.microsoft.com/office/drawing/2014/main" id="{0A782FCE-A399-43CF-B1C6-E9C41F2B32ED}"/>
              </a:ext>
            </a:extLst>
          </p:cNvPr>
          <p:cNvSpPr/>
          <p:nvPr/>
        </p:nvSpPr>
        <p:spPr>
          <a:xfrm rot="10800000">
            <a:off x="4713077" y="2339748"/>
            <a:ext cx="682584" cy="433405"/>
          </a:xfrm>
          <a:prstGeom prst="rightArrow">
            <a:avLst/>
          </a:prstGeom>
          <a:solidFill>
            <a:srgbClr val="00A8F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pic>
        <p:nvPicPr>
          <p:cNvPr id="15" name="Picture 14" descr="A screenshot of a cell phone&#10;&#10;Description generated with very high confidence">
            <a:extLst>
              <a:ext uri="{FF2B5EF4-FFF2-40B4-BE49-F238E27FC236}">
                <a16:creationId xmlns:a16="http://schemas.microsoft.com/office/drawing/2014/main" id="{3C7E7871-6038-41E0-9B24-A0BC96A14F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42"/>
          <a:stretch/>
        </p:blipFill>
        <p:spPr>
          <a:xfrm>
            <a:off x="5373531" y="3187140"/>
            <a:ext cx="1786190" cy="3266908"/>
          </a:xfrm>
          <a:prstGeom prst="rect">
            <a:avLst/>
          </a:prstGeom>
        </p:spPr>
      </p:pic>
      <p:sp>
        <p:nvSpPr>
          <p:cNvPr id="16" name="Content Placeholder 4">
            <a:extLst>
              <a:ext uri="{FF2B5EF4-FFF2-40B4-BE49-F238E27FC236}">
                <a16:creationId xmlns:a16="http://schemas.microsoft.com/office/drawing/2014/main" id="{F24A8BD8-7A22-44A4-AA31-2B8826629A8C}"/>
              </a:ext>
            </a:extLst>
          </p:cNvPr>
          <p:cNvSpPr txBox="1">
            <a:spLocks/>
          </p:cNvSpPr>
          <p:nvPr/>
        </p:nvSpPr>
        <p:spPr>
          <a:xfrm>
            <a:off x="7096218" y="4762264"/>
            <a:ext cx="2013286" cy="790578"/>
          </a:xfrm>
          <a:prstGeom prst="rect">
            <a:avLst/>
          </a:prstGeom>
        </p:spPr>
        <p:txBody>
          <a:bodyPr anchor="t"/>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800"/>
              </a:spcBef>
              <a:spcAft>
                <a:spcPts val="0"/>
              </a:spcAft>
              <a:buClrTx/>
              <a:buSzTx/>
              <a:buFont typeface="Wingdings" panose="05000000000000000000" pitchFamily="2" charset="2"/>
              <a:buNone/>
              <a:tabLst/>
              <a:defRPr/>
            </a:pPr>
            <a:r>
              <a:rPr kumimoji="0" lang="en-US" sz="15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To download the app, go to Google Play, the App Store or text* BCBSILAPP to 33633</a:t>
            </a:r>
          </a:p>
          <a:p>
            <a:pPr marL="0" marR="0" lvl="0" indent="0" algn="l" defTabSz="914400" rtl="0" eaLnBrk="1" fontAlgn="auto" latinLnBrk="0" hangingPunct="1">
              <a:lnSpc>
                <a:spcPct val="90000"/>
              </a:lnSpc>
              <a:spcBef>
                <a:spcPts val="1800"/>
              </a:spcBef>
              <a:spcAft>
                <a:spcPts val="0"/>
              </a:spcAft>
              <a:buClrTx/>
              <a:buSzTx/>
              <a:buFont typeface="Wingdings" panose="05000000000000000000" pitchFamily="2" charset="2"/>
              <a:buNone/>
              <a:tabLst/>
              <a:defRPr/>
            </a:pPr>
            <a:endParaRPr kumimoji="0" lang="en-US" sz="2000" b="0" i="0" u="none" strike="noStrike" kern="1200" cap="none" spc="0" normalizeH="0" baseline="0" noProof="0" dirty="0">
              <a:ln>
                <a:noFill/>
              </a:ln>
              <a:solidFill>
                <a:srgbClr val="8C9599"/>
              </a:solidFill>
              <a:effectLst/>
              <a:uLnTx/>
              <a:uFillTx/>
              <a:latin typeface="Arial"/>
              <a:cs typeface="Arial"/>
            </a:endParaRPr>
          </a:p>
        </p:txBody>
      </p:sp>
      <p:pic>
        <p:nvPicPr>
          <p:cNvPr id="17" name="Picture 3">
            <a:extLst>
              <a:ext uri="{FF2B5EF4-FFF2-40B4-BE49-F238E27FC236}">
                <a16:creationId xmlns:a16="http://schemas.microsoft.com/office/drawing/2014/main" id="{0343A3E6-44E9-4CCC-B996-C2753486E5D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957" t="4105" r="3995" b="3979"/>
          <a:stretch/>
        </p:blipFill>
        <p:spPr bwMode="auto">
          <a:xfrm>
            <a:off x="7705939" y="3898885"/>
            <a:ext cx="742520" cy="733531"/>
          </a:xfrm>
          <a:prstGeom prst="roundRect">
            <a:avLst>
              <a:gd name="adj" fmla="val 20343"/>
            </a:avLst>
          </a:prstGeom>
          <a:noFill/>
          <a:ln>
            <a:noFill/>
          </a:ln>
        </p:spPr>
      </p:pic>
      <p:pic>
        <p:nvPicPr>
          <p:cNvPr id="18" name="Picture 17">
            <a:extLst>
              <a:ext uri="{FF2B5EF4-FFF2-40B4-BE49-F238E27FC236}">
                <a16:creationId xmlns:a16="http://schemas.microsoft.com/office/drawing/2014/main" id="{E62E1BC2-C9D2-4610-9C6A-46D660A4CA65}"/>
              </a:ext>
            </a:extLst>
          </p:cNvPr>
          <p:cNvPicPr>
            <a:picLocks noChangeAspect="1"/>
          </p:cNvPicPr>
          <p:nvPr/>
        </p:nvPicPr>
        <p:blipFill>
          <a:blip r:embed="rId5"/>
          <a:srcRect/>
          <a:stretch/>
        </p:blipFill>
        <p:spPr>
          <a:xfrm>
            <a:off x="7414540" y="113933"/>
            <a:ext cx="1641227" cy="457848"/>
          </a:xfrm>
          <a:prstGeom prst="rect">
            <a:avLst/>
          </a:prstGeom>
        </p:spPr>
      </p:pic>
      <p:sp>
        <p:nvSpPr>
          <p:cNvPr id="2" name="Slide Number Placeholder 1">
            <a:extLst>
              <a:ext uri="{FF2B5EF4-FFF2-40B4-BE49-F238E27FC236}">
                <a16:creationId xmlns:a16="http://schemas.microsoft.com/office/drawing/2014/main" id="{B94680FB-D284-4C33-966F-80A305201069}"/>
              </a:ext>
            </a:extLst>
          </p:cNvPr>
          <p:cNvSpPr>
            <a:spLocks noGrp="1"/>
          </p:cNvSpPr>
          <p:nvPr>
            <p:ph type="sldNum" sz="quarter" idx="12"/>
          </p:nvPr>
        </p:nvSpPr>
        <p:spPr>
          <a:xfrm>
            <a:off x="6543779" y="6492875"/>
            <a:ext cx="2057400" cy="365125"/>
          </a:xfrm>
        </p:spPr>
        <p:txBody>
          <a:bodyPr/>
          <a:lstStyle/>
          <a:p>
            <a:fld id="{BA7DF744-D288-4C64-A42C-1DC4B19CEA08}" type="slidenum">
              <a:rPr lang="en-US" altLang="en-US" smtClean="0"/>
              <a:pPr/>
              <a:t>15</a:t>
            </a:fld>
            <a:endParaRPr lang="en-US" altLang="en-US" dirty="0"/>
          </a:p>
        </p:txBody>
      </p:sp>
      <p:sp>
        <p:nvSpPr>
          <p:cNvPr id="19" name="Rectangle 18">
            <a:extLst>
              <a:ext uri="{FF2B5EF4-FFF2-40B4-BE49-F238E27FC236}">
                <a16:creationId xmlns:a16="http://schemas.microsoft.com/office/drawing/2014/main" id="{4B674E2E-5D8D-45EB-BB15-9225FC5B699E}"/>
              </a:ext>
            </a:extLst>
          </p:cNvPr>
          <p:cNvSpPr/>
          <p:nvPr/>
        </p:nvSpPr>
        <p:spPr>
          <a:xfrm>
            <a:off x="-14981" y="-2098"/>
            <a:ext cx="276166" cy="686009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2317347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5A08D59-9CE7-45DB-8DD9-26FD232F7256}"/>
              </a:ext>
            </a:extLst>
          </p:cNvPr>
          <p:cNvCxnSpPr>
            <a:cxnSpLocks/>
          </p:cNvCxnSpPr>
          <p:nvPr/>
        </p:nvCxnSpPr>
        <p:spPr>
          <a:xfrm>
            <a:off x="544739" y="819294"/>
            <a:ext cx="8142061"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B7FD0B2-6211-4F5F-A395-DE8F694A6457}"/>
              </a:ext>
            </a:extLst>
          </p:cNvPr>
          <p:cNvCxnSpPr>
            <a:cxnSpLocks/>
          </p:cNvCxnSpPr>
          <p:nvPr/>
        </p:nvCxnSpPr>
        <p:spPr>
          <a:xfrm>
            <a:off x="552760" y="6445109"/>
            <a:ext cx="8142061"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41" name="Title 1">
            <a:extLst>
              <a:ext uri="{FF2B5EF4-FFF2-40B4-BE49-F238E27FC236}">
                <a16:creationId xmlns:a16="http://schemas.microsoft.com/office/drawing/2014/main" id="{3CC2F40E-613D-41E9-ACD3-421C9D281F36}"/>
              </a:ext>
            </a:extLst>
          </p:cNvPr>
          <p:cNvSpPr txBox="1">
            <a:spLocks/>
          </p:cNvSpPr>
          <p:nvPr/>
        </p:nvSpPr>
        <p:spPr>
          <a:xfrm>
            <a:off x="557611" y="228600"/>
            <a:ext cx="6459416" cy="790578"/>
          </a:xfrm>
          <a:prstGeom prst="rect">
            <a:avLst/>
          </a:prstGeom>
        </p:spPr>
        <p:txBody>
          <a:bodyPr anchor="ctr">
            <a:noAutofit/>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1">
                    <a:lumMod val="50000"/>
                  </a:schemeClr>
                </a:solidFill>
                <a:effectLst/>
                <a:uLnTx/>
                <a:uFillTx/>
                <a:latin typeface="Arial"/>
                <a:cs typeface="Arial"/>
              </a:rPr>
              <a:t>Well on Target Fitness Program</a:t>
            </a:r>
          </a:p>
        </p:txBody>
      </p:sp>
      <p:pic>
        <p:nvPicPr>
          <p:cNvPr id="45" name="Picture 44">
            <a:extLst>
              <a:ext uri="{FF2B5EF4-FFF2-40B4-BE49-F238E27FC236}">
                <a16:creationId xmlns:a16="http://schemas.microsoft.com/office/drawing/2014/main" id="{4EE4902B-CCED-4C0B-BD08-D0B9D207C80E}"/>
              </a:ext>
            </a:extLst>
          </p:cNvPr>
          <p:cNvPicPr>
            <a:picLocks noChangeAspect="1"/>
          </p:cNvPicPr>
          <p:nvPr/>
        </p:nvPicPr>
        <p:blipFill>
          <a:blip r:embed="rId2"/>
          <a:srcRect/>
          <a:stretch/>
        </p:blipFill>
        <p:spPr>
          <a:xfrm>
            <a:off x="7110452" y="273569"/>
            <a:ext cx="1641227" cy="457848"/>
          </a:xfrm>
          <a:prstGeom prst="rect">
            <a:avLst/>
          </a:prstGeom>
        </p:spPr>
      </p:pic>
      <p:pic>
        <p:nvPicPr>
          <p:cNvPr id="8" name="Picture 7">
            <a:extLst>
              <a:ext uri="{FF2B5EF4-FFF2-40B4-BE49-F238E27FC236}">
                <a16:creationId xmlns:a16="http://schemas.microsoft.com/office/drawing/2014/main" id="{DA018296-FCD4-46AB-AB0E-9D08C3768E96}"/>
              </a:ext>
            </a:extLst>
          </p:cNvPr>
          <p:cNvPicPr>
            <a:picLocks noChangeAspect="1"/>
          </p:cNvPicPr>
          <p:nvPr/>
        </p:nvPicPr>
        <p:blipFill>
          <a:blip r:embed="rId3"/>
          <a:stretch>
            <a:fillRect/>
          </a:stretch>
        </p:blipFill>
        <p:spPr>
          <a:xfrm>
            <a:off x="478982" y="1007678"/>
            <a:ext cx="8186035" cy="5159880"/>
          </a:xfrm>
          <a:prstGeom prst="rect">
            <a:avLst/>
          </a:prstGeom>
          <a:ln w="88900" cap="sq" cmpd="thickThin">
            <a:solidFill>
              <a:srgbClr val="000000"/>
            </a:solidFill>
            <a:prstDash val="solid"/>
            <a:miter lim="800000"/>
          </a:ln>
          <a:effectLst>
            <a:innerShdw blurRad="76200">
              <a:srgbClr val="000000"/>
            </a:innerShdw>
          </a:effectLst>
        </p:spPr>
      </p:pic>
      <p:sp>
        <p:nvSpPr>
          <p:cNvPr id="2" name="Slide Number Placeholder 1">
            <a:extLst>
              <a:ext uri="{FF2B5EF4-FFF2-40B4-BE49-F238E27FC236}">
                <a16:creationId xmlns:a16="http://schemas.microsoft.com/office/drawing/2014/main" id="{BACC9A9D-4CB7-4AFF-A865-4A02F2F9545C}"/>
              </a:ext>
            </a:extLst>
          </p:cNvPr>
          <p:cNvSpPr>
            <a:spLocks noGrp="1"/>
          </p:cNvSpPr>
          <p:nvPr>
            <p:ph type="sldNum" sz="quarter" idx="12"/>
          </p:nvPr>
        </p:nvSpPr>
        <p:spPr/>
        <p:txBody>
          <a:bodyPr/>
          <a:lstStyle/>
          <a:p>
            <a:fld id="{BA7DF744-D288-4C64-A42C-1DC4B19CEA08}" type="slidenum">
              <a:rPr lang="en-US" altLang="en-US" smtClean="0"/>
              <a:pPr/>
              <a:t>16</a:t>
            </a:fld>
            <a:endParaRPr lang="en-US" altLang="en-US" dirty="0"/>
          </a:p>
        </p:txBody>
      </p:sp>
      <p:sp>
        <p:nvSpPr>
          <p:cNvPr id="9" name="Rectangle 8">
            <a:extLst>
              <a:ext uri="{FF2B5EF4-FFF2-40B4-BE49-F238E27FC236}">
                <a16:creationId xmlns:a16="http://schemas.microsoft.com/office/drawing/2014/main" id="{30241256-58FA-4916-A9C5-71074AFA0199}"/>
              </a:ext>
            </a:extLst>
          </p:cNvPr>
          <p:cNvSpPr/>
          <p:nvPr/>
        </p:nvSpPr>
        <p:spPr>
          <a:xfrm>
            <a:off x="-14981" y="-2098"/>
            <a:ext cx="276166" cy="686009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1170486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A9DC518D-C74B-4229-BCFA-92E9613C24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221" r="10394" b="5469"/>
          <a:stretch>
            <a:fillRect/>
          </a:stretch>
        </p:blipFill>
        <p:spPr bwMode="auto">
          <a:xfrm>
            <a:off x="228600" y="0"/>
            <a:ext cx="89154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5B97C811-2E88-4B0A-88E9-0FCC568B3835}"/>
              </a:ext>
            </a:extLst>
          </p:cNvPr>
          <p:cNvSpPr/>
          <p:nvPr/>
        </p:nvSpPr>
        <p:spPr>
          <a:xfrm>
            <a:off x="228600" y="4160520"/>
            <a:ext cx="8915400" cy="1554480"/>
          </a:xfrm>
          <a:prstGeom prst="rect">
            <a:avLst/>
          </a:prstGeom>
          <a:solidFill>
            <a:schemeClr val="accent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a:ea typeface="Arial"/>
                <a:cs typeface="Arial"/>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a:ea typeface="Arial"/>
                <a:cs typeface="Arial"/>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a:ea typeface="Arial"/>
                <a:cs typeface="Arial"/>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a:ea typeface="Arial"/>
                <a:cs typeface="Arial"/>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a:ea typeface="Arial"/>
                <a:cs typeface="Arial"/>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sym typeface="Wingdings"/>
            </a:endParaRPr>
          </a:p>
        </p:txBody>
      </p:sp>
      <p:sp>
        <p:nvSpPr>
          <p:cNvPr id="6" name="Title 1">
            <a:extLst>
              <a:ext uri="{FF2B5EF4-FFF2-40B4-BE49-F238E27FC236}">
                <a16:creationId xmlns:a16="http://schemas.microsoft.com/office/drawing/2014/main" id="{5C969ED0-7340-489F-8CEB-527596B86DBB}"/>
              </a:ext>
            </a:extLst>
          </p:cNvPr>
          <p:cNvSpPr txBox="1">
            <a:spLocks/>
          </p:cNvSpPr>
          <p:nvPr/>
        </p:nvSpPr>
        <p:spPr>
          <a:xfrm>
            <a:off x="628650" y="4202339"/>
            <a:ext cx="7772400" cy="1470025"/>
          </a:xfrm>
          <a:prstGeom prst="rect">
            <a:avLst/>
          </a:prstGeom>
        </p:spPr>
        <p:txBody>
          <a:bodyPr anchor="ctr" anchorCtr="0"/>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cs typeface="Arial"/>
              </a:rPr>
              <a:t>Telemedicine</a:t>
            </a:r>
          </a:p>
        </p:txBody>
      </p:sp>
      <p:pic>
        <p:nvPicPr>
          <p:cNvPr id="9" name="Picture 8" descr="A picture containing drawing&#10;&#10;Description automatically generated">
            <a:extLst>
              <a:ext uri="{FF2B5EF4-FFF2-40B4-BE49-F238E27FC236}">
                <a16:creationId xmlns:a16="http://schemas.microsoft.com/office/drawing/2014/main" id="{9119312A-55A2-4A25-87F5-C31C6CD24E8C}"/>
              </a:ext>
            </a:extLst>
          </p:cNvPr>
          <p:cNvPicPr>
            <a:picLocks noChangeAspect="1"/>
          </p:cNvPicPr>
          <p:nvPr/>
        </p:nvPicPr>
        <p:blipFill>
          <a:blip r:embed="rId3"/>
          <a:stretch>
            <a:fillRect/>
          </a:stretch>
        </p:blipFill>
        <p:spPr>
          <a:xfrm>
            <a:off x="6133783" y="5841278"/>
            <a:ext cx="2833849" cy="952554"/>
          </a:xfrm>
          <a:prstGeom prst="rect">
            <a:avLst/>
          </a:prstGeom>
        </p:spPr>
      </p:pic>
      <p:sp>
        <p:nvSpPr>
          <p:cNvPr id="4" name="Rectangle 3">
            <a:extLst>
              <a:ext uri="{FF2B5EF4-FFF2-40B4-BE49-F238E27FC236}">
                <a16:creationId xmlns:a16="http://schemas.microsoft.com/office/drawing/2014/main" id="{4DD894AE-7ABD-4500-AB77-D956C05CAB71}"/>
              </a:ext>
            </a:extLst>
          </p:cNvPr>
          <p:cNvSpPr/>
          <p:nvPr/>
        </p:nvSpPr>
        <p:spPr>
          <a:xfrm>
            <a:off x="-7902" y="1"/>
            <a:ext cx="272178" cy="6858000"/>
          </a:xfrm>
          <a:prstGeom prst="rect">
            <a:avLst/>
          </a:prstGeom>
          <a:solidFill>
            <a:srgbClr val="104B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2475066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B6144C2-5840-4F77-8F07-20F48D6C51EB}"/>
              </a:ext>
            </a:extLst>
          </p:cNvPr>
          <p:cNvSpPr/>
          <p:nvPr/>
        </p:nvSpPr>
        <p:spPr>
          <a:xfrm>
            <a:off x="-7902" y="1"/>
            <a:ext cx="272178" cy="6858000"/>
          </a:xfrm>
          <a:prstGeom prst="rect">
            <a:avLst/>
          </a:prstGeom>
          <a:solidFill>
            <a:srgbClr val="104B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sp>
        <p:nvSpPr>
          <p:cNvPr id="4" name="Title 1">
            <a:extLst>
              <a:ext uri="{FF2B5EF4-FFF2-40B4-BE49-F238E27FC236}">
                <a16:creationId xmlns:a16="http://schemas.microsoft.com/office/drawing/2014/main" id="{E7FBB82A-52C3-4FE9-AF58-162BFA934008}"/>
              </a:ext>
            </a:extLst>
          </p:cNvPr>
          <p:cNvSpPr txBox="1">
            <a:spLocks/>
          </p:cNvSpPr>
          <p:nvPr/>
        </p:nvSpPr>
        <p:spPr>
          <a:xfrm>
            <a:off x="627184" y="228600"/>
            <a:ext cx="5943600" cy="790578"/>
          </a:xfrm>
          <a:prstGeom prst="rect">
            <a:avLst/>
          </a:prstGeom>
        </p:spPr>
        <p:txBody>
          <a:bodyPr anchor="ctr">
            <a:noAutofit/>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1">
                    <a:lumMod val="50000"/>
                  </a:schemeClr>
                </a:solidFill>
                <a:effectLst/>
                <a:uLnTx/>
                <a:uFillTx/>
                <a:latin typeface="Arial"/>
                <a:cs typeface="Arial"/>
              </a:rPr>
              <a:t>When to Use Telemedicine</a:t>
            </a:r>
            <a:endParaRPr kumimoji="0" lang="en-US" sz="2400" b="1" i="0" u="none" strike="noStrike" kern="1200" cap="none" spc="0" normalizeH="0" baseline="30000" noProof="0" dirty="0">
              <a:ln>
                <a:noFill/>
              </a:ln>
              <a:solidFill>
                <a:schemeClr val="tx1">
                  <a:lumMod val="50000"/>
                </a:schemeClr>
              </a:solidFill>
              <a:effectLst/>
              <a:uLnTx/>
              <a:uFillTx/>
              <a:latin typeface="Arial"/>
              <a:cs typeface="Arial"/>
            </a:endParaRPr>
          </a:p>
        </p:txBody>
      </p:sp>
      <p:cxnSp>
        <p:nvCxnSpPr>
          <p:cNvPr id="5" name="Straight Connector 4">
            <a:extLst>
              <a:ext uri="{FF2B5EF4-FFF2-40B4-BE49-F238E27FC236}">
                <a16:creationId xmlns:a16="http://schemas.microsoft.com/office/drawing/2014/main" id="{98391850-72E9-49C7-A00D-7167809B52D6}"/>
              </a:ext>
            </a:extLst>
          </p:cNvPr>
          <p:cNvCxnSpPr>
            <a:cxnSpLocks/>
          </p:cNvCxnSpPr>
          <p:nvPr/>
        </p:nvCxnSpPr>
        <p:spPr>
          <a:xfrm>
            <a:off x="544739" y="819294"/>
            <a:ext cx="8142061"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7D0F8EDF-EBC0-4B6E-BE6A-82FDCFD40F51}"/>
              </a:ext>
            </a:extLst>
          </p:cNvPr>
          <p:cNvPicPr>
            <a:picLocks noChangeAspect="1"/>
          </p:cNvPicPr>
          <p:nvPr/>
        </p:nvPicPr>
        <p:blipFill>
          <a:blip r:embed="rId2"/>
          <a:srcRect/>
          <a:stretch/>
        </p:blipFill>
        <p:spPr>
          <a:xfrm>
            <a:off x="7291686" y="113933"/>
            <a:ext cx="1571026" cy="528076"/>
          </a:xfrm>
          <a:prstGeom prst="rect">
            <a:avLst/>
          </a:prstGeom>
        </p:spPr>
      </p:pic>
      <p:cxnSp>
        <p:nvCxnSpPr>
          <p:cNvPr id="7" name="Straight Connector 6">
            <a:extLst>
              <a:ext uri="{FF2B5EF4-FFF2-40B4-BE49-F238E27FC236}">
                <a16:creationId xmlns:a16="http://schemas.microsoft.com/office/drawing/2014/main" id="{5C635A66-DAF8-4979-8CF1-28B382B480AF}"/>
              </a:ext>
            </a:extLst>
          </p:cNvPr>
          <p:cNvCxnSpPr>
            <a:cxnSpLocks/>
          </p:cNvCxnSpPr>
          <p:nvPr/>
        </p:nvCxnSpPr>
        <p:spPr>
          <a:xfrm>
            <a:off x="552760" y="6552819"/>
            <a:ext cx="8142061"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CA7F0BE-E385-4C3B-8F39-3456609FCF9F}"/>
              </a:ext>
            </a:extLst>
          </p:cNvPr>
          <p:cNvSpPr/>
          <p:nvPr/>
        </p:nvSpPr>
        <p:spPr>
          <a:xfrm>
            <a:off x="5967112" y="2346572"/>
            <a:ext cx="2895600" cy="3482340"/>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solidFill>
                <a:uLnTx/>
                <a:uFillTx/>
                <a:latin typeface="Arial"/>
                <a:ea typeface="Arial"/>
                <a:cs typeface="Arial"/>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solidFill>
                <a:uLnTx/>
                <a:uFillTx/>
                <a:latin typeface="Arial"/>
                <a:ea typeface="Arial"/>
                <a:cs typeface="Arial"/>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solidFill>
                <a:uLnTx/>
                <a:uFillTx/>
                <a:latin typeface="Arial"/>
                <a:ea typeface="Arial"/>
                <a:cs typeface="Arial"/>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solidFill>
                <a:uLnTx/>
                <a:uFillTx/>
                <a:latin typeface="Arial"/>
                <a:ea typeface="Arial"/>
                <a:cs typeface="Arial"/>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solidFill>
                <a:uLnTx/>
                <a:uFillTx/>
                <a:latin typeface="Arial"/>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solidFill>
                <a:uLnTx/>
                <a:uFillTx/>
                <a:latin typeface="Arial"/>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solidFill>
                <a:uLnTx/>
                <a:uFillTx/>
                <a:latin typeface="Arial"/>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solidFill>
                <a:uLnTx/>
                <a:uFillTx/>
                <a:latin typeface="Arial"/>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solidFill>
                <a:uLnTx/>
                <a:uFillTx/>
                <a:latin typeface="Arial"/>
                <a:ea typeface="Arial"/>
                <a:cs typeface="Arial"/>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8C9599"/>
              </a:solidFill>
              <a:effectLst/>
              <a:uLnTx/>
              <a:uFillTx/>
              <a:latin typeface="Arial"/>
              <a:cs typeface="Arial"/>
              <a:sym typeface="Wingdings"/>
            </a:endParaRPr>
          </a:p>
        </p:txBody>
      </p:sp>
      <p:sp>
        <p:nvSpPr>
          <p:cNvPr id="9" name="Rectangle 8">
            <a:extLst>
              <a:ext uri="{FF2B5EF4-FFF2-40B4-BE49-F238E27FC236}">
                <a16:creationId xmlns:a16="http://schemas.microsoft.com/office/drawing/2014/main" id="{38F6D407-4619-4611-852D-3D58BDDCBEFD}"/>
              </a:ext>
            </a:extLst>
          </p:cNvPr>
          <p:cNvSpPr/>
          <p:nvPr/>
        </p:nvSpPr>
        <p:spPr>
          <a:xfrm>
            <a:off x="6331818" y="3937984"/>
            <a:ext cx="1234623" cy="923330"/>
          </a:xfrm>
          <a:prstGeom prst="rect">
            <a:avLst/>
          </a:prstGeom>
        </p:spPr>
        <p:txBody>
          <a:bodyPr wrap="none" l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lvl="0" indent="0" algn="l" defTabSz="914400" rtl="0" eaLnBrk="1" fontAlgn="base" latinLnBrk="0" hangingPunct="1">
              <a:lnSpc>
                <a:spcPct val="100000"/>
              </a:lnSpc>
              <a:spcBef>
                <a:spcPct val="0"/>
              </a:spcBef>
              <a:spcAft>
                <a:spcPts val="2000"/>
              </a:spcAft>
              <a:buClrTx/>
              <a:buSzTx/>
              <a:buFontTx/>
              <a:buNone/>
              <a:tabLst/>
              <a:defRPr/>
            </a:pPr>
            <a:r>
              <a:rPr kumimoji="0" lang="en-US" sz="5400" b="1" i="0" u="none" strike="noStrike" kern="0" cap="none" spc="-100" normalizeH="0" baseline="0" noProof="0" dirty="0">
                <a:ln>
                  <a:noFill/>
                </a:ln>
                <a:solidFill>
                  <a:srgbClr val="104BA2"/>
                </a:solidFill>
                <a:effectLst/>
                <a:uLnTx/>
                <a:uFillTx/>
                <a:latin typeface="Arial"/>
                <a:cs typeface="Arial"/>
              </a:rPr>
              <a:t>25</a:t>
            </a:r>
            <a:r>
              <a:rPr kumimoji="0" lang="en-US" sz="5400" b="1" i="0" u="none" strike="noStrike" kern="0" cap="none" spc="-100" normalizeH="0" baseline="22000" noProof="0" dirty="0">
                <a:ln>
                  <a:noFill/>
                </a:ln>
                <a:solidFill>
                  <a:srgbClr val="104BA2"/>
                </a:solidFill>
                <a:effectLst/>
                <a:uLnTx/>
                <a:uFillTx/>
                <a:latin typeface="Arial"/>
                <a:cs typeface="Arial"/>
              </a:rPr>
              <a:t>%</a:t>
            </a:r>
          </a:p>
        </p:txBody>
      </p:sp>
      <p:sp>
        <p:nvSpPr>
          <p:cNvPr id="10" name="Rectangle 9">
            <a:extLst>
              <a:ext uri="{FF2B5EF4-FFF2-40B4-BE49-F238E27FC236}">
                <a16:creationId xmlns:a16="http://schemas.microsoft.com/office/drawing/2014/main" id="{B9D7DA16-1638-439E-BEFA-B18B07609BF4}"/>
              </a:ext>
            </a:extLst>
          </p:cNvPr>
          <p:cNvSpPr/>
          <p:nvPr/>
        </p:nvSpPr>
        <p:spPr>
          <a:xfrm>
            <a:off x="6094319" y="4707799"/>
            <a:ext cx="1669145" cy="91307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lvl="0" indent="0" algn="l" defTabSz="914400" rtl="0" eaLnBrk="1" fontAlgn="auto" latinLnBrk="0" hangingPunct="1">
              <a:lnSpc>
                <a:spcPts val="155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104BA2"/>
                </a:solidFill>
                <a:effectLst/>
                <a:uLnTx/>
                <a:uFillTx/>
                <a:latin typeface="Arial"/>
                <a:cs typeface="Arial"/>
              </a:rPr>
              <a:t>of ER issues can be diagnosed and treated via Virtual Visit.</a:t>
            </a:r>
            <a:endParaRPr kumimoji="0" lang="en-US" sz="1400" b="1" i="0" u="none" strike="noStrike" kern="0" cap="none" spc="0" normalizeH="0" baseline="30000" noProof="0" dirty="0">
              <a:ln>
                <a:noFill/>
              </a:ln>
              <a:solidFill>
                <a:srgbClr val="104BA2"/>
              </a:solidFill>
              <a:effectLst/>
              <a:uLnTx/>
              <a:uFillTx/>
              <a:latin typeface="Arial"/>
              <a:cs typeface="Arial"/>
            </a:endParaRPr>
          </a:p>
        </p:txBody>
      </p:sp>
      <p:grpSp>
        <p:nvGrpSpPr>
          <p:cNvPr id="11" name="Group 10">
            <a:extLst>
              <a:ext uri="{FF2B5EF4-FFF2-40B4-BE49-F238E27FC236}">
                <a16:creationId xmlns:a16="http://schemas.microsoft.com/office/drawing/2014/main" id="{AF75A7E5-46DF-4192-AED2-99F1BE34EC1E}"/>
              </a:ext>
            </a:extLst>
          </p:cNvPr>
          <p:cNvGrpSpPr/>
          <p:nvPr/>
        </p:nvGrpSpPr>
        <p:grpSpPr>
          <a:xfrm>
            <a:off x="7755055" y="4176992"/>
            <a:ext cx="771478" cy="1338158"/>
            <a:chOff x="5964238" y="2914650"/>
            <a:chExt cx="1231899" cy="2136776"/>
          </a:xfrm>
          <a:solidFill>
            <a:srgbClr val="003DA1"/>
          </a:solidFill>
        </p:grpSpPr>
        <p:sp>
          <p:nvSpPr>
            <p:cNvPr id="12" name="Freeform 5">
              <a:extLst>
                <a:ext uri="{FF2B5EF4-FFF2-40B4-BE49-F238E27FC236}">
                  <a16:creationId xmlns:a16="http://schemas.microsoft.com/office/drawing/2014/main" id="{77324DF3-722C-4FBE-8549-4DDB1C7E8B4D}"/>
                </a:ext>
              </a:extLst>
            </p:cNvPr>
            <p:cNvSpPr>
              <a:spLocks noEditPoints="1"/>
            </p:cNvSpPr>
            <p:nvPr/>
          </p:nvSpPr>
          <p:spPr bwMode="auto">
            <a:xfrm>
              <a:off x="5964238" y="2914650"/>
              <a:ext cx="1231899" cy="2136776"/>
            </a:xfrm>
            <a:custGeom>
              <a:avLst/>
              <a:gdLst>
                <a:gd name="T0" fmla="*/ 49 w 870"/>
                <a:gd name="T1" fmla="*/ 0 h 1518"/>
                <a:gd name="T2" fmla="*/ 49 w 870"/>
                <a:gd name="T3" fmla="*/ 1518 h 1518"/>
                <a:gd name="T4" fmla="*/ 870 w 870"/>
                <a:gd name="T5" fmla="*/ 49 h 1518"/>
                <a:gd name="T6" fmla="*/ 396 w 870"/>
                <a:gd name="T7" fmla="*/ 62 h 1518"/>
                <a:gd name="T8" fmla="*/ 474 w 870"/>
                <a:gd name="T9" fmla="*/ 62 h 1518"/>
                <a:gd name="T10" fmla="*/ 408 w 870"/>
                <a:gd name="T11" fmla="*/ 75 h 1518"/>
                <a:gd name="T12" fmla="*/ 820 w 870"/>
                <a:gd name="T13" fmla="*/ 121 h 1518"/>
                <a:gd name="T14" fmla="*/ 592 w 870"/>
                <a:gd name="T15" fmla="*/ 823 h 1518"/>
                <a:gd name="T16" fmla="*/ 632 w 870"/>
                <a:gd name="T17" fmla="*/ 615 h 1518"/>
                <a:gd name="T18" fmla="*/ 675 w 870"/>
                <a:gd name="T19" fmla="*/ 501 h 1518"/>
                <a:gd name="T20" fmla="*/ 630 w 870"/>
                <a:gd name="T21" fmla="*/ 388 h 1518"/>
                <a:gd name="T22" fmla="*/ 233 w 870"/>
                <a:gd name="T23" fmla="*/ 388 h 1518"/>
                <a:gd name="T24" fmla="*/ 187 w 870"/>
                <a:gd name="T25" fmla="*/ 502 h 1518"/>
                <a:gd name="T26" fmla="*/ 233 w 870"/>
                <a:gd name="T27" fmla="*/ 617 h 1518"/>
                <a:gd name="T28" fmla="*/ 292 w 870"/>
                <a:gd name="T29" fmla="*/ 754 h 1518"/>
                <a:gd name="T30" fmla="*/ 50 w 870"/>
                <a:gd name="T31" fmla="*/ 121 h 1518"/>
                <a:gd name="T32" fmla="*/ 534 w 870"/>
                <a:gd name="T33" fmla="*/ 722 h 1518"/>
                <a:gd name="T34" fmla="*/ 311 w 870"/>
                <a:gd name="T35" fmla="*/ 699 h 1518"/>
                <a:gd name="T36" fmla="*/ 256 w 870"/>
                <a:gd name="T37" fmla="*/ 564 h 1518"/>
                <a:gd name="T38" fmla="*/ 241 w 870"/>
                <a:gd name="T39" fmla="*/ 483 h 1518"/>
                <a:gd name="T40" fmla="*/ 282 w 870"/>
                <a:gd name="T41" fmla="*/ 412 h 1518"/>
                <a:gd name="T42" fmla="*/ 393 w 870"/>
                <a:gd name="T43" fmla="*/ 321 h 1518"/>
                <a:gd name="T44" fmla="*/ 437 w 870"/>
                <a:gd name="T45" fmla="*/ 332 h 1518"/>
                <a:gd name="T46" fmla="*/ 521 w 870"/>
                <a:gd name="T47" fmla="*/ 302 h 1518"/>
                <a:gd name="T48" fmla="*/ 581 w 870"/>
                <a:gd name="T49" fmla="*/ 449 h 1518"/>
                <a:gd name="T50" fmla="*/ 626 w 870"/>
                <a:gd name="T51" fmla="*/ 496 h 1518"/>
                <a:gd name="T52" fmla="*/ 589 w 870"/>
                <a:gd name="T53" fmla="*/ 572 h 1518"/>
                <a:gd name="T54" fmla="*/ 553 w 870"/>
                <a:gd name="T55" fmla="*/ 698 h 1518"/>
                <a:gd name="T56" fmla="*/ 550 w 870"/>
                <a:gd name="T57" fmla="*/ 850 h 1518"/>
                <a:gd name="T58" fmla="*/ 339 w 870"/>
                <a:gd name="T59" fmla="*/ 795 h 1518"/>
                <a:gd name="T60" fmla="*/ 550 w 870"/>
                <a:gd name="T61" fmla="*/ 850 h 1518"/>
                <a:gd name="T62" fmla="*/ 392 w 870"/>
                <a:gd name="T63" fmla="*/ 1409 h 1518"/>
                <a:gd name="T64" fmla="*/ 435 w 870"/>
                <a:gd name="T65" fmla="*/ 1452 h 1518"/>
                <a:gd name="T66" fmla="*/ 50 w 870"/>
                <a:gd name="T67" fmla="*/ 1038 h 1518"/>
                <a:gd name="T68" fmla="*/ 144 w 870"/>
                <a:gd name="T69" fmla="*/ 1104 h 1518"/>
                <a:gd name="T70" fmla="*/ 169 w 870"/>
                <a:gd name="T71" fmla="*/ 1190 h 1518"/>
                <a:gd name="T72" fmla="*/ 300 w 870"/>
                <a:gd name="T73" fmla="*/ 1104 h 1518"/>
                <a:gd name="T74" fmla="*/ 325 w 870"/>
                <a:gd name="T75" fmla="*/ 1190 h 1518"/>
                <a:gd name="T76" fmla="*/ 247 w 870"/>
                <a:gd name="T77" fmla="*/ 886 h 1518"/>
                <a:gd name="T78" fmla="*/ 433 w 870"/>
                <a:gd name="T79" fmla="*/ 1096 h 1518"/>
                <a:gd name="T80" fmla="*/ 592 w 870"/>
                <a:gd name="T81" fmla="*/ 876 h 1518"/>
                <a:gd name="T82" fmla="*/ 563 w 870"/>
                <a:gd name="T83" fmla="*/ 1136 h 1518"/>
                <a:gd name="T84" fmla="*/ 643 w 870"/>
                <a:gd name="T85" fmla="*/ 1069 h 1518"/>
                <a:gd name="T86" fmla="*/ 820 w 870"/>
                <a:gd name="T87" fmla="*/ 1297 h 1518"/>
                <a:gd name="T88" fmla="*/ 631 w 870"/>
                <a:gd name="T89" fmla="*/ 1093 h 1518"/>
                <a:gd name="T90" fmla="*/ 588 w 870"/>
                <a:gd name="T91" fmla="*/ 1136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70" h="1518">
                  <a:moveTo>
                    <a:pt x="821" y="0"/>
                  </a:moveTo>
                  <a:lnTo>
                    <a:pt x="821" y="0"/>
                  </a:lnTo>
                  <a:lnTo>
                    <a:pt x="49" y="0"/>
                  </a:lnTo>
                  <a:cubicBezTo>
                    <a:pt x="22" y="0"/>
                    <a:pt x="0" y="21"/>
                    <a:pt x="0" y="49"/>
                  </a:cubicBezTo>
                  <a:lnTo>
                    <a:pt x="0" y="1468"/>
                  </a:lnTo>
                  <a:cubicBezTo>
                    <a:pt x="0" y="1495"/>
                    <a:pt x="22" y="1518"/>
                    <a:pt x="49" y="1518"/>
                  </a:cubicBezTo>
                  <a:lnTo>
                    <a:pt x="821" y="1518"/>
                  </a:lnTo>
                  <a:cubicBezTo>
                    <a:pt x="848" y="1518"/>
                    <a:pt x="870" y="1495"/>
                    <a:pt x="870" y="1468"/>
                  </a:cubicBezTo>
                  <a:lnTo>
                    <a:pt x="870" y="49"/>
                  </a:lnTo>
                  <a:cubicBezTo>
                    <a:pt x="870" y="21"/>
                    <a:pt x="848" y="0"/>
                    <a:pt x="821" y="0"/>
                  </a:cubicBezTo>
                  <a:close/>
                  <a:moveTo>
                    <a:pt x="396" y="62"/>
                  </a:moveTo>
                  <a:lnTo>
                    <a:pt x="396" y="62"/>
                  </a:lnTo>
                  <a:cubicBezTo>
                    <a:pt x="396" y="55"/>
                    <a:pt x="401" y="49"/>
                    <a:pt x="408" y="49"/>
                  </a:cubicBezTo>
                  <a:lnTo>
                    <a:pt x="462" y="49"/>
                  </a:lnTo>
                  <a:cubicBezTo>
                    <a:pt x="469" y="49"/>
                    <a:pt x="474" y="55"/>
                    <a:pt x="474" y="62"/>
                  </a:cubicBezTo>
                  <a:lnTo>
                    <a:pt x="474" y="63"/>
                  </a:lnTo>
                  <a:cubicBezTo>
                    <a:pt x="474" y="70"/>
                    <a:pt x="469" y="75"/>
                    <a:pt x="462" y="75"/>
                  </a:cubicBezTo>
                  <a:lnTo>
                    <a:pt x="408" y="75"/>
                  </a:lnTo>
                  <a:cubicBezTo>
                    <a:pt x="401" y="75"/>
                    <a:pt x="396" y="70"/>
                    <a:pt x="396" y="63"/>
                  </a:cubicBezTo>
                  <a:lnTo>
                    <a:pt x="396" y="62"/>
                  </a:lnTo>
                  <a:close/>
                  <a:moveTo>
                    <a:pt x="820" y="121"/>
                  </a:moveTo>
                  <a:lnTo>
                    <a:pt x="820" y="121"/>
                  </a:lnTo>
                  <a:lnTo>
                    <a:pt x="820" y="966"/>
                  </a:lnTo>
                  <a:cubicBezTo>
                    <a:pt x="761" y="901"/>
                    <a:pt x="682" y="851"/>
                    <a:pt x="592" y="823"/>
                  </a:cubicBezTo>
                  <a:cubicBezTo>
                    <a:pt x="570" y="794"/>
                    <a:pt x="573" y="758"/>
                    <a:pt x="574" y="752"/>
                  </a:cubicBezTo>
                  <a:lnTo>
                    <a:pt x="592" y="729"/>
                  </a:lnTo>
                  <a:cubicBezTo>
                    <a:pt x="618" y="697"/>
                    <a:pt x="632" y="656"/>
                    <a:pt x="632" y="615"/>
                  </a:cubicBezTo>
                  <a:lnTo>
                    <a:pt x="632" y="610"/>
                  </a:lnTo>
                  <a:cubicBezTo>
                    <a:pt x="653" y="601"/>
                    <a:pt x="668" y="581"/>
                    <a:pt x="670" y="557"/>
                  </a:cubicBezTo>
                  <a:lnTo>
                    <a:pt x="675" y="501"/>
                  </a:lnTo>
                  <a:cubicBezTo>
                    <a:pt x="677" y="482"/>
                    <a:pt x="670" y="463"/>
                    <a:pt x="658" y="450"/>
                  </a:cubicBezTo>
                  <a:cubicBezTo>
                    <a:pt x="650" y="441"/>
                    <a:pt x="641" y="435"/>
                    <a:pt x="630" y="431"/>
                  </a:cubicBezTo>
                  <a:lnTo>
                    <a:pt x="630" y="388"/>
                  </a:lnTo>
                  <a:cubicBezTo>
                    <a:pt x="630" y="289"/>
                    <a:pt x="550" y="209"/>
                    <a:pt x="452" y="209"/>
                  </a:cubicBezTo>
                  <a:lnTo>
                    <a:pt x="410" y="209"/>
                  </a:lnTo>
                  <a:cubicBezTo>
                    <a:pt x="312" y="209"/>
                    <a:pt x="233" y="289"/>
                    <a:pt x="233" y="388"/>
                  </a:cubicBezTo>
                  <a:lnTo>
                    <a:pt x="233" y="431"/>
                  </a:lnTo>
                  <a:cubicBezTo>
                    <a:pt x="222" y="435"/>
                    <a:pt x="212" y="441"/>
                    <a:pt x="204" y="450"/>
                  </a:cubicBezTo>
                  <a:cubicBezTo>
                    <a:pt x="191" y="464"/>
                    <a:pt x="185" y="483"/>
                    <a:pt x="187" y="502"/>
                  </a:cubicBezTo>
                  <a:lnTo>
                    <a:pt x="193" y="557"/>
                  </a:lnTo>
                  <a:cubicBezTo>
                    <a:pt x="195" y="581"/>
                    <a:pt x="211" y="601"/>
                    <a:pt x="233" y="610"/>
                  </a:cubicBezTo>
                  <a:lnTo>
                    <a:pt x="233" y="617"/>
                  </a:lnTo>
                  <a:cubicBezTo>
                    <a:pt x="233" y="657"/>
                    <a:pt x="247" y="698"/>
                    <a:pt x="272" y="729"/>
                  </a:cubicBezTo>
                  <a:lnTo>
                    <a:pt x="290" y="752"/>
                  </a:lnTo>
                  <a:cubicBezTo>
                    <a:pt x="290" y="753"/>
                    <a:pt x="291" y="753"/>
                    <a:pt x="292" y="754"/>
                  </a:cubicBezTo>
                  <a:cubicBezTo>
                    <a:pt x="293" y="765"/>
                    <a:pt x="294" y="796"/>
                    <a:pt x="274" y="823"/>
                  </a:cubicBezTo>
                  <a:cubicBezTo>
                    <a:pt x="186" y="850"/>
                    <a:pt x="109" y="899"/>
                    <a:pt x="50" y="962"/>
                  </a:cubicBezTo>
                  <a:lnTo>
                    <a:pt x="50" y="121"/>
                  </a:lnTo>
                  <a:lnTo>
                    <a:pt x="820" y="121"/>
                  </a:lnTo>
                  <a:close/>
                  <a:moveTo>
                    <a:pt x="534" y="722"/>
                  </a:moveTo>
                  <a:lnTo>
                    <a:pt x="534" y="722"/>
                  </a:lnTo>
                  <a:cubicBezTo>
                    <a:pt x="509" y="753"/>
                    <a:pt x="472" y="771"/>
                    <a:pt x="432" y="771"/>
                  </a:cubicBezTo>
                  <a:cubicBezTo>
                    <a:pt x="391" y="771"/>
                    <a:pt x="354" y="753"/>
                    <a:pt x="329" y="721"/>
                  </a:cubicBezTo>
                  <a:lnTo>
                    <a:pt x="311" y="699"/>
                  </a:lnTo>
                  <a:cubicBezTo>
                    <a:pt x="293" y="675"/>
                    <a:pt x="283" y="646"/>
                    <a:pt x="283" y="617"/>
                  </a:cubicBezTo>
                  <a:lnTo>
                    <a:pt x="283" y="589"/>
                  </a:lnTo>
                  <a:cubicBezTo>
                    <a:pt x="283" y="576"/>
                    <a:pt x="269" y="564"/>
                    <a:pt x="256" y="564"/>
                  </a:cubicBezTo>
                  <a:cubicBezTo>
                    <a:pt x="249" y="564"/>
                    <a:pt x="243" y="559"/>
                    <a:pt x="242" y="552"/>
                  </a:cubicBezTo>
                  <a:lnTo>
                    <a:pt x="236" y="497"/>
                  </a:lnTo>
                  <a:cubicBezTo>
                    <a:pt x="236" y="490"/>
                    <a:pt x="239" y="486"/>
                    <a:pt x="241" y="483"/>
                  </a:cubicBezTo>
                  <a:cubicBezTo>
                    <a:pt x="243" y="481"/>
                    <a:pt x="247" y="478"/>
                    <a:pt x="254" y="478"/>
                  </a:cubicBezTo>
                  <a:cubicBezTo>
                    <a:pt x="269" y="478"/>
                    <a:pt x="282" y="465"/>
                    <a:pt x="282" y="449"/>
                  </a:cubicBezTo>
                  <a:lnTo>
                    <a:pt x="282" y="412"/>
                  </a:lnTo>
                  <a:cubicBezTo>
                    <a:pt x="293" y="339"/>
                    <a:pt x="349" y="324"/>
                    <a:pt x="351" y="323"/>
                  </a:cubicBezTo>
                  <a:cubicBezTo>
                    <a:pt x="353" y="323"/>
                    <a:pt x="355" y="322"/>
                    <a:pt x="356" y="322"/>
                  </a:cubicBezTo>
                  <a:cubicBezTo>
                    <a:pt x="368" y="317"/>
                    <a:pt x="381" y="317"/>
                    <a:pt x="393" y="321"/>
                  </a:cubicBezTo>
                  <a:lnTo>
                    <a:pt x="395" y="322"/>
                  </a:lnTo>
                  <a:cubicBezTo>
                    <a:pt x="406" y="327"/>
                    <a:pt x="419" y="332"/>
                    <a:pt x="437" y="332"/>
                  </a:cubicBezTo>
                  <a:lnTo>
                    <a:pt x="437" y="332"/>
                  </a:lnTo>
                  <a:cubicBezTo>
                    <a:pt x="452" y="332"/>
                    <a:pt x="466" y="326"/>
                    <a:pt x="479" y="321"/>
                  </a:cubicBezTo>
                  <a:cubicBezTo>
                    <a:pt x="484" y="319"/>
                    <a:pt x="490" y="316"/>
                    <a:pt x="498" y="312"/>
                  </a:cubicBezTo>
                  <a:cubicBezTo>
                    <a:pt x="503" y="310"/>
                    <a:pt x="512" y="306"/>
                    <a:pt x="521" y="302"/>
                  </a:cubicBezTo>
                  <a:cubicBezTo>
                    <a:pt x="521" y="302"/>
                    <a:pt x="535" y="297"/>
                    <a:pt x="552" y="307"/>
                  </a:cubicBezTo>
                  <a:cubicBezTo>
                    <a:pt x="569" y="329"/>
                    <a:pt x="581" y="357"/>
                    <a:pt x="581" y="388"/>
                  </a:cubicBezTo>
                  <a:lnTo>
                    <a:pt x="581" y="449"/>
                  </a:lnTo>
                  <a:cubicBezTo>
                    <a:pt x="581" y="465"/>
                    <a:pt x="593" y="478"/>
                    <a:pt x="609" y="478"/>
                  </a:cubicBezTo>
                  <a:cubicBezTo>
                    <a:pt x="615" y="478"/>
                    <a:pt x="619" y="481"/>
                    <a:pt x="621" y="483"/>
                  </a:cubicBezTo>
                  <a:cubicBezTo>
                    <a:pt x="623" y="485"/>
                    <a:pt x="626" y="490"/>
                    <a:pt x="626" y="496"/>
                  </a:cubicBezTo>
                  <a:lnTo>
                    <a:pt x="621" y="553"/>
                  </a:lnTo>
                  <a:cubicBezTo>
                    <a:pt x="620" y="560"/>
                    <a:pt x="614" y="565"/>
                    <a:pt x="607" y="565"/>
                  </a:cubicBezTo>
                  <a:cubicBezTo>
                    <a:pt x="600" y="565"/>
                    <a:pt x="594" y="568"/>
                    <a:pt x="589" y="572"/>
                  </a:cubicBezTo>
                  <a:cubicBezTo>
                    <a:pt x="585" y="577"/>
                    <a:pt x="582" y="584"/>
                    <a:pt x="582" y="590"/>
                  </a:cubicBezTo>
                  <a:lnTo>
                    <a:pt x="582" y="615"/>
                  </a:lnTo>
                  <a:cubicBezTo>
                    <a:pt x="582" y="645"/>
                    <a:pt x="572" y="674"/>
                    <a:pt x="553" y="698"/>
                  </a:cubicBezTo>
                  <a:lnTo>
                    <a:pt x="534" y="722"/>
                  </a:lnTo>
                  <a:close/>
                  <a:moveTo>
                    <a:pt x="550" y="850"/>
                  </a:moveTo>
                  <a:lnTo>
                    <a:pt x="550" y="850"/>
                  </a:lnTo>
                  <a:lnTo>
                    <a:pt x="433" y="1033"/>
                  </a:lnTo>
                  <a:lnTo>
                    <a:pt x="316" y="851"/>
                  </a:lnTo>
                  <a:cubicBezTo>
                    <a:pt x="329" y="832"/>
                    <a:pt x="336" y="812"/>
                    <a:pt x="339" y="795"/>
                  </a:cubicBezTo>
                  <a:cubicBezTo>
                    <a:pt x="367" y="812"/>
                    <a:pt x="398" y="821"/>
                    <a:pt x="432" y="821"/>
                  </a:cubicBezTo>
                  <a:cubicBezTo>
                    <a:pt x="466" y="821"/>
                    <a:pt x="498" y="811"/>
                    <a:pt x="526" y="794"/>
                  </a:cubicBezTo>
                  <a:cubicBezTo>
                    <a:pt x="530" y="811"/>
                    <a:pt x="536" y="831"/>
                    <a:pt x="550" y="850"/>
                  </a:cubicBezTo>
                  <a:close/>
                  <a:moveTo>
                    <a:pt x="435" y="1452"/>
                  </a:moveTo>
                  <a:lnTo>
                    <a:pt x="435" y="1452"/>
                  </a:lnTo>
                  <a:cubicBezTo>
                    <a:pt x="411" y="1452"/>
                    <a:pt x="392" y="1432"/>
                    <a:pt x="392" y="1409"/>
                  </a:cubicBezTo>
                  <a:cubicBezTo>
                    <a:pt x="392" y="1385"/>
                    <a:pt x="411" y="1365"/>
                    <a:pt x="435" y="1365"/>
                  </a:cubicBezTo>
                  <a:cubicBezTo>
                    <a:pt x="458" y="1365"/>
                    <a:pt x="478" y="1385"/>
                    <a:pt x="478" y="1409"/>
                  </a:cubicBezTo>
                  <a:cubicBezTo>
                    <a:pt x="478" y="1433"/>
                    <a:pt x="459" y="1452"/>
                    <a:pt x="435" y="1452"/>
                  </a:cubicBezTo>
                  <a:close/>
                  <a:moveTo>
                    <a:pt x="50" y="1297"/>
                  </a:moveTo>
                  <a:lnTo>
                    <a:pt x="50" y="1297"/>
                  </a:lnTo>
                  <a:lnTo>
                    <a:pt x="50" y="1038"/>
                  </a:lnTo>
                  <a:cubicBezTo>
                    <a:pt x="92" y="978"/>
                    <a:pt x="152" y="930"/>
                    <a:pt x="222" y="897"/>
                  </a:cubicBezTo>
                  <a:lnTo>
                    <a:pt x="222" y="1014"/>
                  </a:lnTo>
                  <a:cubicBezTo>
                    <a:pt x="178" y="1021"/>
                    <a:pt x="144" y="1058"/>
                    <a:pt x="144" y="1104"/>
                  </a:cubicBezTo>
                  <a:lnTo>
                    <a:pt x="144" y="1190"/>
                  </a:lnTo>
                  <a:cubicBezTo>
                    <a:pt x="144" y="1197"/>
                    <a:pt x="149" y="1203"/>
                    <a:pt x="156" y="1203"/>
                  </a:cubicBezTo>
                  <a:cubicBezTo>
                    <a:pt x="163" y="1203"/>
                    <a:pt x="169" y="1197"/>
                    <a:pt x="169" y="1190"/>
                  </a:cubicBezTo>
                  <a:lnTo>
                    <a:pt x="169" y="1104"/>
                  </a:lnTo>
                  <a:cubicBezTo>
                    <a:pt x="169" y="1068"/>
                    <a:pt x="198" y="1038"/>
                    <a:pt x="234" y="1038"/>
                  </a:cubicBezTo>
                  <a:cubicBezTo>
                    <a:pt x="271" y="1038"/>
                    <a:pt x="300" y="1068"/>
                    <a:pt x="300" y="1104"/>
                  </a:cubicBezTo>
                  <a:lnTo>
                    <a:pt x="300" y="1190"/>
                  </a:lnTo>
                  <a:cubicBezTo>
                    <a:pt x="300" y="1197"/>
                    <a:pt x="306" y="1203"/>
                    <a:pt x="312" y="1203"/>
                  </a:cubicBezTo>
                  <a:cubicBezTo>
                    <a:pt x="319" y="1203"/>
                    <a:pt x="325" y="1197"/>
                    <a:pt x="325" y="1190"/>
                  </a:cubicBezTo>
                  <a:lnTo>
                    <a:pt x="325" y="1104"/>
                  </a:lnTo>
                  <a:cubicBezTo>
                    <a:pt x="325" y="1058"/>
                    <a:pt x="291" y="1021"/>
                    <a:pt x="247" y="1014"/>
                  </a:cubicBezTo>
                  <a:lnTo>
                    <a:pt x="247" y="886"/>
                  </a:lnTo>
                  <a:cubicBezTo>
                    <a:pt x="255" y="882"/>
                    <a:pt x="264" y="879"/>
                    <a:pt x="273" y="876"/>
                  </a:cubicBezTo>
                  <a:lnTo>
                    <a:pt x="404" y="1081"/>
                  </a:lnTo>
                  <a:cubicBezTo>
                    <a:pt x="411" y="1091"/>
                    <a:pt x="421" y="1096"/>
                    <a:pt x="433" y="1096"/>
                  </a:cubicBezTo>
                  <a:lnTo>
                    <a:pt x="433" y="1096"/>
                  </a:lnTo>
                  <a:cubicBezTo>
                    <a:pt x="444" y="1096"/>
                    <a:pt x="455" y="1091"/>
                    <a:pt x="461" y="1081"/>
                  </a:cubicBezTo>
                  <a:lnTo>
                    <a:pt x="592" y="876"/>
                  </a:lnTo>
                  <a:cubicBezTo>
                    <a:pt x="601" y="879"/>
                    <a:pt x="610" y="882"/>
                    <a:pt x="619" y="885"/>
                  </a:cubicBezTo>
                  <a:lnTo>
                    <a:pt x="619" y="1069"/>
                  </a:lnTo>
                  <a:cubicBezTo>
                    <a:pt x="587" y="1075"/>
                    <a:pt x="563" y="1103"/>
                    <a:pt x="563" y="1136"/>
                  </a:cubicBezTo>
                  <a:cubicBezTo>
                    <a:pt x="563" y="1173"/>
                    <a:pt x="594" y="1204"/>
                    <a:pt x="631" y="1204"/>
                  </a:cubicBezTo>
                  <a:cubicBezTo>
                    <a:pt x="668" y="1204"/>
                    <a:pt x="699" y="1173"/>
                    <a:pt x="699" y="1136"/>
                  </a:cubicBezTo>
                  <a:cubicBezTo>
                    <a:pt x="699" y="1103"/>
                    <a:pt x="675" y="1075"/>
                    <a:pt x="643" y="1069"/>
                  </a:cubicBezTo>
                  <a:lnTo>
                    <a:pt x="643" y="896"/>
                  </a:lnTo>
                  <a:cubicBezTo>
                    <a:pt x="716" y="931"/>
                    <a:pt x="777" y="983"/>
                    <a:pt x="820" y="1046"/>
                  </a:cubicBezTo>
                  <a:lnTo>
                    <a:pt x="820" y="1297"/>
                  </a:lnTo>
                  <a:lnTo>
                    <a:pt x="50" y="1297"/>
                  </a:lnTo>
                  <a:close/>
                  <a:moveTo>
                    <a:pt x="631" y="1093"/>
                  </a:moveTo>
                  <a:lnTo>
                    <a:pt x="631" y="1093"/>
                  </a:lnTo>
                  <a:cubicBezTo>
                    <a:pt x="655" y="1093"/>
                    <a:pt x="674" y="1112"/>
                    <a:pt x="674" y="1136"/>
                  </a:cubicBezTo>
                  <a:cubicBezTo>
                    <a:pt x="674" y="1160"/>
                    <a:pt x="655" y="1179"/>
                    <a:pt x="631" y="1179"/>
                  </a:cubicBezTo>
                  <a:cubicBezTo>
                    <a:pt x="607" y="1179"/>
                    <a:pt x="588" y="1160"/>
                    <a:pt x="588" y="1136"/>
                  </a:cubicBezTo>
                  <a:cubicBezTo>
                    <a:pt x="588" y="1112"/>
                    <a:pt x="607" y="1093"/>
                    <a:pt x="631" y="1093"/>
                  </a:cubicBezTo>
                  <a:close/>
                </a:path>
              </a:pathLst>
            </a:custGeom>
            <a:grpFill/>
            <a:ln w="0">
              <a:no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lvl="0" indent="0" algn="l" defTabSz="914400" rtl="0" eaLnBrk="1" fontAlgn="auto"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cs typeface="Arial"/>
              </a:endParaRPr>
            </a:p>
          </p:txBody>
        </p:sp>
        <p:sp>
          <p:nvSpPr>
            <p:cNvPr id="13" name="Freeform 6">
              <a:extLst>
                <a:ext uri="{FF2B5EF4-FFF2-40B4-BE49-F238E27FC236}">
                  <a16:creationId xmlns:a16="http://schemas.microsoft.com/office/drawing/2014/main" id="{C195EBA0-5E28-4FD2-B928-81D42A0B7426}"/>
                </a:ext>
              </a:extLst>
            </p:cNvPr>
            <p:cNvSpPr/>
            <p:nvPr/>
          </p:nvSpPr>
          <p:spPr bwMode="auto">
            <a:xfrm>
              <a:off x="6443663" y="3625850"/>
              <a:ext cx="63500" cy="44450"/>
            </a:xfrm>
            <a:custGeom>
              <a:avLst/>
              <a:gdLst>
                <a:gd name="T0" fmla="*/ 29 w 45"/>
                <a:gd name="T1" fmla="*/ 0 h 32"/>
                <a:gd name="T2" fmla="*/ 29 w 45"/>
                <a:gd name="T3" fmla="*/ 0 h 32"/>
                <a:gd name="T4" fmla="*/ 15 w 45"/>
                <a:gd name="T5" fmla="*/ 0 h 32"/>
                <a:gd name="T6" fmla="*/ 0 w 45"/>
                <a:gd name="T7" fmla="*/ 16 h 32"/>
                <a:gd name="T8" fmla="*/ 15 w 45"/>
                <a:gd name="T9" fmla="*/ 32 h 32"/>
                <a:gd name="T10" fmla="*/ 29 w 45"/>
                <a:gd name="T11" fmla="*/ 32 h 32"/>
                <a:gd name="T12" fmla="*/ 45 w 45"/>
                <a:gd name="T13" fmla="*/ 16 h 32"/>
                <a:gd name="T14" fmla="*/ 29 w 45"/>
                <a:gd name="T15" fmla="*/ 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32">
                  <a:moveTo>
                    <a:pt x="29" y="0"/>
                  </a:moveTo>
                  <a:lnTo>
                    <a:pt x="29" y="0"/>
                  </a:lnTo>
                  <a:lnTo>
                    <a:pt x="15" y="0"/>
                  </a:lnTo>
                  <a:cubicBezTo>
                    <a:pt x="6" y="0"/>
                    <a:pt x="0" y="7"/>
                    <a:pt x="0" y="16"/>
                  </a:cubicBezTo>
                  <a:cubicBezTo>
                    <a:pt x="0" y="25"/>
                    <a:pt x="6" y="32"/>
                    <a:pt x="15" y="32"/>
                  </a:cubicBezTo>
                  <a:lnTo>
                    <a:pt x="29" y="32"/>
                  </a:lnTo>
                  <a:cubicBezTo>
                    <a:pt x="38" y="32"/>
                    <a:pt x="45" y="25"/>
                    <a:pt x="45" y="16"/>
                  </a:cubicBezTo>
                  <a:cubicBezTo>
                    <a:pt x="45" y="7"/>
                    <a:pt x="38" y="0"/>
                    <a:pt x="29" y="0"/>
                  </a:cubicBezTo>
                  <a:close/>
                </a:path>
              </a:pathLst>
            </a:custGeom>
            <a:grpFill/>
            <a:ln w="0">
              <a:no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lvl="0" indent="0" algn="l" defTabSz="914400" rtl="0" eaLnBrk="1" fontAlgn="auto"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cs typeface="Arial"/>
              </a:endParaRPr>
            </a:p>
          </p:txBody>
        </p:sp>
        <p:sp>
          <p:nvSpPr>
            <p:cNvPr id="14" name="Freeform 7">
              <a:extLst>
                <a:ext uri="{FF2B5EF4-FFF2-40B4-BE49-F238E27FC236}">
                  <a16:creationId xmlns:a16="http://schemas.microsoft.com/office/drawing/2014/main" id="{CCDB240B-19E9-4B0D-A83B-6B881C14C97E}"/>
                </a:ext>
              </a:extLst>
            </p:cNvPr>
            <p:cNvSpPr/>
            <p:nvPr/>
          </p:nvSpPr>
          <p:spPr bwMode="auto">
            <a:xfrm>
              <a:off x="6640513" y="3625850"/>
              <a:ext cx="63500" cy="44450"/>
            </a:xfrm>
            <a:custGeom>
              <a:avLst/>
              <a:gdLst>
                <a:gd name="T0" fmla="*/ 30 w 45"/>
                <a:gd name="T1" fmla="*/ 0 h 32"/>
                <a:gd name="T2" fmla="*/ 30 w 45"/>
                <a:gd name="T3" fmla="*/ 0 h 32"/>
                <a:gd name="T4" fmla="*/ 15 w 45"/>
                <a:gd name="T5" fmla="*/ 0 h 32"/>
                <a:gd name="T6" fmla="*/ 0 w 45"/>
                <a:gd name="T7" fmla="*/ 16 h 32"/>
                <a:gd name="T8" fmla="*/ 15 w 45"/>
                <a:gd name="T9" fmla="*/ 32 h 32"/>
                <a:gd name="T10" fmla="*/ 30 w 45"/>
                <a:gd name="T11" fmla="*/ 32 h 32"/>
                <a:gd name="T12" fmla="*/ 45 w 45"/>
                <a:gd name="T13" fmla="*/ 16 h 32"/>
                <a:gd name="T14" fmla="*/ 30 w 45"/>
                <a:gd name="T15" fmla="*/ 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32">
                  <a:moveTo>
                    <a:pt x="30" y="0"/>
                  </a:moveTo>
                  <a:lnTo>
                    <a:pt x="30" y="0"/>
                  </a:lnTo>
                  <a:lnTo>
                    <a:pt x="15" y="0"/>
                  </a:lnTo>
                  <a:cubicBezTo>
                    <a:pt x="7" y="0"/>
                    <a:pt x="0" y="7"/>
                    <a:pt x="0" y="16"/>
                  </a:cubicBezTo>
                  <a:cubicBezTo>
                    <a:pt x="0" y="25"/>
                    <a:pt x="7" y="32"/>
                    <a:pt x="15" y="32"/>
                  </a:cubicBezTo>
                  <a:lnTo>
                    <a:pt x="30" y="32"/>
                  </a:lnTo>
                  <a:cubicBezTo>
                    <a:pt x="38" y="32"/>
                    <a:pt x="45" y="25"/>
                    <a:pt x="45" y="16"/>
                  </a:cubicBezTo>
                  <a:cubicBezTo>
                    <a:pt x="45" y="7"/>
                    <a:pt x="38" y="0"/>
                    <a:pt x="30" y="0"/>
                  </a:cubicBezTo>
                  <a:close/>
                </a:path>
              </a:pathLst>
            </a:custGeom>
            <a:grpFill/>
            <a:ln w="0">
              <a:no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lvl="0" indent="0" algn="l" defTabSz="914400" rtl="0" eaLnBrk="1" fontAlgn="auto"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444444"/>
                </a:solidFill>
                <a:effectLst/>
                <a:uLnTx/>
                <a:uFillTx/>
                <a:latin typeface="Arial"/>
                <a:cs typeface="Arial"/>
              </a:endParaRPr>
            </a:p>
          </p:txBody>
        </p:sp>
      </p:grpSp>
      <p:grpSp>
        <p:nvGrpSpPr>
          <p:cNvPr id="15" name="Group 14">
            <a:extLst>
              <a:ext uri="{FF2B5EF4-FFF2-40B4-BE49-F238E27FC236}">
                <a16:creationId xmlns:a16="http://schemas.microsoft.com/office/drawing/2014/main" id="{B0DD7616-6A54-4C0A-8F24-3EFFF5C7CB13}"/>
              </a:ext>
            </a:extLst>
          </p:cNvPr>
          <p:cNvGrpSpPr/>
          <p:nvPr/>
        </p:nvGrpSpPr>
        <p:grpSpPr>
          <a:xfrm>
            <a:off x="605060" y="2346572"/>
            <a:ext cx="2416059" cy="3872855"/>
            <a:chOff x="758861" y="1940756"/>
            <a:chExt cx="2416059" cy="3872855"/>
          </a:xfrm>
        </p:grpSpPr>
        <p:sp>
          <p:nvSpPr>
            <p:cNvPr id="16" name="Rectangle 15">
              <a:extLst>
                <a:ext uri="{FF2B5EF4-FFF2-40B4-BE49-F238E27FC236}">
                  <a16:creationId xmlns:a16="http://schemas.microsoft.com/office/drawing/2014/main" id="{562C0179-F80E-4366-91FC-F0BD07621054}"/>
                </a:ext>
              </a:extLst>
            </p:cNvPr>
            <p:cNvSpPr/>
            <p:nvPr/>
          </p:nvSpPr>
          <p:spPr>
            <a:xfrm>
              <a:off x="1002457" y="1940756"/>
              <a:ext cx="2172463" cy="387285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lvl="0" indent="0" algn="l" defTabSz="914400" rtl="0" eaLnBrk="1" fontAlgn="auto" latinLnBrk="0" hangingPunct="1">
                <a:lnSpc>
                  <a:spcPct val="150000"/>
                </a:lnSpc>
                <a:spcBef>
                  <a:spcPts val="0"/>
                </a:spcBef>
                <a:spcAft>
                  <a:spcPts val="1200"/>
                </a:spcAft>
                <a:buClrTx/>
                <a:buSzTx/>
                <a:buFontTx/>
                <a:buNone/>
                <a:tabLst/>
                <a:defRPr/>
              </a:pPr>
              <a:r>
                <a:rPr kumimoji="0" lang="en-US" sz="1800" b="0" i="0" u="none" strike="noStrike" kern="0" cap="none" spc="0" normalizeH="0" baseline="0" noProof="0" dirty="0">
                  <a:ln>
                    <a:noFill/>
                  </a:ln>
                  <a:solidFill>
                    <a:srgbClr val="4D4D4D"/>
                  </a:solidFill>
                  <a:effectLst/>
                  <a:uLnTx/>
                  <a:uFillTx/>
                  <a:latin typeface="Arial"/>
                  <a:cs typeface="Arial"/>
                </a:rPr>
                <a:t>Allergies</a:t>
              </a:r>
            </a:p>
            <a:p>
              <a:pPr marL="0" marR="0" lvl="0" indent="0" algn="l" defTabSz="914400" rtl="0" eaLnBrk="1" fontAlgn="auto" latinLnBrk="0" hangingPunct="1">
                <a:lnSpc>
                  <a:spcPct val="150000"/>
                </a:lnSpc>
                <a:spcBef>
                  <a:spcPts val="0"/>
                </a:spcBef>
                <a:spcAft>
                  <a:spcPts val="1200"/>
                </a:spcAft>
                <a:buClrTx/>
                <a:buSzTx/>
                <a:buFontTx/>
                <a:buNone/>
                <a:tabLst/>
                <a:defRPr/>
              </a:pPr>
              <a:r>
                <a:rPr kumimoji="0" lang="en-US" sz="1800" b="0" i="0" u="none" strike="noStrike" kern="0" cap="none" spc="0" normalizeH="0" baseline="0" noProof="0" dirty="0">
                  <a:ln>
                    <a:noFill/>
                  </a:ln>
                  <a:solidFill>
                    <a:srgbClr val="4D4D4D"/>
                  </a:solidFill>
                  <a:effectLst/>
                  <a:uLnTx/>
                  <a:uFillTx/>
                  <a:latin typeface="Arial"/>
                  <a:cs typeface="Arial"/>
                </a:rPr>
                <a:t>Bladder infections</a:t>
              </a:r>
            </a:p>
            <a:p>
              <a:pPr marL="0" marR="0" lvl="0" indent="0" algn="l" defTabSz="914400" rtl="0" eaLnBrk="1" fontAlgn="auto" latinLnBrk="0" hangingPunct="1">
                <a:lnSpc>
                  <a:spcPct val="150000"/>
                </a:lnSpc>
                <a:spcBef>
                  <a:spcPts val="0"/>
                </a:spcBef>
                <a:spcAft>
                  <a:spcPts val="1200"/>
                </a:spcAft>
                <a:buClrTx/>
                <a:buSzTx/>
                <a:buFontTx/>
                <a:buNone/>
                <a:tabLst/>
                <a:defRPr/>
              </a:pPr>
              <a:r>
                <a:rPr kumimoji="0" lang="en-US" sz="1800" b="0" i="0" u="none" strike="noStrike" kern="0" cap="none" spc="0" normalizeH="0" baseline="0" noProof="0" dirty="0">
                  <a:ln>
                    <a:noFill/>
                  </a:ln>
                  <a:solidFill>
                    <a:srgbClr val="4D4D4D"/>
                  </a:solidFill>
                  <a:effectLst/>
                  <a:uLnTx/>
                  <a:uFillTx/>
                  <a:latin typeface="Arial"/>
                  <a:cs typeface="Arial"/>
                </a:rPr>
                <a:t>Bronchitis</a:t>
              </a:r>
            </a:p>
            <a:p>
              <a:pPr marL="0" marR="0" lvl="0" indent="0" algn="l" defTabSz="914400" rtl="0" eaLnBrk="1" fontAlgn="auto" latinLnBrk="0" hangingPunct="1">
                <a:lnSpc>
                  <a:spcPct val="150000"/>
                </a:lnSpc>
                <a:spcBef>
                  <a:spcPts val="0"/>
                </a:spcBef>
                <a:spcAft>
                  <a:spcPts val="1200"/>
                </a:spcAft>
                <a:buClrTx/>
                <a:buSzTx/>
                <a:buFontTx/>
                <a:buNone/>
                <a:tabLst/>
                <a:defRPr/>
              </a:pPr>
              <a:r>
                <a:rPr kumimoji="0" lang="en-US" sz="1800" b="0" i="0" u="none" strike="noStrike" kern="0" cap="none" spc="0" normalizeH="0" baseline="0" noProof="0" dirty="0">
                  <a:ln>
                    <a:noFill/>
                  </a:ln>
                  <a:solidFill>
                    <a:srgbClr val="4D4D4D"/>
                  </a:solidFill>
                  <a:effectLst/>
                  <a:uLnTx/>
                  <a:uFillTx/>
                  <a:latin typeface="Arial"/>
                  <a:cs typeface="Arial"/>
                </a:rPr>
                <a:t>Coughs/colds</a:t>
              </a:r>
            </a:p>
            <a:p>
              <a:pPr marL="0" marR="0" lvl="0" indent="0" algn="l" defTabSz="914400" rtl="0" eaLnBrk="1" fontAlgn="auto" latinLnBrk="0" hangingPunct="1">
                <a:lnSpc>
                  <a:spcPct val="150000"/>
                </a:lnSpc>
                <a:spcBef>
                  <a:spcPts val="0"/>
                </a:spcBef>
                <a:spcAft>
                  <a:spcPts val="1200"/>
                </a:spcAft>
                <a:buClrTx/>
                <a:buSzTx/>
                <a:buFontTx/>
                <a:buNone/>
                <a:tabLst/>
                <a:defRPr/>
              </a:pPr>
              <a:r>
                <a:rPr kumimoji="0" lang="en-US" sz="1800" b="0" i="0" u="none" strike="noStrike" kern="0" cap="none" spc="0" normalizeH="0" baseline="0" noProof="0" dirty="0">
                  <a:ln>
                    <a:noFill/>
                  </a:ln>
                  <a:solidFill>
                    <a:srgbClr val="4D4D4D"/>
                  </a:solidFill>
                  <a:effectLst/>
                  <a:uLnTx/>
                  <a:uFillTx/>
                  <a:latin typeface="Arial"/>
                  <a:cs typeface="Arial"/>
                </a:rPr>
                <a:t>Diarrhea</a:t>
              </a:r>
            </a:p>
            <a:p>
              <a:pPr marL="0" marR="0" lvl="0" indent="0" algn="l" defTabSz="914400" rtl="0" eaLnBrk="1" fontAlgn="auto" latinLnBrk="0" hangingPunct="1">
                <a:lnSpc>
                  <a:spcPct val="150000"/>
                </a:lnSpc>
                <a:spcBef>
                  <a:spcPts val="0"/>
                </a:spcBef>
                <a:spcAft>
                  <a:spcPts val="1200"/>
                </a:spcAft>
                <a:buClrTx/>
                <a:buSzTx/>
                <a:buFontTx/>
                <a:buNone/>
                <a:tabLst/>
                <a:defRPr/>
              </a:pPr>
              <a:r>
                <a:rPr kumimoji="0" lang="en-US" sz="1800" b="0" i="0" u="none" strike="noStrike" kern="0" cap="none" spc="0" normalizeH="0" baseline="0" noProof="0" dirty="0">
                  <a:ln>
                    <a:noFill/>
                  </a:ln>
                  <a:solidFill>
                    <a:srgbClr val="4D4D4D"/>
                  </a:solidFill>
                  <a:effectLst/>
                  <a:uLnTx/>
                  <a:uFillTx/>
                  <a:latin typeface="Arial"/>
                  <a:cs typeface="Arial"/>
                </a:rPr>
                <a:t>Fevers</a:t>
              </a:r>
            </a:p>
            <a:p>
              <a:pPr marL="0" marR="0" lvl="0" indent="0" algn="l" defTabSz="914400" rtl="0" eaLnBrk="1" fontAlgn="auto" latinLnBrk="0" hangingPunct="1">
                <a:lnSpc>
                  <a:spcPct val="150000"/>
                </a:lnSpc>
                <a:spcBef>
                  <a:spcPts val="0"/>
                </a:spcBef>
                <a:spcAft>
                  <a:spcPts val="1200"/>
                </a:spcAft>
                <a:buClrTx/>
                <a:buSzTx/>
                <a:buFontTx/>
                <a:buNone/>
                <a:tabLst/>
                <a:defRPr/>
              </a:pPr>
              <a:r>
                <a:rPr kumimoji="0" lang="en-US" sz="1800" b="0" i="0" u="none" strike="noStrike" kern="0" cap="none" spc="0" normalizeH="0" baseline="0" noProof="0" dirty="0">
                  <a:ln>
                    <a:noFill/>
                  </a:ln>
                  <a:solidFill>
                    <a:srgbClr val="4D4D4D"/>
                  </a:solidFill>
                  <a:effectLst/>
                  <a:uLnTx/>
                  <a:uFillTx/>
                  <a:latin typeface="Arial"/>
                  <a:cs typeface="Arial"/>
                </a:rPr>
                <a:t>Flu</a:t>
              </a:r>
            </a:p>
          </p:txBody>
        </p:sp>
        <p:sp>
          <p:nvSpPr>
            <p:cNvPr id="17" name="Freeform 28">
              <a:extLst>
                <a:ext uri="{FF2B5EF4-FFF2-40B4-BE49-F238E27FC236}">
                  <a16:creationId xmlns:a16="http://schemas.microsoft.com/office/drawing/2014/main" id="{3E731415-AA9C-4E03-B2D2-5CC22341212A}"/>
                </a:ext>
              </a:extLst>
            </p:cNvPr>
            <p:cNvSpPr>
              <a:spLocks noChangeAspect="1"/>
            </p:cNvSpPr>
            <p:nvPr/>
          </p:nvSpPr>
          <p:spPr>
            <a:xfrm>
              <a:off x="758861" y="2083940"/>
              <a:ext cx="241762" cy="172650"/>
            </a:xfrm>
            <a:custGeom>
              <a:avLst/>
              <a:gdLst>
                <a:gd name="connsiteX0" fmla="*/ 0 w 336188"/>
                <a:gd name="connsiteY0" fmla="*/ 124506 h 224112"/>
                <a:gd name="connsiteX1" fmla="*/ 118288 w 336188"/>
                <a:gd name="connsiteY1" fmla="*/ 224112 h 224112"/>
                <a:gd name="connsiteX2" fmla="*/ 336188 w 336188"/>
                <a:gd name="connsiteY2" fmla="*/ 0 h 224112"/>
              </a:gdLst>
              <a:ahLst/>
              <a:cxnLst>
                <a:cxn ang="0">
                  <a:pos x="connsiteX0" y="connsiteY0"/>
                </a:cxn>
                <a:cxn ang="0">
                  <a:pos x="connsiteX1" y="connsiteY1"/>
                </a:cxn>
                <a:cxn ang="0">
                  <a:pos x="connsiteX2" y="connsiteY2"/>
                </a:cxn>
              </a:cxnLst>
              <a:rect l="l" t="t" r="r" b="b"/>
              <a:pathLst>
                <a:path w="336188" h="224112">
                  <a:moveTo>
                    <a:pt x="0" y="124506"/>
                  </a:moveTo>
                  <a:lnTo>
                    <a:pt x="118288" y="224112"/>
                  </a:lnTo>
                  <a:lnTo>
                    <a:pt x="336188" y="0"/>
                  </a:lnTo>
                </a:path>
              </a:pathLst>
            </a:custGeom>
            <a:ln w="63500" cmpd="sng">
              <a:solidFill>
                <a:schemeClr val="accent3"/>
              </a:solidFill>
              <a:miter lim="800000"/>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8C9599"/>
                </a:solidFill>
                <a:effectLst/>
                <a:uLnTx/>
                <a:uFillTx/>
                <a:latin typeface="Arial"/>
                <a:cs typeface="Arial"/>
              </a:endParaRPr>
            </a:p>
          </p:txBody>
        </p:sp>
        <p:sp>
          <p:nvSpPr>
            <p:cNvPr id="18" name="Freeform 29">
              <a:extLst>
                <a:ext uri="{FF2B5EF4-FFF2-40B4-BE49-F238E27FC236}">
                  <a16:creationId xmlns:a16="http://schemas.microsoft.com/office/drawing/2014/main" id="{920C6637-F516-47C2-B222-F3FCEB18F471}"/>
                </a:ext>
              </a:extLst>
            </p:cNvPr>
            <p:cNvSpPr>
              <a:spLocks noChangeAspect="1"/>
            </p:cNvSpPr>
            <p:nvPr/>
          </p:nvSpPr>
          <p:spPr>
            <a:xfrm>
              <a:off x="758861" y="2677875"/>
              <a:ext cx="241762" cy="172650"/>
            </a:xfrm>
            <a:custGeom>
              <a:avLst/>
              <a:gdLst>
                <a:gd name="connsiteX0" fmla="*/ 0 w 336188"/>
                <a:gd name="connsiteY0" fmla="*/ 124506 h 224112"/>
                <a:gd name="connsiteX1" fmla="*/ 118288 w 336188"/>
                <a:gd name="connsiteY1" fmla="*/ 224112 h 224112"/>
                <a:gd name="connsiteX2" fmla="*/ 336188 w 336188"/>
                <a:gd name="connsiteY2" fmla="*/ 0 h 224112"/>
              </a:gdLst>
              <a:ahLst/>
              <a:cxnLst>
                <a:cxn ang="0">
                  <a:pos x="connsiteX0" y="connsiteY0"/>
                </a:cxn>
                <a:cxn ang="0">
                  <a:pos x="connsiteX1" y="connsiteY1"/>
                </a:cxn>
                <a:cxn ang="0">
                  <a:pos x="connsiteX2" y="connsiteY2"/>
                </a:cxn>
              </a:cxnLst>
              <a:rect l="l" t="t" r="r" b="b"/>
              <a:pathLst>
                <a:path w="336188" h="224112">
                  <a:moveTo>
                    <a:pt x="0" y="124506"/>
                  </a:moveTo>
                  <a:lnTo>
                    <a:pt x="118288" y="224112"/>
                  </a:lnTo>
                  <a:lnTo>
                    <a:pt x="336188" y="0"/>
                  </a:lnTo>
                </a:path>
              </a:pathLst>
            </a:custGeom>
            <a:ln w="63500" cmpd="sng">
              <a:solidFill>
                <a:schemeClr val="accent3"/>
              </a:solidFill>
              <a:miter lim="800000"/>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C9599"/>
                </a:solidFill>
                <a:effectLst/>
                <a:uLnTx/>
                <a:uFillTx/>
                <a:latin typeface="Arial"/>
                <a:cs typeface="Arial"/>
              </a:endParaRPr>
            </a:p>
          </p:txBody>
        </p:sp>
        <p:sp>
          <p:nvSpPr>
            <p:cNvPr id="19" name="Freeform 30">
              <a:extLst>
                <a:ext uri="{FF2B5EF4-FFF2-40B4-BE49-F238E27FC236}">
                  <a16:creationId xmlns:a16="http://schemas.microsoft.com/office/drawing/2014/main" id="{D42555BD-5718-49CE-A34E-FDEDCFCE858E}"/>
                </a:ext>
              </a:extLst>
            </p:cNvPr>
            <p:cNvSpPr>
              <a:spLocks noChangeAspect="1"/>
            </p:cNvSpPr>
            <p:nvPr/>
          </p:nvSpPr>
          <p:spPr>
            <a:xfrm>
              <a:off x="758861" y="3249968"/>
              <a:ext cx="241762" cy="172650"/>
            </a:xfrm>
            <a:custGeom>
              <a:avLst/>
              <a:gdLst>
                <a:gd name="connsiteX0" fmla="*/ 0 w 336188"/>
                <a:gd name="connsiteY0" fmla="*/ 124506 h 224112"/>
                <a:gd name="connsiteX1" fmla="*/ 118288 w 336188"/>
                <a:gd name="connsiteY1" fmla="*/ 224112 h 224112"/>
                <a:gd name="connsiteX2" fmla="*/ 336188 w 336188"/>
                <a:gd name="connsiteY2" fmla="*/ 0 h 224112"/>
              </a:gdLst>
              <a:ahLst/>
              <a:cxnLst>
                <a:cxn ang="0">
                  <a:pos x="connsiteX0" y="connsiteY0"/>
                </a:cxn>
                <a:cxn ang="0">
                  <a:pos x="connsiteX1" y="connsiteY1"/>
                </a:cxn>
                <a:cxn ang="0">
                  <a:pos x="connsiteX2" y="connsiteY2"/>
                </a:cxn>
              </a:cxnLst>
              <a:rect l="l" t="t" r="r" b="b"/>
              <a:pathLst>
                <a:path w="336188" h="224112">
                  <a:moveTo>
                    <a:pt x="0" y="124506"/>
                  </a:moveTo>
                  <a:lnTo>
                    <a:pt x="118288" y="224112"/>
                  </a:lnTo>
                  <a:lnTo>
                    <a:pt x="336188" y="0"/>
                  </a:lnTo>
                </a:path>
              </a:pathLst>
            </a:custGeom>
            <a:ln w="63500" cmpd="sng">
              <a:solidFill>
                <a:schemeClr val="accent3"/>
              </a:solidFill>
              <a:miter lim="800000"/>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C9599"/>
                </a:solidFill>
                <a:effectLst/>
                <a:uLnTx/>
                <a:uFillTx/>
                <a:latin typeface="Arial"/>
                <a:cs typeface="Arial"/>
              </a:endParaRPr>
            </a:p>
          </p:txBody>
        </p:sp>
        <p:sp>
          <p:nvSpPr>
            <p:cNvPr id="20" name="Freeform 31">
              <a:extLst>
                <a:ext uri="{FF2B5EF4-FFF2-40B4-BE49-F238E27FC236}">
                  <a16:creationId xmlns:a16="http://schemas.microsoft.com/office/drawing/2014/main" id="{E17289FD-6D44-4DCA-AEAF-61188C8C59EF}"/>
                </a:ext>
              </a:extLst>
            </p:cNvPr>
            <p:cNvSpPr>
              <a:spLocks noChangeAspect="1"/>
            </p:cNvSpPr>
            <p:nvPr/>
          </p:nvSpPr>
          <p:spPr>
            <a:xfrm>
              <a:off x="758861" y="3831071"/>
              <a:ext cx="241762" cy="172650"/>
            </a:xfrm>
            <a:custGeom>
              <a:avLst/>
              <a:gdLst>
                <a:gd name="connsiteX0" fmla="*/ 0 w 336188"/>
                <a:gd name="connsiteY0" fmla="*/ 124506 h 224112"/>
                <a:gd name="connsiteX1" fmla="*/ 118288 w 336188"/>
                <a:gd name="connsiteY1" fmla="*/ 224112 h 224112"/>
                <a:gd name="connsiteX2" fmla="*/ 336188 w 336188"/>
                <a:gd name="connsiteY2" fmla="*/ 0 h 224112"/>
              </a:gdLst>
              <a:ahLst/>
              <a:cxnLst>
                <a:cxn ang="0">
                  <a:pos x="connsiteX0" y="connsiteY0"/>
                </a:cxn>
                <a:cxn ang="0">
                  <a:pos x="connsiteX1" y="connsiteY1"/>
                </a:cxn>
                <a:cxn ang="0">
                  <a:pos x="connsiteX2" y="connsiteY2"/>
                </a:cxn>
              </a:cxnLst>
              <a:rect l="l" t="t" r="r" b="b"/>
              <a:pathLst>
                <a:path w="336188" h="224112">
                  <a:moveTo>
                    <a:pt x="0" y="124506"/>
                  </a:moveTo>
                  <a:lnTo>
                    <a:pt x="118288" y="224112"/>
                  </a:lnTo>
                  <a:lnTo>
                    <a:pt x="336188" y="0"/>
                  </a:lnTo>
                </a:path>
              </a:pathLst>
            </a:custGeom>
            <a:ln w="63500" cmpd="sng">
              <a:solidFill>
                <a:schemeClr val="accent3"/>
              </a:solidFill>
              <a:miter lim="800000"/>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C9599"/>
                </a:solidFill>
                <a:effectLst/>
                <a:uLnTx/>
                <a:uFillTx/>
                <a:latin typeface="Arial"/>
                <a:cs typeface="Arial"/>
              </a:endParaRPr>
            </a:p>
          </p:txBody>
        </p:sp>
        <p:sp>
          <p:nvSpPr>
            <p:cNvPr id="21" name="Freeform 32">
              <a:extLst>
                <a:ext uri="{FF2B5EF4-FFF2-40B4-BE49-F238E27FC236}">
                  <a16:creationId xmlns:a16="http://schemas.microsoft.com/office/drawing/2014/main" id="{64FF3D7E-9138-4DE2-AE6E-0D662D06BA4E}"/>
                </a:ext>
              </a:extLst>
            </p:cNvPr>
            <p:cNvSpPr>
              <a:spLocks noChangeAspect="1"/>
            </p:cNvSpPr>
            <p:nvPr/>
          </p:nvSpPr>
          <p:spPr>
            <a:xfrm>
              <a:off x="758861" y="4370416"/>
              <a:ext cx="241762" cy="172650"/>
            </a:xfrm>
            <a:custGeom>
              <a:avLst/>
              <a:gdLst>
                <a:gd name="connsiteX0" fmla="*/ 0 w 336188"/>
                <a:gd name="connsiteY0" fmla="*/ 124506 h 224112"/>
                <a:gd name="connsiteX1" fmla="*/ 118288 w 336188"/>
                <a:gd name="connsiteY1" fmla="*/ 224112 h 224112"/>
                <a:gd name="connsiteX2" fmla="*/ 336188 w 336188"/>
                <a:gd name="connsiteY2" fmla="*/ 0 h 224112"/>
              </a:gdLst>
              <a:ahLst/>
              <a:cxnLst>
                <a:cxn ang="0">
                  <a:pos x="connsiteX0" y="connsiteY0"/>
                </a:cxn>
                <a:cxn ang="0">
                  <a:pos x="connsiteX1" y="connsiteY1"/>
                </a:cxn>
                <a:cxn ang="0">
                  <a:pos x="connsiteX2" y="connsiteY2"/>
                </a:cxn>
              </a:cxnLst>
              <a:rect l="l" t="t" r="r" b="b"/>
              <a:pathLst>
                <a:path w="336188" h="224112">
                  <a:moveTo>
                    <a:pt x="0" y="124506"/>
                  </a:moveTo>
                  <a:lnTo>
                    <a:pt x="118288" y="224112"/>
                  </a:lnTo>
                  <a:lnTo>
                    <a:pt x="336188" y="0"/>
                  </a:lnTo>
                </a:path>
              </a:pathLst>
            </a:custGeom>
            <a:ln w="63500" cmpd="sng">
              <a:solidFill>
                <a:schemeClr val="accent3"/>
              </a:solidFill>
              <a:miter lim="800000"/>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C9599"/>
                </a:solidFill>
                <a:effectLst/>
                <a:uLnTx/>
                <a:uFillTx/>
                <a:latin typeface="Arial"/>
                <a:cs typeface="Arial"/>
              </a:endParaRPr>
            </a:p>
          </p:txBody>
        </p:sp>
      </p:grpSp>
      <p:sp>
        <p:nvSpPr>
          <p:cNvPr id="22" name="Freeform 45">
            <a:extLst>
              <a:ext uri="{FF2B5EF4-FFF2-40B4-BE49-F238E27FC236}">
                <a16:creationId xmlns:a16="http://schemas.microsoft.com/office/drawing/2014/main" id="{360C44AA-D472-4A80-A5CD-BAF887FD5AB3}"/>
              </a:ext>
            </a:extLst>
          </p:cNvPr>
          <p:cNvSpPr>
            <a:spLocks noChangeAspect="1"/>
          </p:cNvSpPr>
          <p:nvPr/>
        </p:nvSpPr>
        <p:spPr>
          <a:xfrm>
            <a:off x="618708" y="5331229"/>
            <a:ext cx="241762" cy="172650"/>
          </a:xfrm>
          <a:custGeom>
            <a:avLst/>
            <a:gdLst>
              <a:gd name="connsiteX0" fmla="*/ 0 w 336188"/>
              <a:gd name="connsiteY0" fmla="*/ 124506 h 224112"/>
              <a:gd name="connsiteX1" fmla="*/ 118288 w 336188"/>
              <a:gd name="connsiteY1" fmla="*/ 224112 h 224112"/>
              <a:gd name="connsiteX2" fmla="*/ 336188 w 336188"/>
              <a:gd name="connsiteY2" fmla="*/ 0 h 224112"/>
            </a:gdLst>
            <a:ahLst/>
            <a:cxnLst>
              <a:cxn ang="0">
                <a:pos x="connsiteX0" y="connsiteY0"/>
              </a:cxn>
              <a:cxn ang="0">
                <a:pos x="connsiteX1" y="connsiteY1"/>
              </a:cxn>
              <a:cxn ang="0">
                <a:pos x="connsiteX2" y="connsiteY2"/>
              </a:cxn>
            </a:cxnLst>
            <a:rect l="l" t="t" r="r" b="b"/>
            <a:pathLst>
              <a:path w="336188" h="224112">
                <a:moveTo>
                  <a:pt x="0" y="124506"/>
                </a:moveTo>
                <a:lnTo>
                  <a:pt x="118288" y="224112"/>
                </a:lnTo>
                <a:lnTo>
                  <a:pt x="336188" y="0"/>
                </a:lnTo>
              </a:path>
            </a:pathLst>
          </a:custGeom>
          <a:ln w="63500" cmpd="sng">
            <a:solidFill>
              <a:schemeClr val="accent3"/>
            </a:solidFill>
            <a:miter lim="800000"/>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C9599"/>
              </a:solidFill>
              <a:effectLst/>
              <a:uLnTx/>
              <a:uFillTx/>
              <a:latin typeface="Arial"/>
              <a:cs typeface="Arial"/>
            </a:endParaRPr>
          </a:p>
        </p:txBody>
      </p:sp>
      <p:sp>
        <p:nvSpPr>
          <p:cNvPr id="23" name="Freeform 46">
            <a:extLst>
              <a:ext uri="{FF2B5EF4-FFF2-40B4-BE49-F238E27FC236}">
                <a16:creationId xmlns:a16="http://schemas.microsoft.com/office/drawing/2014/main" id="{24DDE4EE-2D1E-4EF9-9B49-07C504990F8B}"/>
              </a:ext>
            </a:extLst>
          </p:cNvPr>
          <p:cNvSpPr>
            <a:spLocks noChangeAspect="1"/>
          </p:cNvSpPr>
          <p:nvPr/>
        </p:nvSpPr>
        <p:spPr>
          <a:xfrm>
            <a:off x="618708" y="5870577"/>
            <a:ext cx="241762" cy="172650"/>
          </a:xfrm>
          <a:custGeom>
            <a:avLst/>
            <a:gdLst>
              <a:gd name="connsiteX0" fmla="*/ 0 w 336188"/>
              <a:gd name="connsiteY0" fmla="*/ 124506 h 224112"/>
              <a:gd name="connsiteX1" fmla="*/ 118288 w 336188"/>
              <a:gd name="connsiteY1" fmla="*/ 224112 h 224112"/>
              <a:gd name="connsiteX2" fmla="*/ 336188 w 336188"/>
              <a:gd name="connsiteY2" fmla="*/ 0 h 224112"/>
            </a:gdLst>
            <a:ahLst/>
            <a:cxnLst>
              <a:cxn ang="0">
                <a:pos x="connsiteX0" y="connsiteY0"/>
              </a:cxn>
              <a:cxn ang="0">
                <a:pos x="connsiteX1" y="connsiteY1"/>
              </a:cxn>
              <a:cxn ang="0">
                <a:pos x="connsiteX2" y="connsiteY2"/>
              </a:cxn>
            </a:cxnLst>
            <a:rect l="l" t="t" r="r" b="b"/>
            <a:pathLst>
              <a:path w="336188" h="224112">
                <a:moveTo>
                  <a:pt x="0" y="124506"/>
                </a:moveTo>
                <a:lnTo>
                  <a:pt x="118288" y="224112"/>
                </a:lnTo>
                <a:lnTo>
                  <a:pt x="336188" y="0"/>
                </a:lnTo>
              </a:path>
            </a:pathLst>
          </a:custGeom>
          <a:ln w="63500" cmpd="sng">
            <a:solidFill>
              <a:schemeClr val="accent3"/>
            </a:solidFill>
            <a:miter lim="800000"/>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C9599"/>
              </a:solidFill>
              <a:effectLst/>
              <a:uLnTx/>
              <a:uFillTx/>
              <a:latin typeface="Arial"/>
              <a:cs typeface="Arial"/>
            </a:endParaRPr>
          </a:p>
        </p:txBody>
      </p:sp>
      <p:grpSp>
        <p:nvGrpSpPr>
          <p:cNvPr id="24" name="Group 23">
            <a:extLst>
              <a:ext uri="{FF2B5EF4-FFF2-40B4-BE49-F238E27FC236}">
                <a16:creationId xmlns:a16="http://schemas.microsoft.com/office/drawing/2014/main" id="{A2E0CE42-4EBB-44D4-A914-E6806E6E24FE}"/>
              </a:ext>
            </a:extLst>
          </p:cNvPr>
          <p:cNvGrpSpPr/>
          <p:nvPr/>
        </p:nvGrpSpPr>
        <p:grpSpPr>
          <a:xfrm>
            <a:off x="3061533" y="2346572"/>
            <a:ext cx="2815270" cy="3872855"/>
            <a:chOff x="3278914" y="1940756"/>
            <a:chExt cx="2681025" cy="3872855"/>
          </a:xfrm>
        </p:grpSpPr>
        <p:sp>
          <p:nvSpPr>
            <p:cNvPr id="25" name="Rectangle 24">
              <a:extLst>
                <a:ext uri="{FF2B5EF4-FFF2-40B4-BE49-F238E27FC236}">
                  <a16:creationId xmlns:a16="http://schemas.microsoft.com/office/drawing/2014/main" id="{27F666B1-B100-4D85-AE25-9EA814D49032}"/>
                </a:ext>
              </a:extLst>
            </p:cNvPr>
            <p:cNvSpPr/>
            <p:nvPr/>
          </p:nvSpPr>
          <p:spPr>
            <a:xfrm>
              <a:off x="3567948" y="1940756"/>
              <a:ext cx="2391991" cy="387285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lvl="0" indent="0" algn="l" defTabSz="914400" rtl="0" eaLnBrk="1" fontAlgn="auto" latinLnBrk="0" hangingPunct="1">
                <a:lnSpc>
                  <a:spcPct val="150000"/>
                </a:lnSpc>
                <a:spcBef>
                  <a:spcPts val="0"/>
                </a:spcBef>
                <a:spcAft>
                  <a:spcPts val="1200"/>
                </a:spcAft>
                <a:buClrTx/>
                <a:buSzTx/>
                <a:buFontTx/>
                <a:buNone/>
                <a:tabLst/>
                <a:defRPr/>
              </a:pPr>
              <a:r>
                <a:rPr kumimoji="0" lang="en-US" sz="1800" b="0" i="0" u="none" strike="noStrike" kern="0" cap="none" spc="0" normalizeH="0" baseline="0" noProof="0" dirty="0">
                  <a:ln>
                    <a:noFill/>
                  </a:ln>
                  <a:solidFill>
                    <a:srgbClr val="4D4D4D"/>
                  </a:solidFill>
                  <a:effectLst/>
                  <a:uLnTx/>
                  <a:uFillTx/>
                  <a:latin typeface="Arial"/>
                  <a:cs typeface="Arial"/>
                </a:rPr>
                <a:t>Headaches/migraines</a:t>
              </a:r>
            </a:p>
            <a:p>
              <a:pPr marL="0" marR="0" lvl="0" indent="0" algn="l" defTabSz="914400" rtl="0" eaLnBrk="1" fontAlgn="auto" latinLnBrk="0" hangingPunct="1">
                <a:lnSpc>
                  <a:spcPct val="150000"/>
                </a:lnSpc>
                <a:spcBef>
                  <a:spcPts val="0"/>
                </a:spcBef>
                <a:spcAft>
                  <a:spcPts val="1200"/>
                </a:spcAft>
                <a:buClrTx/>
                <a:buSzTx/>
                <a:buFontTx/>
                <a:buNone/>
                <a:tabLst/>
                <a:defRPr/>
              </a:pPr>
              <a:r>
                <a:rPr kumimoji="0" lang="en-US" sz="1800" b="0" i="0" u="none" strike="noStrike" kern="0" cap="none" spc="0" normalizeH="0" baseline="0" noProof="0" dirty="0">
                  <a:ln>
                    <a:noFill/>
                  </a:ln>
                  <a:solidFill>
                    <a:srgbClr val="4D4D4D"/>
                  </a:solidFill>
                  <a:effectLst/>
                  <a:uLnTx/>
                  <a:uFillTx/>
                  <a:latin typeface="Arial"/>
                  <a:cs typeface="Arial"/>
                </a:rPr>
                <a:t>Pink eye</a:t>
              </a:r>
            </a:p>
            <a:p>
              <a:pPr marL="0" marR="0" lvl="0" indent="0" algn="l" defTabSz="914400" rtl="0" eaLnBrk="1" fontAlgn="auto" latinLnBrk="0" hangingPunct="1">
                <a:lnSpc>
                  <a:spcPct val="150000"/>
                </a:lnSpc>
                <a:spcBef>
                  <a:spcPts val="0"/>
                </a:spcBef>
                <a:spcAft>
                  <a:spcPts val="1200"/>
                </a:spcAft>
                <a:buClrTx/>
                <a:buSzTx/>
                <a:buFontTx/>
                <a:buNone/>
                <a:tabLst/>
                <a:defRPr/>
              </a:pPr>
              <a:r>
                <a:rPr kumimoji="0" lang="en-US" sz="1800" b="0" i="0" u="none" strike="noStrike" kern="0" cap="none" spc="0" normalizeH="0" baseline="0" noProof="0" dirty="0">
                  <a:ln>
                    <a:noFill/>
                  </a:ln>
                  <a:solidFill>
                    <a:srgbClr val="4D4D4D"/>
                  </a:solidFill>
                  <a:effectLst/>
                  <a:uLnTx/>
                  <a:uFillTx/>
                  <a:latin typeface="Arial"/>
                  <a:cs typeface="Arial"/>
                </a:rPr>
                <a:t>Rashes</a:t>
              </a:r>
            </a:p>
            <a:p>
              <a:pPr marL="0" marR="0" lvl="0" indent="0" algn="l" defTabSz="914400" rtl="0" eaLnBrk="1" fontAlgn="auto" latinLnBrk="0" hangingPunct="1">
                <a:lnSpc>
                  <a:spcPct val="150000"/>
                </a:lnSpc>
                <a:spcBef>
                  <a:spcPts val="0"/>
                </a:spcBef>
                <a:spcAft>
                  <a:spcPts val="1200"/>
                </a:spcAft>
                <a:buClrTx/>
                <a:buSzTx/>
                <a:buFontTx/>
                <a:buNone/>
                <a:tabLst/>
                <a:defRPr/>
              </a:pPr>
              <a:r>
                <a:rPr kumimoji="0" lang="en-US" sz="1800" b="0" i="0" u="none" strike="noStrike" kern="0" cap="none" spc="0" normalizeH="0" baseline="0" noProof="0" dirty="0">
                  <a:ln>
                    <a:noFill/>
                  </a:ln>
                  <a:solidFill>
                    <a:srgbClr val="4D4D4D"/>
                  </a:solidFill>
                  <a:effectLst/>
                  <a:uLnTx/>
                  <a:uFillTx/>
                  <a:latin typeface="Arial"/>
                  <a:cs typeface="Arial"/>
                </a:rPr>
                <a:t>Sinus infections</a:t>
              </a:r>
            </a:p>
            <a:p>
              <a:pPr marL="0" marR="0" lvl="0" indent="0" algn="l" defTabSz="914400" rtl="0" eaLnBrk="1" fontAlgn="auto" latinLnBrk="0" hangingPunct="1">
                <a:lnSpc>
                  <a:spcPct val="150000"/>
                </a:lnSpc>
                <a:spcBef>
                  <a:spcPts val="0"/>
                </a:spcBef>
                <a:spcAft>
                  <a:spcPts val="1200"/>
                </a:spcAft>
                <a:buClrTx/>
                <a:buSzTx/>
                <a:buFontTx/>
                <a:buNone/>
                <a:tabLst/>
                <a:defRPr/>
              </a:pPr>
              <a:r>
                <a:rPr kumimoji="0" lang="en-US" sz="1800" b="0" i="0" u="none" strike="noStrike" kern="0" cap="none" spc="0" normalizeH="0" baseline="0" noProof="0" dirty="0">
                  <a:ln>
                    <a:noFill/>
                  </a:ln>
                  <a:solidFill>
                    <a:srgbClr val="4D4D4D"/>
                  </a:solidFill>
                  <a:effectLst/>
                  <a:uLnTx/>
                  <a:uFillTx/>
                  <a:latin typeface="Arial"/>
                  <a:cs typeface="Arial"/>
                </a:rPr>
                <a:t>Sore throats</a:t>
              </a:r>
            </a:p>
            <a:p>
              <a:pPr marL="0" marR="0" lvl="0" indent="0" algn="l" defTabSz="914400" rtl="0" eaLnBrk="1" fontAlgn="auto" latinLnBrk="0" hangingPunct="1">
                <a:lnSpc>
                  <a:spcPct val="150000"/>
                </a:lnSpc>
                <a:spcBef>
                  <a:spcPts val="0"/>
                </a:spcBef>
                <a:spcAft>
                  <a:spcPts val="1200"/>
                </a:spcAft>
                <a:buClrTx/>
                <a:buSzTx/>
                <a:buFontTx/>
                <a:buNone/>
                <a:tabLst/>
                <a:defRPr/>
              </a:pPr>
              <a:r>
                <a:rPr kumimoji="0" lang="en-US" sz="1800" b="0" i="0" u="none" strike="noStrike" kern="0" cap="none" spc="0" normalizeH="0" baseline="0" noProof="0" dirty="0">
                  <a:ln>
                    <a:noFill/>
                  </a:ln>
                  <a:solidFill>
                    <a:srgbClr val="4D4D4D"/>
                  </a:solidFill>
                  <a:effectLst/>
                  <a:uLnTx/>
                  <a:uFillTx/>
                  <a:latin typeface="Arial"/>
                  <a:cs typeface="Arial"/>
                </a:rPr>
                <a:t>Stomachaches</a:t>
              </a:r>
            </a:p>
            <a:p>
              <a:pPr marL="0" marR="0" lvl="0" indent="0" algn="l" defTabSz="914400" rtl="0" eaLnBrk="1" fontAlgn="auto" latinLnBrk="0" hangingPunct="1">
                <a:lnSpc>
                  <a:spcPct val="150000"/>
                </a:lnSpc>
                <a:spcBef>
                  <a:spcPts val="0"/>
                </a:spcBef>
                <a:spcAft>
                  <a:spcPts val="1200"/>
                </a:spcAft>
                <a:buClrTx/>
                <a:buSzTx/>
                <a:buFontTx/>
                <a:buNone/>
                <a:tabLst/>
                <a:defRPr/>
              </a:pPr>
              <a:r>
                <a:rPr kumimoji="0" lang="en-US" sz="1800" b="0" i="0" u="none" strike="noStrike" kern="0" cap="none" spc="0" normalizeH="0" baseline="0" noProof="0" dirty="0">
                  <a:ln>
                    <a:noFill/>
                  </a:ln>
                  <a:solidFill>
                    <a:srgbClr val="4D4D4D"/>
                  </a:solidFill>
                  <a:effectLst/>
                  <a:uLnTx/>
                  <a:uFillTx/>
                  <a:latin typeface="Arial"/>
                  <a:cs typeface="Arial"/>
                </a:rPr>
                <a:t>And more</a:t>
              </a:r>
            </a:p>
          </p:txBody>
        </p:sp>
        <p:sp>
          <p:nvSpPr>
            <p:cNvPr id="26" name="Freeform 37">
              <a:extLst>
                <a:ext uri="{FF2B5EF4-FFF2-40B4-BE49-F238E27FC236}">
                  <a16:creationId xmlns:a16="http://schemas.microsoft.com/office/drawing/2014/main" id="{801A8554-F402-499B-8242-19313EC33FB9}"/>
                </a:ext>
              </a:extLst>
            </p:cNvPr>
            <p:cNvSpPr>
              <a:spLocks noChangeAspect="1"/>
            </p:cNvSpPr>
            <p:nvPr/>
          </p:nvSpPr>
          <p:spPr>
            <a:xfrm>
              <a:off x="3278914" y="2083940"/>
              <a:ext cx="241762" cy="172650"/>
            </a:xfrm>
            <a:custGeom>
              <a:avLst/>
              <a:gdLst>
                <a:gd name="connsiteX0" fmla="*/ 0 w 336188"/>
                <a:gd name="connsiteY0" fmla="*/ 124506 h 224112"/>
                <a:gd name="connsiteX1" fmla="*/ 118288 w 336188"/>
                <a:gd name="connsiteY1" fmla="*/ 224112 h 224112"/>
                <a:gd name="connsiteX2" fmla="*/ 336188 w 336188"/>
                <a:gd name="connsiteY2" fmla="*/ 0 h 224112"/>
              </a:gdLst>
              <a:ahLst/>
              <a:cxnLst>
                <a:cxn ang="0">
                  <a:pos x="connsiteX0" y="connsiteY0"/>
                </a:cxn>
                <a:cxn ang="0">
                  <a:pos x="connsiteX1" y="connsiteY1"/>
                </a:cxn>
                <a:cxn ang="0">
                  <a:pos x="connsiteX2" y="connsiteY2"/>
                </a:cxn>
              </a:cxnLst>
              <a:rect l="l" t="t" r="r" b="b"/>
              <a:pathLst>
                <a:path w="336188" h="224112">
                  <a:moveTo>
                    <a:pt x="0" y="124506"/>
                  </a:moveTo>
                  <a:lnTo>
                    <a:pt x="118288" y="224112"/>
                  </a:lnTo>
                  <a:lnTo>
                    <a:pt x="336188" y="0"/>
                  </a:lnTo>
                </a:path>
              </a:pathLst>
            </a:custGeom>
            <a:ln w="63500" cmpd="sng">
              <a:solidFill>
                <a:schemeClr val="accent3"/>
              </a:solidFill>
              <a:miter lim="800000"/>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C9599"/>
                </a:solidFill>
                <a:effectLst/>
                <a:uLnTx/>
                <a:uFillTx/>
                <a:latin typeface="Arial"/>
                <a:cs typeface="Arial"/>
              </a:endParaRPr>
            </a:p>
          </p:txBody>
        </p:sp>
        <p:sp>
          <p:nvSpPr>
            <p:cNvPr id="27" name="Freeform 38">
              <a:extLst>
                <a:ext uri="{FF2B5EF4-FFF2-40B4-BE49-F238E27FC236}">
                  <a16:creationId xmlns:a16="http://schemas.microsoft.com/office/drawing/2014/main" id="{103CD1DB-4E39-4A88-86C7-FB016B296964}"/>
                </a:ext>
              </a:extLst>
            </p:cNvPr>
            <p:cNvSpPr>
              <a:spLocks noChangeAspect="1"/>
            </p:cNvSpPr>
            <p:nvPr/>
          </p:nvSpPr>
          <p:spPr>
            <a:xfrm>
              <a:off x="3278914" y="2664227"/>
              <a:ext cx="241762" cy="172650"/>
            </a:xfrm>
            <a:custGeom>
              <a:avLst/>
              <a:gdLst>
                <a:gd name="connsiteX0" fmla="*/ 0 w 336188"/>
                <a:gd name="connsiteY0" fmla="*/ 124506 h 224112"/>
                <a:gd name="connsiteX1" fmla="*/ 118288 w 336188"/>
                <a:gd name="connsiteY1" fmla="*/ 224112 h 224112"/>
                <a:gd name="connsiteX2" fmla="*/ 336188 w 336188"/>
                <a:gd name="connsiteY2" fmla="*/ 0 h 224112"/>
              </a:gdLst>
              <a:ahLst/>
              <a:cxnLst>
                <a:cxn ang="0">
                  <a:pos x="connsiteX0" y="connsiteY0"/>
                </a:cxn>
                <a:cxn ang="0">
                  <a:pos x="connsiteX1" y="connsiteY1"/>
                </a:cxn>
                <a:cxn ang="0">
                  <a:pos x="connsiteX2" y="connsiteY2"/>
                </a:cxn>
              </a:cxnLst>
              <a:rect l="l" t="t" r="r" b="b"/>
              <a:pathLst>
                <a:path w="336188" h="224112">
                  <a:moveTo>
                    <a:pt x="0" y="124506"/>
                  </a:moveTo>
                  <a:lnTo>
                    <a:pt x="118288" y="224112"/>
                  </a:lnTo>
                  <a:lnTo>
                    <a:pt x="336188" y="0"/>
                  </a:lnTo>
                </a:path>
              </a:pathLst>
            </a:custGeom>
            <a:ln w="63500" cmpd="sng">
              <a:solidFill>
                <a:schemeClr val="accent3"/>
              </a:solidFill>
              <a:miter lim="800000"/>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C9599"/>
                </a:solidFill>
                <a:effectLst/>
                <a:uLnTx/>
                <a:uFillTx/>
                <a:latin typeface="Arial"/>
                <a:cs typeface="Arial"/>
              </a:endParaRPr>
            </a:p>
          </p:txBody>
        </p:sp>
        <p:sp>
          <p:nvSpPr>
            <p:cNvPr id="28" name="Freeform 39">
              <a:extLst>
                <a:ext uri="{FF2B5EF4-FFF2-40B4-BE49-F238E27FC236}">
                  <a16:creationId xmlns:a16="http://schemas.microsoft.com/office/drawing/2014/main" id="{FECA0F32-6986-4BE4-B7B8-32C5272ED88C}"/>
                </a:ext>
              </a:extLst>
            </p:cNvPr>
            <p:cNvSpPr>
              <a:spLocks noChangeAspect="1"/>
            </p:cNvSpPr>
            <p:nvPr/>
          </p:nvSpPr>
          <p:spPr>
            <a:xfrm>
              <a:off x="3278914" y="3222673"/>
              <a:ext cx="241762" cy="172650"/>
            </a:xfrm>
            <a:custGeom>
              <a:avLst/>
              <a:gdLst>
                <a:gd name="connsiteX0" fmla="*/ 0 w 336188"/>
                <a:gd name="connsiteY0" fmla="*/ 124506 h 224112"/>
                <a:gd name="connsiteX1" fmla="*/ 118288 w 336188"/>
                <a:gd name="connsiteY1" fmla="*/ 224112 h 224112"/>
                <a:gd name="connsiteX2" fmla="*/ 336188 w 336188"/>
                <a:gd name="connsiteY2" fmla="*/ 0 h 224112"/>
              </a:gdLst>
              <a:ahLst/>
              <a:cxnLst>
                <a:cxn ang="0">
                  <a:pos x="connsiteX0" y="connsiteY0"/>
                </a:cxn>
                <a:cxn ang="0">
                  <a:pos x="connsiteX1" y="connsiteY1"/>
                </a:cxn>
                <a:cxn ang="0">
                  <a:pos x="connsiteX2" y="connsiteY2"/>
                </a:cxn>
              </a:cxnLst>
              <a:rect l="l" t="t" r="r" b="b"/>
              <a:pathLst>
                <a:path w="336188" h="224112">
                  <a:moveTo>
                    <a:pt x="0" y="124506"/>
                  </a:moveTo>
                  <a:lnTo>
                    <a:pt x="118288" y="224112"/>
                  </a:lnTo>
                  <a:lnTo>
                    <a:pt x="336188" y="0"/>
                  </a:lnTo>
                </a:path>
              </a:pathLst>
            </a:custGeom>
            <a:ln w="63500" cmpd="sng">
              <a:solidFill>
                <a:schemeClr val="accent3"/>
              </a:solidFill>
              <a:miter lim="800000"/>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C9599"/>
                </a:solidFill>
                <a:effectLst/>
                <a:uLnTx/>
                <a:uFillTx/>
                <a:latin typeface="Arial"/>
                <a:cs typeface="Arial"/>
              </a:endParaRPr>
            </a:p>
          </p:txBody>
        </p:sp>
        <p:sp>
          <p:nvSpPr>
            <p:cNvPr id="29" name="Freeform 40">
              <a:extLst>
                <a:ext uri="{FF2B5EF4-FFF2-40B4-BE49-F238E27FC236}">
                  <a16:creationId xmlns:a16="http://schemas.microsoft.com/office/drawing/2014/main" id="{1E86379F-6B3D-4EF0-95B0-1C20CE7031CB}"/>
                </a:ext>
              </a:extLst>
            </p:cNvPr>
            <p:cNvSpPr>
              <a:spLocks noChangeAspect="1"/>
            </p:cNvSpPr>
            <p:nvPr/>
          </p:nvSpPr>
          <p:spPr>
            <a:xfrm>
              <a:off x="3278914" y="3790128"/>
              <a:ext cx="241762" cy="172650"/>
            </a:xfrm>
            <a:custGeom>
              <a:avLst/>
              <a:gdLst>
                <a:gd name="connsiteX0" fmla="*/ 0 w 336188"/>
                <a:gd name="connsiteY0" fmla="*/ 124506 h 224112"/>
                <a:gd name="connsiteX1" fmla="*/ 118288 w 336188"/>
                <a:gd name="connsiteY1" fmla="*/ 224112 h 224112"/>
                <a:gd name="connsiteX2" fmla="*/ 336188 w 336188"/>
                <a:gd name="connsiteY2" fmla="*/ 0 h 224112"/>
              </a:gdLst>
              <a:ahLst/>
              <a:cxnLst>
                <a:cxn ang="0">
                  <a:pos x="connsiteX0" y="connsiteY0"/>
                </a:cxn>
                <a:cxn ang="0">
                  <a:pos x="connsiteX1" y="connsiteY1"/>
                </a:cxn>
                <a:cxn ang="0">
                  <a:pos x="connsiteX2" y="connsiteY2"/>
                </a:cxn>
              </a:cxnLst>
              <a:rect l="l" t="t" r="r" b="b"/>
              <a:pathLst>
                <a:path w="336188" h="224112">
                  <a:moveTo>
                    <a:pt x="0" y="124506"/>
                  </a:moveTo>
                  <a:lnTo>
                    <a:pt x="118288" y="224112"/>
                  </a:lnTo>
                  <a:lnTo>
                    <a:pt x="336188" y="0"/>
                  </a:lnTo>
                </a:path>
              </a:pathLst>
            </a:custGeom>
            <a:ln w="63500" cmpd="sng">
              <a:solidFill>
                <a:schemeClr val="accent3"/>
              </a:solidFill>
              <a:miter lim="800000"/>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C9599"/>
                </a:solidFill>
                <a:effectLst/>
                <a:uLnTx/>
                <a:uFillTx/>
                <a:latin typeface="Arial"/>
                <a:cs typeface="Arial"/>
              </a:endParaRPr>
            </a:p>
          </p:txBody>
        </p:sp>
        <p:sp>
          <p:nvSpPr>
            <p:cNvPr id="30" name="Freeform 41">
              <a:extLst>
                <a:ext uri="{FF2B5EF4-FFF2-40B4-BE49-F238E27FC236}">
                  <a16:creationId xmlns:a16="http://schemas.microsoft.com/office/drawing/2014/main" id="{86D13E11-BA0E-4D9F-819A-F39187AE951B}"/>
                </a:ext>
              </a:extLst>
            </p:cNvPr>
            <p:cNvSpPr>
              <a:spLocks noChangeAspect="1"/>
            </p:cNvSpPr>
            <p:nvPr/>
          </p:nvSpPr>
          <p:spPr>
            <a:xfrm>
              <a:off x="3278914" y="4343122"/>
              <a:ext cx="241762" cy="172650"/>
            </a:xfrm>
            <a:custGeom>
              <a:avLst/>
              <a:gdLst>
                <a:gd name="connsiteX0" fmla="*/ 0 w 336188"/>
                <a:gd name="connsiteY0" fmla="*/ 124506 h 224112"/>
                <a:gd name="connsiteX1" fmla="*/ 118288 w 336188"/>
                <a:gd name="connsiteY1" fmla="*/ 224112 h 224112"/>
                <a:gd name="connsiteX2" fmla="*/ 336188 w 336188"/>
                <a:gd name="connsiteY2" fmla="*/ 0 h 224112"/>
              </a:gdLst>
              <a:ahLst/>
              <a:cxnLst>
                <a:cxn ang="0">
                  <a:pos x="connsiteX0" y="connsiteY0"/>
                </a:cxn>
                <a:cxn ang="0">
                  <a:pos x="connsiteX1" y="connsiteY1"/>
                </a:cxn>
                <a:cxn ang="0">
                  <a:pos x="connsiteX2" y="connsiteY2"/>
                </a:cxn>
              </a:cxnLst>
              <a:rect l="l" t="t" r="r" b="b"/>
              <a:pathLst>
                <a:path w="336188" h="224112">
                  <a:moveTo>
                    <a:pt x="0" y="124506"/>
                  </a:moveTo>
                  <a:lnTo>
                    <a:pt x="118288" y="224112"/>
                  </a:lnTo>
                  <a:lnTo>
                    <a:pt x="336188" y="0"/>
                  </a:lnTo>
                </a:path>
              </a:pathLst>
            </a:custGeom>
            <a:ln w="63500" cmpd="sng">
              <a:solidFill>
                <a:schemeClr val="accent3"/>
              </a:solidFill>
              <a:miter lim="800000"/>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C9599"/>
                </a:solidFill>
                <a:effectLst/>
                <a:uLnTx/>
                <a:uFillTx/>
                <a:latin typeface="Arial"/>
                <a:cs typeface="Arial"/>
              </a:endParaRPr>
            </a:p>
          </p:txBody>
        </p:sp>
        <p:grpSp>
          <p:nvGrpSpPr>
            <p:cNvPr id="31" name="Group 30">
              <a:extLst>
                <a:ext uri="{FF2B5EF4-FFF2-40B4-BE49-F238E27FC236}">
                  <a16:creationId xmlns:a16="http://schemas.microsoft.com/office/drawing/2014/main" id="{04C51644-6BC6-4375-A6BF-EB0E601D56F1}"/>
                </a:ext>
              </a:extLst>
            </p:cNvPr>
            <p:cNvGrpSpPr/>
            <p:nvPr/>
          </p:nvGrpSpPr>
          <p:grpSpPr>
            <a:xfrm>
              <a:off x="3278914" y="4911768"/>
              <a:ext cx="241762" cy="767404"/>
              <a:chOff x="3496618" y="5763896"/>
              <a:chExt cx="241762" cy="767404"/>
            </a:xfrm>
          </p:grpSpPr>
          <p:sp>
            <p:nvSpPr>
              <p:cNvPr id="32" name="Freeform 47">
                <a:extLst>
                  <a:ext uri="{FF2B5EF4-FFF2-40B4-BE49-F238E27FC236}">
                    <a16:creationId xmlns:a16="http://schemas.microsoft.com/office/drawing/2014/main" id="{5EA55335-D253-41C8-981E-65160FBDFA0F}"/>
                  </a:ext>
                </a:extLst>
              </p:cNvPr>
              <p:cNvSpPr>
                <a:spLocks noChangeAspect="1"/>
              </p:cNvSpPr>
              <p:nvPr/>
            </p:nvSpPr>
            <p:spPr>
              <a:xfrm>
                <a:off x="3496618" y="5763896"/>
                <a:ext cx="241762" cy="172650"/>
              </a:xfrm>
              <a:custGeom>
                <a:avLst/>
                <a:gdLst>
                  <a:gd name="connsiteX0" fmla="*/ 0 w 336188"/>
                  <a:gd name="connsiteY0" fmla="*/ 124506 h 224112"/>
                  <a:gd name="connsiteX1" fmla="*/ 118288 w 336188"/>
                  <a:gd name="connsiteY1" fmla="*/ 224112 h 224112"/>
                  <a:gd name="connsiteX2" fmla="*/ 336188 w 336188"/>
                  <a:gd name="connsiteY2" fmla="*/ 0 h 224112"/>
                </a:gdLst>
                <a:ahLst/>
                <a:cxnLst>
                  <a:cxn ang="0">
                    <a:pos x="connsiteX0" y="connsiteY0"/>
                  </a:cxn>
                  <a:cxn ang="0">
                    <a:pos x="connsiteX1" y="connsiteY1"/>
                  </a:cxn>
                  <a:cxn ang="0">
                    <a:pos x="connsiteX2" y="connsiteY2"/>
                  </a:cxn>
                </a:cxnLst>
                <a:rect l="l" t="t" r="r" b="b"/>
                <a:pathLst>
                  <a:path w="336188" h="224112">
                    <a:moveTo>
                      <a:pt x="0" y="124506"/>
                    </a:moveTo>
                    <a:lnTo>
                      <a:pt x="118288" y="224112"/>
                    </a:lnTo>
                    <a:lnTo>
                      <a:pt x="336188" y="0"/>
                    </a:lnTo>
                  </a:path>
                </a:pathLst>
              </a:custGeom>
              <a:ln w="63500" cmpd="sng">
                <a:solidFill>
                  <a:schemeClr val="accent3"/>
                </a:solidFill>
                <a:miter lim="800000"/>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8C9599"/>
                  </a:solidFill>
                  <a:effectLst/>
                  <a:uLnTx/>
                  <a:uFillTx/>
                  <a:latin typeface="Arial"/>
                  <a:cs typeface="Arial"/>
                </a:endParaRPr>
              </a:p>
            </p:txBody>
          </p:sp>
          <p:sp>
            <p:nvSpPr>
              <p:cNvPr id="33" name="Freeform 48">
                <a:extLst>
                  <a:ext uri="{FF2B5EF4-FFF2-40B4-BE49-F238E27FC236}">
                    <a16:creationId xmlns:a16="http://schemas.microsoft.com/office/drawing/2014/main" id="{655361F2-9210-44DD-A368-08A01F56F101}"/>
                  </a:ext>
                </a:extLst>
              </p:cNvPr>
              <p:cNvSpPr>
                <a:spLocks noChangeAspect="1"/>
              </p:cNvSpPr>
              <p:nvPr/>
            </p:nvSpPr>
            <p:spPr>
              <a:xfrm>
                <a:off x="3496618" y="6358650"/>
                <a:ext cx="241762" cy="172650"/>
              </a:xfrm>
              <a:custGeom>
                <a:avLst/>
                <a:gdLst>
                  <a:gd name="connsiteX0" fmla="*/ 0 w 336188"/>
                  <a:gd name="connsiteY0" fmla="*/ 124506 h 224112"/>
                  <a:gd name="connsiteX1" fmla="*/ 118288 w 336188"/>
                  <a:gd name="connsiteY1" fmla="*/ 224112 h 224112"/>
                  <a:gd name="connsiteX2" fmla="*/ 336188 w 336188"/>
                  <a:gd name="connsiteY2" fmla="*/ 0 h 224112"/>
                </a:gdLst>
                <a:ahLst/>
                <a:cxnLst>
                  <a:cxn ang="0">
                    <a:pos x="connsiteX0" y="connsiteY0"/>
                  </a:cxn>
                  <a:cxn ang="0">
                    <a:pos x="connsiteX1" y="connsiteY1"/>
                  </a:cxn>
                  <a:cxn ang="0">
                    <a:pos x="connsiteX2" y="connsiteY2"/>
                  </a:cxn>
                </a:cxnLst>
                <a:rect l="l" t="t" r="r" b="b"/>
                <a:pathLst>
                  <a:path w="336188" h="224112">
                    <a:moveTo>
                      <a:pt x="0" y="124506"/>
                    </a:moveTo>
                    <a:lnTo>
                      <a:pt x="118288" y="224112"/>
                    </a:lnTo>
                    <a:lnTo>
                      <a:pt x="336188" y="0"/>
                    </a:lnTo>
                  </a:path>
                </a:pathLst>
              </a:custGeom>
              <a:ln w="63500" cmpd="sng">
                <a:solidFill>
                  <a:schemeClr val="accent3"/>
                </a:solidFill>
                <a:miter lim="800000"/>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8C9599"/>
                  </a:solidFill>
                  <a:effectLst/>
                  <a:uLnTx/>
                  <a:uFillTx/>
                  <a:latin typeface="Arial"/>
                  <a:cs typeface="Arial"/>
                </a:endParaRPr>
              </a:p>
            </p:txBody>
          </p:sp>
        </p:grpSp>
      </p:grpSp>
      <p:grpSp>
        <p:nvGrpSpPr>
          <p:cNvPr id="34" name="Group 33">
            <a:extLst>
              <a:ext uri="{FF2B5EF4-FFF2-40B4-BE49-F238E27FC236}">
                <a16:creationId xmlns:a16="http://schemas.microsoft.com/office/drawing/2014/main" id="{78D3F18A-1D17-4FCF-A7AA-00BD8F50522E}"/>
              </a:ext>
            </a:extLst>
          </p:cNvPr>
          <p:cNvGrpSpPr/>
          <p:nvPr/>
        </p:nvGrpSpPr>
        <p:grpSpPr>
          <a:xfrm>
            <a:off x="6242897" y="2603413"/>
            <a:ext cx="2356611" cy="1360522"/>
            <a:chOff x="6287165" y="1814478"/>
            <a:chExt cx="2111167" cy="1218822"/>
          </a:xfrm>
        </p:grpSpPr>
        <p:grpSp>
          <p:nvGrpSpPr>
            <p:cNvPr id="35" name="Group 4">
              <a:extLst>
                <a:ext uri="{FF2B5EF4-FFF2-40B4-BE49-F238E27FC236}">
                  <a16:creationId xmlns:a16="http://schemas.microsoft.com/office/drawing/2014/main" id="{98AFA18F-BB4A-48F0-A629-0C06A66D7827}"/>
                </a:ext>
              </a:extLst>
            </p:cNvPr>
            <p:cNvGrpSpPr>
              <a:grpSpLocks noChangeAspect="1"/>
            </p:cNvGrpSpPr>
            <p:nvPr/>
          </p:nvGrpSpPr>
          <p:grpSpPr>
            <a:xfrm>
              <a:off x="6287165" y="1816293"/>
              <a:ext cx="995379" cy="556607"/>
              <a:chOff x="1045" y="1933"/>
              <a:chExt cx="397" cy="222"/>
            </a:xfrm>
            <a:solidFill>
              <a:srgbClr val="FFFFFF"/>
            </a:solidFill>
          </p:grpSpPr>
          <p:sp>
            <p:nvSpPr>
              <p:cNvPr id="48" name="Freeform 5">
                <a:extLst>
                  <a:ext uri="{FF2B5EF4-FFF2-40B4-BE49-F238E27FC236}">
                    <a16:creationId xmlns:a16="http://schemas.microsoft.com/office/drawing/2014/main" id="{21C10E87-2263-4552-A077-2A06B3FC9BC9}"/>
                  </a:ext>
                </a:extLst>
              </p:cNvPr>
              <p:cNvSpPr>
                <a:spLocks noEditPoints="1"/>
              </p:cNvSpPr>
              <p:nvPr/>
            </p:nvSpPr>
            <p:spPr bwMode="auto">
              <a:xfrm>
                <a:off x="1045" y="1933"/>
                <a:ext cx="174" cy="222"/>
              </a:xfrm>
              <a:custGeom>
                <a:avLst/>
                <a:gdLst>
                  <a:gd name="T0" fmla="*/ 117 w 131"/>
                  <a:gd name="T1" fmla="*/ 149 h 164"/>
                  <a:gd name="T2" fmla="*/ 117 w 131"/>
                  <a:gd name="T3" fmla="*/ 149 h 164"/>
                  <a:gd name="T4" fmla="*/ 14 w 131"/>
                  <a:gd name="T5" fmla="*/ 149 h 164"/>
                  <a:gd name="T6" fmla="*/ 14 w 131"/>
                  <a:gd name="T7" fmla="*/ 13 h 164"/>
                  <a:gd name="T8" fmla="*/ 116 w 131"/>
                  <a:gd name="T9" fmla="*/ 13 h 164"/>
                  <a:gd name="T10" fmla="*/ 116 w 131"/>
                  <a:gd name="T11" fmla="*/ 34 h 164"/>
                  <a:gd name="T12" fmla="*/ 44 w 131"/>
                  <a:gd name="T13" fmla="*/ 34 h 164"/>
                  <a:gd name="T14" fmla="*/ 36 w 131"/>
                  <a:gd name="T15" fmla="*/ 42 h 164"/>
                  <a:gd name="T16" fmla="*/ 36 w 131"/>
                  <a:gd name="T17" fmla="*/ 63 h 164"/>
                  <a:gd name="T18" fmla="*/ 44 w 131"/>
                  <a:gd name="T19" fmla="*/ 71 h 164"/>
                  <a:gd name="T20" fmla="*/ 108 w 131"/>
                  <a:gd name="T21" fmla="*/ 71 h 164"/>
                  <a:gd name="T22" fmla="*/ 108 w 131"/>
                  <a:gd name="T23" fmla="*/ 90 h 164"/>
                  <a:gd name="T24" fmla="*/ 44 w 131"/>
                  <a:gd name="T25" fmla="*/ 90 h 164"/>
                  <a:gd name="T26" fmla="*/ 36 w 131"/>
                  <a:gd name="T27" fmla="*/ 98 h 164"/>
                  <a:gd name="T28" fmla="*/ 36 w 131"/>
                  <a:gd name="T29" fmla="*/ 120 h 164"/>
                  <a:gd name="T30" fmla="*/ 44 w 131"/>
                  <a:gd name="T31" fmla="*/ 128 h 164"/>
                  <a:gd name="T32" fmla="*/ 117 w 131"/>
                  <a:gd name="T33" fmla="*/ 128 h 164"/>
                  <a:gd name="T34" fmla="*/ 117 w 131"/>
                  <a:gd name="T35" fmla="*/ 149 h 164"/>
                  <a:gd name="T36" fmla="*/ 123 w 131"/>
                  <a:gd name="T37" fmla="*/ 114 h 164"/>
                  <a:gd name="T38" fmla="*/ 123 w 131"/>
                  <a:gd name="T39" fmla="*/ 114 h 164"/>
                  <a:gd name="T40" fmla="*/ 50 w 131"/>
                  <a:gd name="T41" fmla="*/ 114 h 164"/>
                  <a:gd name="T42" fmla="*/ 50 w 131"/>
                  <a:gd name="T43" fmla="*/ 104 h 164"/>
                  <a:gd name="T44" fmla="*/ 115 w 131"/>
                  <a:gd name="T45" fmla="*/ 104 h 164"/>
                  <a:gd name="T46" fmla="*/ 122 w 131"/>
                  <a:gd name="T47" fmla="*/ 96 h 164"/>
                  <a:gd name="T48" fmla="*/ 122 w 131"/>
                  <a:gd name="T49" fmla="*/ 65 h 164"/>
                  <a:gd name="T50" fmla="*/ 115 w 131"/>
                  <a:gd name="T51" fmla="*/ 57 h 164"/>
                  <a:gd name="T52" fmla="*/ 50 w 131"/>
                  <a:gd name="T53" fmla="*/ 57 h 164"/>
                  <a:gd name="T54" fmla="*/ 50 w 131"/>
                  <a:gd name="T55" fmla="*/ 48 h 164"/>
                  <a:gd name="T56" fmla="*/ 122 w 131"/>
                  <a:gd name="T57" fmla="*/ 48 h 164"/>
                  <a:gd name="T58" fmla="*/ 130 w 131"/>
                  <a:gd name="T59" fmla="*/ 40 h 164"/>
                  <a:gd name="T60" fmla="*/ 130 w 131"/>
                  <a:gd name="T61" fmla="*/ 7 h 164"/>
                  <a:gd name="T62" fmla="*/ 122 w 131"/>
                  <a:gd name="T63" fmla="*/ 0 h 164"/>
                  <a:gd name="T64" fmla="*/ 7 w 131"/>
                  <a:gd name="T65" fmla="*/ 0 h 164"/>
                  <a:gd name="T66" fmla="*/ 0 w 131"/>
                  <a:gd name="T67" fmla="*/ 7 h 164"/>
                  <a:gd name="T68" fmla="*/ 0 w 131"/>
                  <a:gd name="T69" fmla="*/ 156 h 164"/>
                  <a:gd name="T70" fmla="*/ 7 w 131"/>
                  <a:gd name="T71" fmla="*/ 164 h 164"/>
                  <a:gd name="T72" fmla="*/ 123 w 131"/>
                  <a:gd name="T73" fmla="*/ 164 h 164"/>
                  <a:gd name="T74" fmla="*/ 131 w 131"/>
                  <a:gd name="T75" fmla="*/ 156 h 164"/>
                  <a:gd name="T76" fmla="*/ 131 w 131"/>
                  <a:gd name="T77" fmla="*/ 122 h 164"/>
                  <a:gd name="T78" fmla="*/ 123 w 131"/>
                  <a:gd name="T7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1" h="164">
                    <a:moveTo>
                      <a:pt x="117" y="149"/>
                    </a:moveTo>
                    <a:lnTo>
                      <a:pt x="117" y="149"/>
                    </a:lnTo>
                    <a:lnTo>
                      <a:pt x="14" y="149"/>
                    </a:lnTo>
                    <a:lnTo>
                      <a:pt x="14" y="13"/>
                    </a:lnTo>
                    <a:lnTo>
                      <a:pt x="116" y="13"/>
                    </a:lnTo>
                    <a:lnTo>
                      <a:pt x="116" y="34"/>
                    </a:lnTo>
                    <a:lnTo>
                      <a:pt x="44" y="34"/>
                    </a:lnTo>
                    <a:cubicBezTo>
                      <a:pt x="40" y="34"/>
                      <a:pt x="36" y="38"/>
                      <a:pt x="36" y="42"/>
                    </a:cubicBezTo>
                    <a:lnTo>
                      <a:pt x="36" y="63"/>
                    </a:lnTo>
                    <a:cubicBezTo>
                      <a:pt x="36" y="68"/>
                      <a:pt x="40" y="71"/>
                      <a:pt x="44" y="71"/>
                    </a:cubicBezTo>
                    <a:lnTo>
                      <a:pt x="108" y="71"/>
                    </a:lnTo>
                    <a:lnTo>
                      <a:pt x="108" y="90"/>
                    </a:lnTo>
                    <a:lnTo>
                      <a:pt x="44" y="90"/>
                    </a:lnTo>
                    <a:cubicBezTo>
                      <a:pt x="40" y="90"/>
                      <a:pt x="36" y="94"/>
                      <a:pt x="36" y="98"/>
                    </a:cubicBezTo>
                    <a:lnTo>
                      <a:pt x="36" y="120"/>
                    </a:lnTo>
                    <a:cubicBezTo>
                      <a:pt x="36" y="125"/>
                      <a:pt x="40" y="128"/>
                      <a:pt x="44" y="128"/>
                    </a:cubicBezTo>
                    <a:lnTo>
                      <a:pt x="117" y="128"/>
                    </a:lnTo>
                    <a:lnTo>
                      <a:pt x="117" y="149"/>
                    </a:lnTo>
                    <a:close/>
                    <a:moveTo>
                      <a:pt x="123" y="114"/>
                    </a:moveTo>
                    <a:lnTo>
                      <a:pt x="123" y="114"/>
                    </a:lnTo>
                    <a:lnTo>
                      <a:pt x="50" y="114"/>
                    </a:lnTo>
                    <a:lnTo>
                      <a:pt x="50" y="104"/>
                    </a:lnTo>
                    <a:lnTo>
                      <a:pt x="115" y="104"/>
                    </a:lnTo>
                    <a:cubicBezTo>
                      <a:pt x="119" y="104"/>
                      <a:pt x="122" y="101"/>
                      <a:pt x="122" y="96"/>
                    </a:cubicBezTo>
                    <a:lnTo>
                      <a:pt x="122" y="65"/>
                    </a:lnTo>
                    <a:cubicBezTo>
                      <a:pt x="122" y="61"/>
                      <a:pt x="119" y="57"/>
                      <a:pt x="115" y="57"/>
                    </a:cubicBezTo>
                    <a:lnTo>
                      <a:pt x="50" y="57"/>
                    </a:lnTo>
                    <a:lnTo>
                      <a:pt x="50" y="48"/>
                    </a:lnTo>
                    <a:lnTo>
                      <a:pt x="122" y="48"/>
                    </a:lnTo>
                    <a:cubicBezTo>
                      <a:pt x="126" y="48"/>
                      <a:pt x="130" y="45"/>
                      <a:pt x="130" y="40"/>
                    </a:cubicBezTo>
                    <a:lnTo>
                      <a:pt x="130" y="7"/>
                    </a:lnTo>
                    <a:cubicBezTo>
                      <a:pt x="130" y="2"/>
                      <a:pt x="126" y="0"/>
                      <a:pt x="122" y="0"/>
                    </a:cubicBezTo>
                    <a:lnTo>
                      <a:pt x="7" y="0"/>
                    </a:lnTo>
                    <a:cubicBezTo>
                      <a:pt x="3" y="0"/>
                      <a:pt x="0" y="2"/>
                      <a:pt x="0" y="7"/>
                    </a:cubicBezTo>
                    <a:lnTo>
                      <a:pt x="0" y="156"/>
                    </a:lnTo>
                    <a:cubicBezTo>
                      <a:pt x="0" y="160"/>
                      <a:pt x="3" y="164"/>
                      <a:pt x="7" y="164"/>
                    </a:cubicBezTo>
                    <a:lnTo>
                      <a:pt x="123" y="164"/>
                    </a:lnTo>
                    <a:cubicBezTo>
                      <a:pt x="127" y="164"/>
                      <a:pt x="131" y="160"/>
                      <a:pt x="131" y="156"/>
                    </a:cubicBezTo>
                    <a:lnTo>
                      <a:pt x="131" y="122"/>
                    </a:lnTo>
                    <a:cubicBezTo>
                      <a:pt x="131" y="117"/>
                      <a:pt x="127" y="114"/>
                      <a:pt x="123" y="114"/>
                    </a:cubicBezTo>
                    <a:close/>
                  </a:path>
                </a:pathLst>
              </a:custGeom>
              <a:grpFill/>
              <a:ln w="0">
                <a:no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lvl="0" indent="0" algn="l" defTabSz="914400" rtl="0" eaLnBrk="1" fontAlgn="auto"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3DA1"/>
                  </a:solidFill>
                  <a:effectLst/>
                  <a:uLnTx/>
                  <a:uFillTx/>
                  <a:latin typeface="Arial"/>
                  <a:cs typeface="Arial"/>
                </a:endParaRPr>
              </a:p>
            </p:txBody>
          </p:sp>
          <p:sp>
            <p:nvSpPr>
              <p:cNvPr id="49" name="Freeform 6">
                <a:extLst>
                  <a:ext uri="{FF2B5EF4-FFF2-40B4-BE49-F238E27FC236}">
                    <a16:creationId xmlns:a16="http://schemas.microsoft.com/office/drawing/2014/main" id="{9BD2A977-E57F-41BC-A46E-17B8405588F8}"/>
                  </a:ext>
                </a:extLst>
              </p:cNvPr>
              <p:cNvSpPr>
                <a:spLocks noEditPoints="1"/>
              </p:cNvSpPr>
              <p:nvPr/>
            </p:nvSpPr>
            <p:spPr bwMode="auto">
              <a:xfrm>
                <a:off x="1297" y="1976"/>
                <a:ext cx="92" cy="68"/>
              </a:xfrm>
              <a:custGeom>
                <a:avLst/>
                <a:gdLst>
                  <a:gd name="T0" fmla="*/ 40 w 69"/>
                  <a:gd name="T1" fmla="*/ 36 h 50"/>
                  <a:gd name="T2" fmla="*/ 40 w 69"/>
                  <a:gd name="T3" fmla="*/ 36 h 50"/>
                  <a:gd name="T4" fmla="*/ 14 w 69"/>
                  <a:gd name="T5" fmla="*/ 36 h 50"/>
                  <a:gd name="T6" fmla="*/ 14 w 69"/>
                  <a:gd name="T7" fmla="*/ 14 h 50"/>
                  <a:gd name="T8" fmla="*/ 40 w 69"/>
                  <a:gd name="T9" fmla="*/ 14 h 50"/>
                  <a:gd name="T10" fmla="*/ 55 w 69"/>
                  <a:gd name="T11" fmla="*/ 25 h 50"/>
                  <a:gd name="T12" fmla="*/ 40 w 69"/>
                  <a:gd name="T13" fmla="*/ 36 h 50"/>
                  <a:gd name="T14" fmla="*/ 69 w 69"/>
                  <a:gd name="T15" fmla="*/ 25 h 50"/>
                  <a:gd name="T16" fmla="*/ 69 w 69"/>
                  <a:gd name="T17" fmla="*/ 25 h 50"/>
                  <a:gd name="T18" fmla="*/ 40 w 69"/>
                  <a:gd name="T19" fmla="*/ 0 h 50"/>
                  <a:gd name="T20" fmla="*/ 8 w 69"/>
                  <a:gd name="T21" fmla="*/ 0 h 50"/>
                  <a:gd name="T22" fmla="*/ 0 w 69"/>
                  <a:gd name="T23" fmla="*/ 8 h 50"/>
                  <a:gd name="T24" fmla="*/ 0 w 69"/>
                  <a:gd name="T25" fmla="*/ 42 h 50"/>
                  <a:gd name="T26" fmla="*/ 8 w 69"/>
                  <a:gd name="T27" fmla="*/ 50 h 50"/>
                  <a:gd name="T28" fmla="*/ 40 w 69"/>
                  <a:gd name="T29" fmla="*/ 50 h 50"/>
                  <a:gd name="T30" fmla="*/ 69 w 69"/>
                  <a:gd name="T31"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50">
                    <a:moveTo>
                      <a:pt x="40" y="36"/>
                    </a:moveTo>
                    <a:lnTo>
                      <a:pt x="40" y="36"/>
                    </a:lnTo>
                    <a:lnTo>
                      <a:pt x="14" y="36"/>
                    </a:lnTo>
                    <a:lnTo>
                      <a:pt x="14" y="14"/>
                    </a:lnTo>
                    <a:lnTo>
                      <a:pt x="40" y="14"/>
                    </a:lnTo>
                    <a:cubicBezTo>
                      <a:pt x="55" y="14"/>
                      <a:pt x="55" y="22"/>
                      <a:pt x="55" y="25"/>
                    </a:cubicBezTo>
                    <a:cubicBezTo>
                      <a:pt x="55" y="35"/>
                      <a:pt x="46" y="36"/>
                      <a:pt x="40" y="36"/>
                    </a:cubicBezTo>
                    <a:close/>
                    <a:moveTo>
                      <a:pt x="69" y="25"/>
                    </a:moveTo>
                    <a:lnTo>
                      <a:pt x="69" y="25"/>
                    </a:lnTo>
                    <a:cubicBezTo>
                      <a:pt x="69" y="9"/>
                      <a:pt x="58" y="0"/>
                      <a:pt x="40" y="0"/>
                    </a:cubicBezTo>
                    <a:lnTo>
                      <a:pt x="8" y="0"/>
                    </a:lnTo>
                    <a:cubicBezTo>
                      <a:pt x="3" y="0"/>
                      <a:pt x="0" y="3"/>
                      <a:pt x="0" y="8"/>
                    </a:cubicBezTo>
                    <a:lnTo>
                      <a:pt x="0" y="42"/>
                    </a:lnTo>
                    <a:cubicBezTo>
                      <a:pt x="0" y="47"/>
                      <a:pt x="3" y="50"/>
                      <a:pt x="8" y="50"/>
                    </a:cubicBezTo>
                    <a:lnTo>
                      <a:pt x="40" y="50"/>
                    </a:lnTo>
                    <a:cubicBezTo>
                      <a:pt x="58" y="50"/>
                      <a:pt x="69" y="40"/>
                      <a:pt x="69" y="25"/>
                    </a:cubicBezTo>
                    <a:close/>
                  </a:path>
                </a:pathLst>
              </a:custGeom>
              <a:grpFill/>
              <a:ln w="0">
                <a:no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lvl="0" indent="0" algn="l" defTabSz="914400" rtl="0" eaLnBrk="1" fontAlgn="auto"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3DA1"/>
                  </a:solidFill>
                  <a:effectLst/>
                  <a:uLnTx/>
                  <a:uFillTx/>
                  <a:latin typeface="Arial"/>
                  <a:cs typeface="Arial"/>
                </a:endParaRPr>
              </a:p>
            </p:txBody>
          </p:sp>
          <p:sp>
            <p:nvSpPr>
              <p:cNvPr id="50" name="Freeform 7">
                <a:extLst>
                  <a:ext uri="{FF2B5EF4-FFF2-40B4-BE49-F238E27FC236}">
                    <a16:creationId xmlns:a16="http://schemas.microsoft.com/office/drawing/2014/main" id="{0D3CFC07-5AD7-4F00-B681-FF5701CB2F42}"/>
                  </a:ext>
                </a:extLst>
              </p:cNvPr>
              <p:cNvSpPr>
                <a:spLocks noEditPoints="1"/>
              </p:cNvSpPr>
              <p:nvPr/>
            </p:nvSpPr>
            <p:spPr bwMode="auto">
              <a:xfrm>
                <a:off x="1248" y="1933"/>
                <a:ext cx="194" cy="222"/>
              </a:xfrm>
              <a:custGeom>
                <a:avLst/>
                <a:gdLst>
                  <a:gd name="T0" fmla="*/ 99 w 146"/>
                  <a:gd name="T1" fmla="*/ 149 h 164"/>
                  <a:gd name="T2" fmla="*/ 99 w 146"/>
                  <a:gd name="T3" fmla="*/ 149 h 164"/>
                  <a:gd name="T4" fmla="*/ 71 w 146"/>
                  <a:gd name="T5" fmla="*/ 107 h 164"/>
                  <a:gd name="T6" fmla="*/ 64 w 146"/>
                  <a:gd name="T7" fmla="*/ 104 h 164"/>
                  <a:gd name="T8" fmla="*/ 43 w 146"/>
                  <a:gd name="T9" fmla="*/ 104 h 164"/>
                  <a:gd name="T10" fmla="*/ 35 w 146"/>
                  <a:gd name="T11" fmla="*/ 112 h 164"/>
                  <a:gd name="T12" fmla="*/ 35 w 146"/>
                  <a:gd name="T13" fmla="*/ 149 h 164"/>
                  <a:gd name="T14" fmla="*/ 14 w 146"/>
                  <a:gd name="T15" fmla="*/ 149 h 164"/>
                  <a:gd name="T16" fmla="*/ 14 w 146"/>
                  <a:gd name="T17" fmla="*/ 13 h 164"/>
                  <a:gd name="T18" fmla="*/ 72 w 146"/>
                  <a:gd name="T19" fmla="*/ 13 h 164"/>
                  <a:gd name="T20" fmla="*/ 116 w 146"/>
                  <a:gd name="T21" fmla="*/ 27 h 164"/>
                  <a:gd name="T22" fmla="*/ 127 w 146"/>
                  <a:gd name="T23" fmla="*/ 58 h 164"/>
                  <a:gd name="T24" fmla="*/ 101 w 146"/>
                  <a:gd name="T25" fmla="*/ 97 h 164"/>
                  <a:gd name="T26" fmla="*/ 97 w 146"/>
                  <a:gd name="T27" fmla="*/ 102 h 164"/>
                  <a:gd name="T28" fmla="*/ 98 w 146"/>
                  <a:gd name="T29" fmla="*/ 109 h 164"/>
                  <a:gd name="T30" fmla="*/ 126 w 146"/>
                  <a:gd name="T31" fmla="*/ 149 h 164"/>
                  <a:gd name="T32" fmla="*/ 99 w 146"/>
                  <a:gd name="T33" fmla="*/ 149 h 164"/>
                  <a:gd name="T34" fmla="*/ 144 w 146"/>
                  <a:gd name="T35" fmla="*/ 151 h 164"/>
                  <a:gd name="T36" fmla="*/ 144 w 146"/>
                  <a:gd name="T37" fmla="*/ 151 h 164"/>
                  <a:gd name="T38" fmla="*/ 114 w 146"/>
                  <a:gd name="T39" fmla="*/ 107 h 164"/>
                  <a:gd name="T40" fmla="*/ 141 w 146"/>
                  <a:gd name="T41" fmla="*/ 57 h 164"/>
                  <a:gd name="T42" fmla="*/ 126 w 146"/>
                  <a:gd name="T43" fmla="*/ 17 h 164"/>
                  <a:gd name="T44" fmla="*/ 72 w 146"/>
                  <a:gd name="T45" fmla="*/ 0 h 164"/>
                  <a:gd name="T46" fmla="*/ 8 w 146"/>
                  <a:gd name="T47" fmla="*/ 0 h 164"/>
                  <a:gd name="T48" fmla="*/ 0 w 146"/>
                  <a:gd name="T49" fmla="*/ 7 h 164"/>
                  <a:gd name="T50" fmla="*/ 0 w 146"/>
                  <a:gd name="T51" fmla="*/ 156 h 164"/>
                  <a:gd name="T52" fmla="*/ 8 w 146"/>
                  <a:gd name="T53" fmla="*/ 164 h 164"/>
                  <a:gd name="T54" fmla="*/ 42 w 146"/>
                  <a:gd name="T55" fmla="*/ 164 h 164"/>
                  <a:gd name="T56" fmla="*/ 49 w 146"/>
                  <a:gd name="T57" fmla="*/ 156 h 164"/>
                  <a:gd name="T58" fmla="*/ 49 w 146"/>
                  <a:gd name="T59" fmla="*/ 118 h 164"/>
                  <a:gd name="T60" fmla="*/ 61 w 146"/>
                  <a:gd name="T61" fmla="*/ 118 h 164"/>
                  <a:gd name="T62" fmla="*/ 89 w 146"/>
                  <a:gd name="T63" fmla="*/ 160 h 164"/>
                  <a:gd name="T64" fmla="*/ 96 w 146"/>
                  <a:gd name="T65" fmla="*/ 164 h 164"/>
                  <a:gd name="T66" fmla="*/ 138 w 146"/>
                  <a:gd name="T67" fmla="*/ 164 h 164"/>
                  <a:gd name="T68" fmla="*/ 145 w 146"/>
                  <a:gd name="T69" fmla="*/ 159 h 164"/>
                  <a:gd name="T70" fmla="*/ 144 w 146"/>
                  <a:gd name="T71" fmla="*/ 15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164">
                    <a:moveTo>
                      <a:pt x="99" y="149"/>
                    </a:moveTo>
                    <a:lnTo>
                      <a:pt x="99" y="149"/>
                    </a:lnTo>
                    <a:lnTo>
                      <a:pt x="71" y="107"/>
                    </a:lnTo>
                    <a:cubicBezTo>
                      <a:pt x="70" y="105"/>
                      <a:pt x="67" y="104"/>
                      <a:pt x="64" y="104"/>
                    </a:cubicBezTo>
                    <a:lnTo>
                      <a:pt x="43" y="104"/>
                    </a:lnTo>
                    <a:cubicBezTo>
                      <a:pt x="39" y="104"/>
                      <a:pt x="35" y="107"/>
                      <a:pt x="35" y="112"/>
                    </a:cubicBezTo>
                    <a:lnTo>
                      <a:pt x="35" y="149"/>
                    </a:lnTo>
                    <a:lnTo>
                      <a:pt x="14" y="149"/>
                    </a:lnTo>
                    <a:lnTo>
                      <a:pt x="14" y="13"/>
                    </a:lnTo>
                    <a:lnTo>
                      <a:pt x="72" y="13"/>
                    </a:lnTo>
                    <a:cubicBezTo>
                      <a:pt x="92" y="13"/>
                      <a:pt x="106" y="18"/>
                      <a:pt x="116" y="27"/>
                    </a:cubicBezTo>
                    <a:cubicBezTo>
                      <a:pt x="123" y="35"/>
                      <a:pt x="127" y="44"/>
                      <a:pt x="127" y="58"/>
                    </a:cubicBezTo>
                    <a:cubicBezTo>
                      <a:pt x="127" y="76"/>
                      <a:pt x="118" y="90"/>
                      <a:pt x="101" y="97"/>
                    </a:cubicBezTo>
                    <a:cubicBezTo>
                      <a:pt x="99" y="98"/>
                      <a:pt x="97" y="100"/>
                      <a:pt x="97" y="102"/>
                    </a:cubicBezTo>
                    <a:cubicBezTo>
                      <a:pt x="96" y="104"/>
                      <a:pt x="97" y="107"/>
                      <a:pt x="98" y="109"/>
                    </a:cubicBezTo>
                    <a:lnTo>
                      <a:pt x="126" y="149"/>
                    </a:lnTo>
                    <a:lnTo>
                      <a:pt x="99" y="149"/>
                    </a:lnTo>
                    <a:close/>
                    <a:moveTo>
                      <a:pt x="144" y="151"/>
                    </a:moveTo>
                    <a:lnTo>
                      <a:pt x="144" y="151"/>
                    </a:lnTo>
                    <a:lnTo>
                      <a:pt x="114" y="107"/>
                    </a:lnTo>
                    <a:cubicBezTo>
                      <a:pt x="131" y="96"/>
                      <a:pt x="141" y="79"/>
                      <a:pt x="141" y="57"/>
                    </a:cubicBezTo>
                    <a:cubicBezTo>
                      <a:pt x="141" y="41"/>
                      <a:pt x="136" y="27"/>
                      <a:pt x="126" y="17"/>
                    </a:cubicBezTo>
                    <a:cubicBezTo>
                      <a:pt x="114" y="5"/>
                      <a:pt x="96" y="0"/>
                      <a:pt x="72" y="0"/>
                    </a:cubicBezTo>
                    <a:lnTo>
                      <a:pt x="8" y="0"/>
                    </a:lnTo>
                    <a:cubicBezTo>
                      <a:pt x="4" y="0"/>
                      <a:pt x="0" y="2"/>
                      <a:pt x="0" y="7"/>
                    </a:cubicBezTo>
                    <a:lnTo>
                      <a:pt x="0" y="156"/>
                    </a:lnTo>
                    <a:cubicBezTo>
                      <a:pt x="0" y="160"/>
                      <a:pt x="4" y="164"/>
                      <a:pt x="8" y="164"/>
                    </a:cubicBezTo>
                    <a:lnTo>
                      <a:pt x="42" y="164"/>
                    </a:lnTo>
                    <a:cubicBezTo>
                      <a:pt x="46" y="164"/>
                      <a:pt x="49" y="160"/>
                      <a:pt x="49" y="156"/>
                    </a:cubicBezTo>
                    <a:lnTo>
                      <a:pt x="49" y="118"/>
                    </a:lnTo>
                    <a:lnTo>
                      <a:pt x="61" y="118"/>
                    </a:lnTo>
                    <a:lnTo>
                      <a:pt x="89" y="160"/>
                    </a:lnTo>
                    <a:cubicBezTo>
                      <a:pt x="90" y="162"/>
                      <a:pt x="93" y="164"/>
                      <a:pt x="96" y="164"/>
                    </a:cubicBezTo>
                    <a:lnTo>
                      <a:pt x="138" y="164"/>
                    </a:lnTo>
                    <a:cubicBezTo>
                      <a:pt x="141" y="164"/>
                      <a:pt x="143" y="162"/>
                      <a:pt x="145" y="159"/>
                    </a:cubicBezTo>
                    <a:cubicBezTo>
                      <a:pt x="146" y="157"/>
                      <a:pt x="146" y="154"/>
                      <a:pt x="144" y="151"/>
                    </a:cubicBezTo>
                    <a:close/>
                  </a:path>
                </a:pathLst>
              </a:custGeom>
              <a:grpFill/>
              <a:ln w="0">
                <a:no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lvl="0" indent="0" algn="l" defTabSz="914400" rtl="0" eaLnBrk="1" fontAlgn="auto"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3DA1"/>
                  </a:solidFill>
                  <a:effectLst/>
                  <a:uLnTx/>
                  <a:uFillTx/>
                  <a:latin typeface="Arial"/>
                  <a:cs typeface="Arial"/>
                </a:endParaRPr>
              </a:p>
            </p:txBody>
          </p:sp>
        </p:grpSp>
        <p:grpSp>
          <p:nvGrpSpPr>
            <p:cNvPr id="36" name="Group 4">
              <a:extLst>
                <a:ext uri="{FF2B5EF4-FFF2-40B4-BE49-F238E27FC236}">
                  <a16:creationId xmlns:a16="http://schemas.microsoft.com/office/drawing/2014/main" id="{0D27FCA4-164D-4E49-9A46-C02AA496AA55}"/>
                </a:ext>
              </a:extLst>
            </p:cNvPr>
            <p:cNvGrpSpPr>
              <a:grpSpLocks noChangeAspect="1"/>
            </p:cNvGrpSpPr>
            <p:nvPr/>
          </p:nvGrpSpPr>
          <p:grpSpPr>
            <a:xfrm>
              <a:off x="7402953" y="1814478"/>
              <a:ext cx="995379" cy="556607"/>
              <a:chOff x="1045" y="1933"/>
              <a:chExt cx="397" cy="222"/>
            </a:xfrm>
            <a:solidFill>
              <a:srgbClr val="FFFFFF"/>
            </a:solidFill>
          </p:grpSpPr>
          <p:sp>
            <p:nvSpPr>
              <p:cNvPr id="45" name="Freeform 5">
                <a:extLst>
                  <a:ext uri="{FF2B5EF4-FFF2-40B4-BE49-F238E27FC236}">
                    <a16:creationId xmlns:a16="http://schemas.microsoft.com/office/drawing/2014/main" id="{049AC537-E327-40FA-8B41-D0A1B91B674E}"/>
                  </a:ext>
                </a:extLst>
              </p:cNvPr>
              <p:cNvSpPr>
                <a:spLocks noEditPoints="1"/>
              </p:cNvSpPr>
              <p:nvPr/>
            </p:nvSpPr>
            <p:spPr bwMode="auto">
              <a:xfrm>
                <a:off x="1045" y="1933"/>
                <a:ext cx="174" cy="222"/>
              </a:xfrm>
              <a:custGeom>
                <a:avLst/>
                <a:gdLst>
                  <a:gd name="T0" fmla="*/ 117 w 131"/>
                  <a:gd name="T1" fmla="*/ 149 h 164"/>
                  <a:gd name="T2" fmla="*/ 117 w 131"/>
                  <a:gd name="T3" fmla="*/ 149 h 164"/>
                  <a:gd name="T4" fmla="*/ 14 w 131"/>
                  <a:gd name="T5" fmla="*/ 149 h 164"/>
                  <a:gd name="T6" fmla="*/ 14 w 131"/>
                  <a:gd name="T7" fmla="*/ 13 h 164"/>
                  <a:gd name="T8" fmla="*/ 116 w 131"/>
                  <a:gd name="T9" fmla="*/ 13 h 164"/>
                  <a:gd name="T10" fmla="*/ 116 w 131"/>
                  <a:gd name="T11" fmla="*/ 34 h 164"/>
                  <a:gd name="T12" fmla="*/ 44 w 131"/>
                  <a:gd name="T13" fmla="*/ 34 h 164"/>
                  <a:gd name="T14" fmla="*/ 36 w 131"/>
                  <a:gd name="T15" fmla="*/ 42 h 164"/>
                  <a:gd name="T16" fmla="*/ 36 w 131"/>
                  <a:gd name="T17" fmla="*/ 63 h 164"/>
                  <a:gd name="T18" fmla="*/ 44 w 131"/>
                  <a:gd name="T19" fmla="*/ 71 h 164"/>
                  <a:gd name="T20" fmla="*/ 108 w 131"/>
                  <a:gd name="T21" fmla="*/ 71 h 164"/>
                  <a:gd name="T22" fmla="*/ 108 w 131"/>
                  <a:gd name="T23" fmla="*/ 90 h 164"/>
                  <a:gd name="T24" fmla="*/ 44 w 131"/>
                  <a:gd name="T25" fmla="*/ 90 h 164"/>
                  <a:gd name="T26" fmla="*/ 36 w 131"/>
                  <a:gd name="T27" fmla="*/ 98 h 164"/>
                  <a:gd name="T28" fmla="*/ 36 w 131"/>
                  <a:gd name="T29" fmla="*/ 120 h 164"/>
                  <a:gd name="T30" fmla="*/ 44 w 131"/>
                  <a:gd name="T31" fmla="*/ 128 h 164"/>
                  <a:gd name="T32" fmla="*/ 117 w 131"/>
                  <a:gd name="T33" fmla="*/ 128 h 164"/>
                  <a:gd name="T34" fmla="*/ 117 w 131"/>
                  <a:gd name="T35" fmla="*/ 149 h 164"/>
                  <a:gd name="T36" fmla="*/ 123 w 131"/>
                  <a:gd name="T37" fmla="*/ 114 h 164"/>
                  <a:gd name="T38" fmla="*/ 123 w 131"/>
                  <a:gd name="T39" fmla="*/ 114 h 164"/>
                  <a:gd name="T40" fmla="*/ 50 w 131"/>
                  <a:gd name="T41" fmla="*/ 114 h 164"/>
                  <a:gd name="T42" fmla="*/ 50 w 131"/>
                  <a:gd name="T43" fmla="*/ 104 h 164"/>
                  <a:gd name="T44" fmla="*/ 115 w 131"/>
                  <a:gd name="T45" fmla="*/ 104 h 164"/>
                  <a:gd name="T46" fmla="*/ 122 w 131"/>
                  <a:gd name="T47" fmla="*/ 96 h 164"/>
                  <a:gd name="T48" fmla="*/ 122 w 131"/>
                  <a:gd name="T49" fmla="*/ 65 h 164"/>
                  <a:gd name="T50" fmla="*/ 115 w 131"/>
                  <a:gd name="T51" fmla="*/ 57 h 164"/>
                  <a:gd name="T52" fmla="*/ 50 w 131"/>
                  <a:gd name="T53" fmla="*/ 57 h 164"/>
                  <a:gd name="T54" fmla="*/ 50 w 131"/>
                  <a:gd name="T55" fmla="*/ 48 h 164"/>
                  <a:gd name="T56" fmla="*/ 122 w 131"/>
                  <a:gd name="T57" fmla="*/ 48 h 164"/>
                  <a:gd name="T58" fmla="*/ 130 w 131"/>
                  <a:gd name="T59" fmla="*/ 40 h 164"/>
                  <a:gd name="T60" fmla="*/ 130 w 131"/>
                  <a:gd name="T61" fmla="*/ 7 h 164"/>
                  <a:gd name="T62" fmla="*/ 122 w 131"/>
                  <a:gd name="T63" fmla="*/ 0 h 164"/>
                  <a:gd name="T64" fmla="*/ 7 w 131"/>
                  <a:gd name="T65" fmla="*/ 0 h 164"/>
                  <a:gd name="T66" fmla="*/ 0 w 131"/>
                  <a:gd name="T67" fmla="*/ 7 h 164"/>
                  <a:gd name="T68" fmla="*/ 0 w 131"/>
                  <a:gd name="T69" fmla="*/ 156 h 164"/>
                  <a:gd name="T70" fmla="*/ 7 w 131"/>
                  <a:gd name="T71" fmla="*/ 164 h 164"/>
                  <a:gd name="T72" fmla="*/ 123 w 131"/>
                  <a:gd name="T73" fmla="*/ 164 h 164"/>
                  <a:gd name="T74" fmla="*/ 131 w 131"/>
                  <a:gd name="T75" fmla="*/ 156 h 164"/>
                  <a:gd name="T76" fmla="*/ 131 w 131"/>
                  <a:gd name="T77" fmla="*/ 122 h 164"/>
                  <a:gd name="T78" fmla="*/ 123 w 131"/>
                  <a:gd name="T7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1" h="164">
                    <a:moveTo>
                      <a:pt x="117" y="149"/>
                    </a:moveTo>
                    <a:lnTo>
                      <a:pt x="117" y="149"/>
                    </a:lnTo>
                    <a:lnTo>
                      <a:pt x="14" y="149"/>
                    </a:lnTo>
                    <a:lnTo>
                      <a:pt x="14" y="13"/>
                    </a:lnTo>
                    <a:lnTo>
                      <a:pt x="116" y="13"/>
                    </a:lnTo>
                    <a:lnTo>
                      <a:pt x="116" y="34"/>
                    </a:lnTo>
                    <a:lnTo>
                      <a:pt x="44" y="34"/>
                    </a:lnTo>
                    <a:cubicBezTo>
                      <a:pt x="40" y="34"/>
                      <a:pt x="36" y="38"/>
                      <a:pt x="36" y="42"/>
                    </a:cubicBezTo>
                    <a:lnTo>
                      <a:pt x="36" y="63"/>
                    </a:lnTo>
                    <a:cubicBezTo>
                      <a:pt x="36" y="68"/>
                      <a:pt x="40" y="71"/>
                      <a:pt x="44" y="71"/>
                    </a:cubicBezTo>
                    <a:lnTo>
                      <a:pt x="108" y="71"/>
                    </a:lnTo>
                    <a:lnTo>
                      <a:pt x="108" y="90"/>
                    </a:lnTo>
                    <a:lnTo>
                      <a:pt x="44" y="90"/>
                    </a:lnTo>
                    <a:cubicBezTo>
                      <a:pt x="40" y="90"/>
                      <a:pt x="36" y="94"/>
                      <a:pt x="36" y="98"/>
                    </a:cubicBezTo>
                    <a:lnTo>
                      <a:pt x="36" y="120"/>
                    </a:lnTo>
                    <a:cubicBezTo>
                      <a:pt x="36" y="125"/>
                      <a:pt x="40" y="128"/>
                      <a:pt x="44" y="128"/>
                    </a:cubicBezTo>
                    <a:lnTo>
                      <a:pt x="117" y="128"/>
                    </a:lnTo>
                    <a:lnTo>
                      <a:pt x="117" y="149"/>
                    </a:lnTo>
                    <a:close/>
                    <a:moveTo>
                      <a:pt x="123" y="114"/>
                    </a:moveTo>
                    <a:lnTo>
                      <a:pt x="123" y="114"/>
                    </a:lnTo>
                    <a:lnTo>
                      <a:pt x="50" y="114"/>
                    </a:lnTo>
                    <a:lnTo>
                      <a:pt x="50" y="104"/>
                    </a:lnTo>
                    <a:lnTo>
                      <a:pt x="115" y="104"/>
                    </a:lnTo>
                    <a:cubicBezTo>
                      <a:pt x="119" y="104"/>
                      <a:pt x="122" y="101"/>
                      <a:pt x="122" y="96"/>
                    </a:cubicBezTo>
                    <a:lnTo>
                      <a:pt x="122" y="65"/>
                    </a:lnTo>
                    <a:cubicBezTo>
                      <a:pt x="122" y="61"/>
                      <a:pt x="119" y="57"/>
                      <a:pt x="115" y="57"/>
                    </a:cubicBezTo>
                    <a:lnTo>
                      <a:pt x="50" y="57"/>
                    </a:lnTo>
                    <a:lnTo>
                      <a:pt x="50" y="48"/>
                    </a:lnTo>
                    <a:lnTo>
                      <a:pt x="122" y="48"/>
                    </a:lnTo>
                    <a:cubicBezTo>
                      <a:pt x="126" y="48"/>
                      <a:pt x="130" y="45"/>
                      <a:pt x="130" y="40"/>
                    </a:cubicBezTo>
                    <a:lnTo>
                      <a:pt x="130" y="7"/>
                    </a:lnTo>
                    <a:cubicBezTo>
                      <a:pt x="130" y="2"/>
                      <a:pt x="126" y="0"/>
                      <a:pt x="122" y="0"/>
                    </a:cubicBezTo>
                    <a:lnTo>
                      <a:pt x="7" y="0"/>
                    </a:lnTo>
                    <a:cubicBezTo>
                      <a:pt x="3" y="0"/>
                      <a:pt x="0" y="2"/>
                      <a:pt x="0" y="7"/>
                    </a:cubicBezTo>
                    <a:lnTo>
                      <a:pt x="0" y="156"/>
                    </a:lnTo>
                    <a:cubicBezTo>
                      <a:pt x="0" y="160"/>
                      <a:pt x="3" y="164"/>
                      <a:pt x="7" y="164"/>
                    </a:cubicBezTo>
                    <a:lnTo>
                      <a:pt x="123" y="164"/>
                    </a:lnTo>
                    <a:cubicBezTo>
                      <a:pt x="127" y="164"/>
                      <a:pt x="131" y="160"/>
                      <a:pt x="131" y="156"/>
                    </a:cubicBezTo>
                    <a:lnTo>
                      <a:pt x="131" y="122"/>
                    </a:lnTo>
                    <a:cubicBezTo>
                      <a:pt x="131" y="117"/>
                      <a:pt x="127" y="114"/>
                      <a:pt x="123" y="114"/>
                    </a:cubicBezTo>
                    <a:close/>
                  </a:path>
                </a:pathLst>
              </a:custGeom>
              <a:grpFill/>
              <a:ln w="0">
                <a:no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lvl="0" indent="0" algn="l" defTabSz="914400" rtl="0" eaLnBrk="1" fontAlgn="auto"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3DA1"/>
                  </a:solidFill>
                  <a:effectLst/>
                  <a:uLnTx/>
                  <a:uFillTx/>
                  <a:latin typeface="Arial"/>
                  <a:cs typeface="Arial"/>
                </a:endParaRPr>
              </a:p>
            </p:txBody>
          </p:sp>
          <p:sp>
            <p:nvSpPr>
              <p:cNvPr id="46" name="Freeform 6">
                <a:extLst>
                  <a:ext uri="{FF2B5EF4-FFF2-40B4-BE49-F238E27FC236}">
                    <a16:creationId xmlns:a16="http://schemas.microsoft.com/office/drawing/2014/main" id="{C87BD55D-EBA0-441E-ADED-B1B4D946974B}"/>
                  </a:ext>
                </a:extLst>
              </p:cNvPr>
              <p:cNvSpPr>
                <a:spLocks noEditPoints="1"/>
              </p:cNvSpPr>
              <p:nvPr/>
            </p:nvSpPr>
            <p:spPr bwMode="auto">
              <a:xfrm>
                <a:off x="1297" y="1976"/>
                <a:ext cx="92" cy="68"/>
              </a:xfrm>
              <a:custGeom>
                <a:avLst/>
                <a:gdLst>
                  <a:gd name="T0" fmla="*/ 40 w 69"/>
                  <a:gd name="T1" fmla="*/ 36 h 50"/>
                  <a:gd name="T2" fmla="*/ 40 w 69"/>
                  <a:gd name="T3" fmla="*/ 36 h 50"/>
                  <a:gd name="T4" fmla="*/ 14 w 69"/>
                  <a:gd name="T5" fmla="*/ 36 h 50"/>
                  <a:gd name="T6" fmla="*/ 14 w 69"/>
                  <a:gd name="T7" fmla="*/ 14 h 50"/>
                  <a:gd name="T8" fmla="*/ 40 w 69"/>
                  <a:gd name="T9" fmla="*/ 14 h 50"/>
                  <a:gd name="T10" fmla="*/ 55 w 69"/>
                  <a:gd name="T11" fmla="*/ 25 h 50"/>
                  <a:gd name="T12" fmla="*/ 40 w 69"/>
                  <a:gd name="T13" fmla="*/ 36 h 50"/>
                  <a:gd name="T14" fmla="*/ 69 w 69"/>
                  <a:gd name="T15" fmla="*/ 25 h 50"/>
                  <a:gd name="T16" fmla="*/ 69 w 69"/>
                  <a:gd name="T17" fmla="*/ 25 h 50"/>
                  <a:gd name="T18" fmla="*/ 40 w 69"/>
                  <a:gd name="T19" fmla="*/ 0 h 50"/>
                  <a:gd name="T20" fmla="*/ 8 w 69"/>
                  <a:gd name="T21" fmla="*/ 0 h 50"/>
                  <a:gd name="T22" fmla="*/ 0 w 69"/>
                  <a:gd name="T23" fmla="*/ 8 h 50"/>
                  <a:gd name="T24" fmla="*/ 0 w 69"/>
                  <a:gd name="T25" fmla="*/ 42 h 50"/>
                  <a:gd name="T26" fmla="*/ 8 w 69"/>
                  <a:gd name="T27" fmla="*/ 50 h 50"/>
                  <a:gd name="T28" fmla="*/ 40 w 69"/>
                  <a:gd name="T29" fmla="*/ 50 h 50"/>
                  <a:gd name="T30" fmla="*/ 69 w 69"/>
                  <a:gd name="T31"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50">
                    <a:moveTo>
                      <a:pt x="40" y="36"/>
                    </a:moveTo>
                    <a:lnTo>
                      <a:pt x="40" y="36"/>
                    </a:lnTo>
                    <a:lnTo>
                      <a:pt x="14" y="36"/>
                    </a:lnTo>
                    <a:lnTo>
                      <a:pt x="14" y="14"/>
                    </a:lnTo>
                    <a:lnTo>
                      <a:pt x="40" y="14"/>
                    </a:lnTo>
                    <a:cubicBezTo>
                      <a:pt x="55" y="14"/>
                      <a:pt x="55" y="22"/>
                      <a:pt x="55" y="25"/>
                    </a:cubicBezTo>
                    <a:cubicBezTo>
                      <a:pt x="55" y="35"/>
                      <a:pt x="46" y="36"/>
                      <a:pt x="40" y="36"/>
                    </a:cubicBezTo>
                    <a:close/>
                    <a:moveTo>
                      <a:pt x="69" y="25"/>
                    </a:moveTo>
                    <a:lnTo>
                      <a:pt x="69" y="25"/>
                    </a:lnTo>
                    <a:cubicBezTo>
                      <a:pt x="69" y="9"/>
                      <a:pt x="58" y="0"/>
                      <a:pt x="40" y="0"/>
                    </a:cubicBezTo>
                    <a:lnTo>
                      <a:pt x="8" y="0"/>
                    </a:lnTo>
                    <a:cubicBezTo>
                      <a:pt x="3" y="0"/>
                      <a:pt x="0" y="3"/>
                      <a:pt x="0" y="8"/>
                    </a:cubicBezTo>
                    <a:lnTo>
                      <a:pt x="0" y="42"/>
                    </a:lnTo>
                    <a:cubicBezTo>
                      <a:pt x="0" y="47"/>
                      <a:pt x="3" y="50"/>
                      <a:pt x="8" y="50"/>
                    </a:cubicBezTo>
                    <a:lnTo>
                      <a:pt x="40" y="50"/>
                    </a:lnTo>
                    <a:cubicBezTo>
                      <a:pt x="58" y="50"/>
                      <a:pt x="69" y="40"/>
                      <a:pt x="69" y="25"/>
                    </a:cubicBezTo>
                    <a:close/>
                  </a:path>
                </a:pathLst>
              </a:custGeom>
              <a:grpFill/>
              <a:ln w="0">
                <a:no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lvl="0" indent="0" algn="l" defTabSz="914400" rtl="0" eaLnBrk="1" fontAlgn="auto"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3DA1"/>
                  </a:solidFill>
                  <a:effectLst/>
                  <a:uLnTx/>
                  <a:uFillTx/>
                  <a:latin typeface="Arial"/>
                  <a:cs typeface="Arial"/>
                </a:endParaRPr>
              </a:p>
            </p:txBody>
          </p:sp>
          <p:sp>
            <p:nvSpPr>
              <p:cNvPr id="47" name="Freeform 7">
                <a:extLst>
                  <a:ext uri="{FF2B5EF4-FFF2-40B4-BE49-F238E27FC236}">
                    <a16:creationId xmlns:a16="http://schemas.microsoft.com/office/drawing/2014/main" id="{CB0BA56F-462C-44D8-A6E1-C4572425D160}"/>
                  </a:ext>
                </a:extLst>
              </p:cNvPr>
              <p:cNvSpPr>
                <a:spLocks noEditPoints="1"/>
              </p:cNvSpPr>
              <p:nvPr/>
            </p:nvSpPr>
            <p:spPr bwMode="auto">
              <a:xfrm>
                <a:off x="1248" y="1933"/>
                <a:ext cx="194" cy="222"/>
              </a:xfrm>
              <a:custGeom>
                <a:avLst/>
                <a:gdLst>
                  <a:gd name="T0" fmla="*/ 99 w 146"/>
                  <a:gd name="T1" fmla="*/ 149 h 164"/>
                  <a:gd name="T2" fmla="*/ 99 w 146"/>
                  <a:gd name="T3" fmla="*/ 149 h 164"/>
                  <a:gd name="T4" fmla="*/ 71 w 146"/>
                  <a:gd name="T5" fmla="*/ 107 h 164"/>
                  <a:gd name="T6" fmla="*/ 64 w 146"/>
                  <a:gd name="T7" fmla="*/ 104 h 164"/>
                  <a:gd name="T8" fmla="*/ 43 w 146"/>
                  <a:gd name="T9" fmla="*/ 104 h 164"/>
                  <a:gd name="T10" fmla="*/ 35 w 146"/>
                  <a:gd name="T11" fmla="*/ 112 h 164"/>
                  <a:gd name="T12" fmla="*/ 35 w 146"/>
                  <a:gd name="T13" fmla="*/ 149 h 164"/>
                  <a:gd name="T14" fmla="*/ 14 w 146"/>
                  <a:gd name="T15" fmla="*/ 149 h 164"/>
                  <a:gd name="T16" fmla="*/ 14 w 146"/>
                  <a:gd name="T17" fmla="*/ 13 h 164"/>
                  <a:gd name="T18" fmla="*/ 72 w 146"/>
                  <a:gd name="T19" fmla="*/ 13 h 164"/>
                  <a:gd name="T20" fmla="*/ 116 w 146"/>
                  <a:gd name="T21" fmla="*/ 27 h 164"/>
                  <a:gd name="T22" fmla="*/ 127 w 146"/>
                  <a:gd name="T23" fmla="*/ 58 h 164"/>
                  <a:gd name="T24" fmla="*/ 101 w 146"/>
                  <a:gd name="T25" fmla="*/ 97 h 164"/>
                  <a:gd name="T26" fmla="*/ 97 w 146"/>
                  <a:gd name="T27" fmla="*/ 102 h 164"/>
                  <a:gd name="T28" fmla="*/ 98 w 146"/>
                  <a:gd name="T29" fmla="*/ 109 h 164"/>
                  <a:gd name="T30" fmla="*/ 126 w 146"/>
                  <a:gd name="T31" fmla="*/ 149 h 164"/>
                  <a:gd name="T32" fmla="*/ 99 w 146"/>
                  <a:gd name="T33" fmla="*/ 149 h 164"/>
                  <a:gd name="T34" fmla="*/ 144 w 146"/>
                  <a:gd name="T35" fmla="*/ 151 h 164"/>
                  <a:gd name="T36" fmla="*/ 144 w 146"/>
                  <a:gd name="T37" fmla="*/ 151 h 164"/>
                  <a:gd name="T38" fmla="*/ 114 w 146"/>
                  <a:gd name="T39" fmla="*/ 107 h 164"/>
                  <a:gd name="T40" fmla="*/ 141 w 146"/>
                  <a:gd name="T41" fmla="*/ 57 h 164"/>
                  <a:gd name="T42" fmla="*/ 126 w 146"/>
                  <a:gd name="T43" fmla="*/ 17 h 164"/>
                  <a:gd name="T44" fmla="*/ 72 w 146"/>
                  <a:gd name="T45" fmla="*/ 0 h 164"/>
                  <a:gd name="T46" fmla="*/ 8 w 146"/>
                  <a:gd name="T47" fmla="*/ 0 h 164"/>
                  <a:gd name="T48" fmla="*/ 0 w 146"/>
                  <a:gd name="T49" fmla="*/ 7 h 164"/>
                  <a:gd name="T50" fmla="*/ 0 w 146"/>
                  <a:gd name="T51" fmla="*/ 156 h 164"/>
                  <a:gd name="T52" fmla="*/ 8 w 146"/>
                  <a:gd name="T53" fmla="*/ 164 h 164"/>
                  <a:gd name="T54" fmla="*/ 42 w 146"/>
                  <a:gd name="T55" fmla="*/ 164 h 164"/>
                  <a:gd name="T56" fmla="*/ 49 w 146"/>
                  <a:gd name="T57" fmla="*/ 156 h 164"/>
                  <a:gd name="T58" fmla="*/ 49 w 146"/>
                  <a:gd name="T59" fmla="*/ 118 h 164"/>
                  <a:gd name="T60" fmla="*/ 61 w 146"/>
                  <a:gd name="T61" fmla="*/ 118 h 164"/>
                  <a:gd name="T62" fmla="*/ 89 w 146"/>
                  <a:gd name="T63" fmla="*/ 160 h 164"/>
                  <a:gd name="T64" fmla="*/ 96 w 146"/>
                  <a:gd name="T65" fmla="*/ 164 h 164"/>
                  <a:gd name="T66" fmla="*/ 138 w 146"/>
                  <a:gd name="T67" fmla="*/ 164 h 164"/>
                  <a:gd name="T68" fmla="*/ 145 w 146"/>
                  <a:gd name="T69" fmla="*/ 159 h 164"/>
                  <a:gd name="T70" fmla="*/ 144 w 146"/>
                  <a:gd name="T71" fmla="*/ 15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164">
                    <a:moveTo>
                      <a:pt x="99" y="149"/>
                    </a:moveTo>
                    <a:lnTo>
                      <a:pt x="99" y="149"/>
                    </a:lnTo>
                    <a:lnTo>
                      <a:pt x="71" y="107"/>
                    </a:lnTo>
                    <a:cubicBezTo>
                      <a:pt x="70" y="105"/>
                      <a:pt x="67" y="104"/>
                      <a:pt x="64" y="104"/>
                    </a:cubicBezTo>
                    <a:lnTo>
                      <a:pt x="43" y="104"/>
                    </a:lnTo>
                    <a:cubicBezTo>
                      <a:pt x="39" y="104"/>
                      <a:pt x="35" y="107"/>
                      <a:pt x="35" y="112"/>
                    </a:cubicBezTo>
                    <a:lnTo>
                      <a:pt x="35" y="149"/>
                    </a:lnTo>
                    <a:lnTo>
                      <a:pt x="14" y="149"/>
                    </a:lnTo>
                    <a:lnTo>
                      <a:pt x="14" y="13"/>
                    </a:lnTo>
                    <a:lnTo>
                      <a:pt x="72" y="13"/>
                    </a:lnTo>
                    <a:cubicBezTo>
                      <a:pt x="92" y="13"/>
                      <a:pt x="106" y="18"/>
                      <a:pt x="116" y="27"/>
                    </a:cubicBezTo>
                    <a:cubicBezTo>
                      <a:pt x="123" y="35"/>
                      <a:pt x="127" y="44"/>
                      <a:pt x="127" y="58"/>
                    </a:cubicBezTo>
                    <a:cubicBezTo>
                      <a:pt x="127" y="76"/>
                      <a:pt x="118" y="90"/>
                      <a:pt x="101" y="97"/>
                    </a:cubicBezTo>
                    <a:cubicBezTo>
                      <a:pt x="99" y="98"/>
                      <a:pt x="97" y="100"/>
                      <a:pt x="97" y="102"/>
                    </a:cubicBezTo>
                    <a:cubicBezTo>
                      <a:pt x="96" y="104"/>
                      <a:pt x="97" y="107"/>
                      <a:pt x="98" y="109"/>
                    </a:cubicBezTo>
                    <a:lnTo>
                      <a:pt x="126" y="149"/>
                    </a:lnTo>
                    <a:lnTo>
                      <a:pt x="99" y="149"/>
                    </a:lnTo>
                    <a:close/>
                    <a:moveTo>
                      <a:pt x="144" y="151"/>
                    </a:moveTo>
                    <a:lnTo>
                      <a:pt x="144" y="151"/>
                    </a:lnTo>
                    <a:lnTo>
                      <a:pt x="114" y="107"/>
                    </a:lnTo>
                    <a:cubicBezTo>
                      <a:pt x="131" y="96"/>
                      <a:pt x="141" y="79"/>
                      <a:pt x="141" y="57"/>
                    </a:cubicBezTo>
                    <a:cubicBezTo>
                      <a:pt x="141" y="41"/>
                      <a:pt x="136" y="27"/>
                      <a:pt x="126" y="17"/>
                    </a:cubicBezTo>
                    <a:cubicBezTo>
                      <a:pt x="114" y="5"/>
                      <a:pt x="96" y="0"/>
                      <a:pt x="72" y="0"/>
                    </a:cubicBezTo>
                    <a:lnTo>
                      <a:pt x="8" y="0"/>
                    </a:lnTo>
                    <a:cubicBezTo>
                      <a:pt x="4" y="0"/>
                      <a:pt x="0" y="2"/>
                      <a:pt x="0" y="7"/>
                    </a:cubicBezTo>
                    <a:lnTo>
                      <a:pt x="0" y="156"/>
                    </a:lnTo>
                    <a:cubicBezTo>
                      <a:pt x="0" y="160"/>
                      <a:pt x="4" y="164"/>
                      <a:pt x="8" y="164"/>
                    </a:cubicBezTo>
                    <a:lnTo>
                      <a:pt x="42" y="164"/>
                    </a:lnTo>
                    <a:cubicBezTo>
                      <a:pt x="46" y="164"/>
                      <a:pt x="49" y="160"/>
                      <a:pt x="49" y="156"/>
                    </a:cubicBezTo>
                    <a:lnTo>
                      <a:pt x="49" y="118"/>
                    </a:lnTo>
                    <a:lnTo>
                      <a:pt x="61" y="118"/>
                    </a:lnTo>
                    <a:lnTo>
                      <a:pt x="89" y="160"/>
                    </a:lnTo>
                    <a:cubicBezTo>
                      <a:pt x="90" y="162"/>
                      <a:pt x="93" y="164"/>
                      <a:pt x="96" y="164"/>
                    </a:cubicBezTo>
                    <a:lnTo>
                      <a:pt x="138" y="164"/>
                    </a:lnTo>
                    <a:cubicBezTo>
                      <a:pt x="141" y="164"/>
                      <a:pt x="143" y="162"/>
                      <a:pt x="145" y="159"/>
                    </a:cubicBezTo>
                    <a:cubicBezTo>
                      <a:pt x="146" y="157"/>
                      <a:pt x="146" y="154"/>
                      <a:pt x="144" y="151"/>
                    </a:cubicBezTo>
                    <a:close/>
                  </a:path>
                </a:pathLst>
              </a:custGeom>
              <a:grpFill/>
              <a:ln w="0">
                <a:no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lvl="0" indent="0" algn="l" defTabSz="914400" rtl="0" eaLnBrk="1" fontAlgn="auto"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3DA1"/>
                  </a:solidFill>
                  <a:effectLst/>
                  <a:uLnTx/>
                  <a:uFillTx/>
                  <a:latin typeface="Arial"/>
                  <a:cs typeface="Arial"/>
                </a:endParaRPr>
              </a:p>
            </p:txBody>
          </p:sp>
        </p:grpSp>
        <p:grpSp>
          <p:nvGrpSpPr>
            <p:cNvPr id="37" name="Group 4">
              <a:extLst>
                <a:ext uri="{FF2B5EF4-FFF2-40B4-BE49-F238E27FC236}">
                  <a16:creationId xmlns:a16="http://schemas.microsoft.com/office/drawing/2014/main" id="{8EB00F4A-4B7E-493A-AA67-9B2872BDEAEA}"/>
                </a:ext>
              </a:extLst>
            </p:cNvPr>
            <p:cNvGrpSpPr>
              <a:grpSpLocks noChangeAspect="1"/>
            </p:cNvGrpSpPr>
            <p:nvPr/>
          </p:nvGrpSpPr>
          <p:grpSpPr>
            <a:xfrm>
              <a:off x="6287165" y="2476693"/>
              <a:ext cx="995379" cy="556607"/>
              <a:chOff x="1045" y="1933"/>
              <a:chExt cx="397" cy="222"/>
            </a:xfrm>
            <a:solidFill>
              <a:schemeClr val="accent3"/>
            </a:solidFill>
          </p:grpSpPr>
          <p:sp>
            <p:nvSpPr>
              <p:cNvPr id="42" name="Freeform 5">
                <a:extLst>
                  <a:ext uri="{FF2B5EF4-FFF2-40B4-BE49-F238E27FC236}">
                    <a16:creationId xmlns:a16="http://schemas.microsoft.com/office/drawing/2014/main" id="{7801DFE7-8DD3-40B8-A670-F9639294E1CB}"/>
                  </a:ext>
                </a:extLst>
              </p:cNvPr>
              <p:cNvSpPr>
                <a:spLocks noEditPoints="1"/>
              </p:cNvSpPr>
              <p:nvPr/>
            </p:nvSpPr>
            <p:spPr bwMode="auto">
              <a:xfrm>
                <a:off x="1045" y="1933"/>
                <a:ext cx="174" cy="222"/>
              </a:xfrm>
              <a:custGeom>
                <a:avLst/>
                <a:gdLst>
                  <a:gd name="T0" fmla="*/ 117 w 131"/>
                  <a:gd name="T1" fmla="*/ 149 h 164"/>
                  <a:gd name="T2" fmla="*/ 117 w 131"/>
                  <a:gd name="T3" fmla="*/ 149 h 164"/>
                  <a:gd name="T4" fmla="*/ 14 w 131"/>
                  <a:gd name="T5" fmla="*/ 149 h 164"/>
                  <a:gd name="T6" fmla="*/ 14 w 131"/>
                  <a:gd name="T7" fmla="*/ 13 h 164"/>
                  <a:gd name="T8" fmla="*/ 116 w 131"/>
                  <a:gd name="T9" fmla="*/ 13 h 164"/>
                  <a:gd name="T10" fmla="*/ 116 w 131"/>
                  <a:gd name="T11" fmla="*/ 34 h 164"/>
                  <a:gd name="T12" fmla="*/ 44 w 131"/>
                  <a:gd name="T13" fmla="*/ 34 h 164"/>
                  <a:gd name="T14" fmla="*/ 36 w 131"/>
                  <a:gd name="T15" fmla="*/ 42 h 164"/>
                  <a:gd name="T16" fmla="*/ 36 w 131"/>
                  <a:gd name="T17" fmla="*/ 63 h 164"/>
                  <a:gd name="T18" fmla="*/ 44 w 131"/>
                  <a:gd name="T19" fmla="*/ 71 h 164"/>
                  <a:gd name="T20" fmla="*/ 108 w 131"/>
                  <a:gd name="T21" fmla="*/ 71 h 164"/>
                  <a:gd name="T22" fmla="*/ 108 w 131"/>
                  <a:gd name="T23" fmla="*/ 90 h 164"/>
                  <a:gd name="T24" fmla="*/ 44 w 131"/>
                  <a:gd name="T25" fmla="*/ 90 h 164"/>
                  <a:gd name="T26" fmla="*/ 36 w 131"/>
                  <a:gd name="T27" fmla="*/ 98 h 164"/>
                  <a:gd name="T28" fmla="*/ 36 w 131"/>
                  <a:gd name="T29" fmla="*/ 120 h 164"/>
                  <a:gd name="T30" fmla="*/ 44 w 131"/>
                  <a:gd name="T31" fmla="*/ 128 h 164"/>
                  <a:gd name="T32" fmla="*/ 117 w 131"/>
                  <a:gd name="T33" fmla="*/ 128 h 164"/>
                  <a:gd name="T34" fmla="*/ 117 w 131"/>
                  <a:gd name="T35" fmla="*/ 149 h 164"/>
                  <a:gd name="T36" fmla="*/ 123 w 131"/>
                  <a:gd name="T37" fmla="*/ 114 h 164"/>
                  <a:gd name="T38" fmla="*/ 123 w 131"/>
                  <a:gd name="T39" fmla="*/ 114 h 164"/>
                  <a:gd name="T40" fmla="*/ 50 w 131"/>
                  <a:gd name="T41" fmla="*/ 114 h 164"/>
                  <a:gd name="T42" fmla="*/ 50 w 131"/>
                  <a:gd name="T43" fmla="*/ 104 h 164"/>
                  <a:gd name="T44" fmla="*/ 115 w 131"/>
                  <a:gd name="T45" fmla="*/ 104 h 164"/>
                  <a:gd name="T46" fmla="*/ 122 w 131"/>
                  <a:gd name="T47" fmla="*/ 96 h 164"/>
                  <a:gd name="T48" fmla="*/ 122 w 131"/>
                  <a:gd name="T49" fmla="*/ 65 h 164"/>
                  <a:gd name="T50" fmla="*/ 115 w 131"/>
                  <a:gd name="T51" fmla="*/ 57 h 164"/>
                  <a:gd name="T52" fmla="*/ 50 w 131"/>
                  <a:gd name="T53" fmla="*/ 57 h 164"/>
                  <a:gd name="T54" fmla="*/ 50 w 131"/>
                  <a:gd name="T55" fmla="*/ 48 h 164"/>
                  <a:gd name="T56" fmla="*/ 122 w 131"/>
                  <a:gd name="T57" fmla="*/ 48 h 164"/>
                  <a:gd name="T58" fmla="*/ 130 w 131"/>
                  <a:gd name="T59" fmla="*/ 40 h 164"/>
                  <a:gd name="T60" fmla="*/ 130 w 131"/>
                  <a:gd name="T61" fmla="*/ 7 h 164"/>
                  <a:gd name="T62" fmla="*/ 122 w 131"/>
                  <a:gd name="T63" fmla="*/ 0 h 164"/>
                  <a:gd name="T64" fmla="*/ 7 w 131"/>
                  <a:gd name="T65" fmla="*/ 0 h 164"/>
                  <a:gd name="T66" fmla="*/ 0 w 131"/>
                  <a:gd name="T67" fmla="*/ 7 h 164"/>
                  <a:gd name="T68" fmla="*/ 0 w 131"/>
                  <a:gd name="T69" fmla="*/ 156 h 164"/>
                  <a:gd name="T70" fmla="*/ 7 w 131"/>
                  <a:gd name="T71" fmla="*/ 164 h 164"/>
                  <a:gd name="T72" fmla="*/ 123 w 131"/>
                  <a:gd name="T73" fmla="*/ 164 h 164"/>
                  <a:gd name="T74" fmla="*/ 131 w 131"/>
                  <a:gd name="T75" fmla="*/ 156 h 164"/>
                  <a:gd name="T76" fmla="*/ 131 w 131"/>
                  <a:gd name="T77" fmla="*/ 122 h 164"/>
                  <a:gd name="T78" fmla="*/ 123 w 131"/>
                  <a:gd name="T7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1" h="164">
                    <a:moveTo>
                      <a:pt x="117" y="149"/>
                    </a:moveTo>
                    <a:lnTo>
                      <a:pt x="117" y="149"/>
                    </a:lnTo>
                    <a:lnTo>
                      <a:pt x="14" y="149"/>
                    </a:lnTo>
                    <a:lnTo>
                      <a:pt x="14" y="13"/>
                    </a:lnTo>
                    <a:lnTo>
                      <a:pt x="116" y="13"/>
                    </a:lnTo>
                    <a:lnTo>
                      <a:pt x="116" y="34"/>
                    </a:lnTo>
                    <a:lnTo>
                      <a:pt x="44" y="34"/>
                    </a:lnTo>
                    <a:cubicBezTo>
                      <a:pt x="40" y="34"/>
                      <a:pt x="36" y="38"/>
                      <a:pt x="36" y="42"/>
                    </a:cubicBezTo>
                    <a:lnTo>
                      <a:pt x="36" y="63"/>
                    </a:lnTo>
                    <a:cubicBezTo>
                      <a:pt x="36" y="68"/>
                      <a:pt x="40" y="71"/>
                      <a:pt x="44" y="71"/>
                    </a:cubicBezTo>
                    <a:lnTo>
                      <a:pt x="108" y="71"/>
                    </a:lnTo>
                    <a:lnTo>
                      <a:pt x="108" y="90"/>
                    </a:lnTo>
                    <a:lnTo>
                      <a:pt x="44" y="90"/>
                    </a:lnTo>
                    <a:cubicBezTo>
                      <a:pt x="40" y="90"/>
                      <a:pt x="36" y="94"/>
                      <a:pt x="36" y="98"/>
                    </a:cubicBezTo>
                    <a:lnTo>
                      <a:pt x="36" y="120"/>
                    </a:lnTo>
                    <a:cubicBezTo>
                      <a:pt x="36" y="125"/>
                      <a:pt x="40" y="128"/>
                      <a:pt x="44" y="128"/>
                    </a:cubicBezTo>
                    <a:lnTo>
                      <a:pt x="117" y="128"/>
                    </a:lnTo>
                    <a:lnTo>
                      <a:pt x="117" y="149"/>
                    </a:lnTo>
                    <a:close/>
                    <a:moveTo>
                      <a:pt x="123" y="114"/>
                    </a:moveTo>
                    <a:lnTo>
                      <a:pt x="123" y="114"/>
                    </a:lnTo>
                    <a:lnTo>
                      <a:pt x="50" y="114"/>
                    </a:lnTo>
                    <a:lnTo>
                      <a:pt x="50" y="104"/>
                    </a:lnTo>
                    <a:lnTo>
                      <a:pt x="115" y="104"/>
                    </a:lnTo>
                    <a:cubicBezTo>
                      <a:pt x="119" y="104"/>
                      <a:pt x="122" y="101"/>
                      <a:pt x="122" y="96"/>
                    </a:cubicBezTo>
                    <a:lnTo>
                      <a:pt x="122" y="65"/>
                    </a:lnTo>
                    <a:cubicBezTo>
                      <a:pt x="122" y="61"/>
                      <a:pt x="119" y="57"/>
                      <a:pt x="115" y="57"/>
                    </a:cubicBezTo>
                    <a:lnTo>
                      <a:pt x="50" y="57"/>
                    </a:lnTo>
                    <a:lnTo>
                      <a:pt x="50" y="48"/>
                    </a:lnTo>
                    <a:lnTo>
                      <a:pt x="122" y="48"/>
                    </a:lnTo>
                    <a:cubicBezTo>
                      <a:pt x="126" y="48"/>
                      <a:pt x="130" y="45"/>
                      <a:pt x="130" y="40"/>
                    </a:cubicBezTo>
                    <a:lnTo>
                      <a:pt x="130" y="7"/>
                    </a:lnTo>
                    <a:cubicBezTo>
                      <a:pt x="130" y="2"/>
                      <a:pt x="126" y="0"/>
                      <a:pt x="122" y="0"/>
                    </a:cubicBezTo>
                    <a:lnTo>
                      <a:pt x="7" y="0"/>
                    </a:lnTo>
                    <a:cubicBezTo>
                      <a:pt x="3" y="0"/>
                      <a:pt x="0" y="2"/>
                      <a:pt x="0" y="7"/>
                    </a:cubicBezTo>
                    <a:lnTo>
                      <a:pt x="0" y="156"/>
                    </a:lnTo>
                    <a:cubicBezTo>
                      <a:pt x="0" y="160"/>
                      <a:pt x="3" y="164"/>
                      <a:pt x="7" y="164"/>
                    </a:cubicBezTo>
                    <a:lnTo>
                      <a:pt x="123" y="164"/>
                    </a:lnTo>
                    <a:cubicBezTo>
                      <a:pt x="127" y="164"/>
                      <a:pt x="131" y="160"/>
                      <a:pt x="131" y="156"/>
                    </a:cubicBezTo>
                    <a:lnTo>
                      <a:pt x="131" y="122"/>
                    </a:lnTo>
                    <a:cubicBezTo>
                      <a:pt x="131" y="117"/>
                      <a:pt x="127" y="114"/>
                      <a:pt x="123" y="114"/>
                    </a:cubicBezTo>
                    <a:close/>
                  </a:path>
                </a:pathLst>
              </a:custGeom>
              <a:grpFill/>
              <a:ln w="0">
                <a:no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lvl="0" indent="0" algn="l" defTabSz="914400" rtl="0" eaLnBrk="1" fontAlgn="auto"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3DA1"/>
                  </a:solidFill>
                  <a:effectLst/>
                  <a:uLnTx/>
                  <a:uFillTx/>
                  <a:latin typeface="Arial"/>
                  <a:cs typeface="Arial"/>
                </a:endParaRPr>
              </a:p>
            </p:txBody>
          </p:sp>
          <p:sp>
            <p:nvSpPr>
              <p:cNvPr id="43" name="Freeform 6">
                <a:extLst>
                  <a:ext uri="{FF2B5EF4-FFF2-40B4-BE49-F238E27FC236}">
                    <a16:creationId xmlns:a16="http://schemas.microsoft.com/office/drawing/2014/main" id="{C3AEAE98-DCD5-44F5-A259-0F381E3BB9C8}"/>
                  </a:ext>
                </a:extLst>
              </p:cNvPr>
              <p:cNvSpPr>
                <a:spLocks noEditPoints="1"/>
              </p:cNvSpPr>
              <p:nvPr/>
            </p:nvSpPr>
            <p:spPr bwMode="auto">
              <a:xfrm>
                <a:off x="1297" y="1976"/>
                <a:ext cx="92" cy="68"/>
              </a:xfrm>
              <a:custGeom>
                <a:avLst/>
                <a:gdLst>
                  <a:gd name="T0" fmla="*/ 40 w 69"/>
                  <a:gd name="T1" fmla="*/ 36 h 50"/>
                  <a:gd name="T2" fmla="*/ 40 w 69"/>
                  <a:gd name="T3" fmla="*/ 36 h 50"/>
                  <a:gd name="T4" fmla="*/ 14 w 69"/>
                  <a:gd name="T5" fmla="*/ 36 h 50"/>
                  <a:gd name="T6" fmla="*/ 14 w 69"/>
                  <a:gd name="T7" fmla="*/ 14 h 50"/>
                  <a:gd name="T8" fmla="*/ 40 w 69"/>
                  <a:gd name="T9" fmla="*/ 14 h 50"/>
                  <a:gd name="T10" fmla="*/ 55 w 69"/>
                  <a:gd name="T11" fmla="*/ 25 h 50"/>
                  <a:gd name="T12" fmla="*/ 40 w 69"/>
                  <a:gd name="T13" fmla="*/ 36 h 50"/>
                  <a:gd name="T14" fmla="*/ 69 w 69"/>
                  <a:gd name="T15" fmla="*/ 25 h 50"/>
                  <a:gd name="T16" fmla="*/ 69 w 69"/>
                  <a:gd name="T17" fmla="*/ 25 h 50"/>
                  <a:gd name="T18" fmla="*/ 40 w 69"/>
                  <a:gd name="T19" fmla="*/ 0 h 50"/>
                  <a:gd name="T20" fmla="*/ 8 w 69"/>
                  <a:gd name="T21" fmla="*/ 0 h 50"/>
                  <a:gd name="T22" fmla="*/ 0 w 69"/>
                  <a:gd name="T23" fmla="*/ 8 h 50"/>
                  <a:gd name="T24" fmla="*/ 0 w 69"/>
                  <a:gd name="T25" fmla="*/ 42 h 50"/>
                  <a:gd name="T26" fmla="*/ 8 w 69"/>
                  <a:gd name="T27" fmla="*/ 50 h 50"/>
                  <a:gd name="T28" fmla="*/ 40 w 69"/>
                  <a:gd name="T29" fmla="*/ 50 h 50"/>
                  <a:gd name="T30" fmla="*/ 69 w 69"/>
                  <a:gd name="T31"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50">
                    <a:moveTo>
                      <a:pt x="40" y="36"/>
                    </a:moveTo>
                    <a:lnTo>
                      <a:pt x="40" y="36"/>
                    </a:lnTo>
                    <a:lnTo>
                      <a:pt x="14" y="36"/>
                    </a:lnTo>
                    <a:lnTo>
                      <a:pt x="14" y="14"/>
                    </a:lnTo>
                    <a:lnTo>
                      <a:pt x="40" y="14"/>
                    </a:lnTo>
                    <a:cubicBezTo>
                      <a:pt x="55" y="14"/>
                      <a:pt x="55" y="22"/>
                      <a:pt x="55" y="25"/>
                    </a:cubicBezTo>
                    <a:cubicBezTo>
                      <a:pt x="55" y="35"/>
                      <a:pt x="46" y="36"/>
                      <a:pt x="40" y="36"/>
                    </a:cubicBezTo>
                    <a:close/>
                    <a:moveTo>
                      <a:pt x="69" y="25"/>
                    </a:moveTo>
                    <a:lnTo>
                      <a:pt x="69" y="25"/>
                    </a:lnTo>
                    <a:cubicBezTo>
                      <a:pt x="69" y="9"/>
                      <a:pt x="58" y="0"/>
                      <a:pt x="40" y="0"/>
                    </a:cubicBezTo>
                    <a:lnTo>
                      <a:pt x="8" y="0"/>
                    </a:lnTo>
                    <a:cubicBezTo>
                      <a:pt x="3" y="0"/>
                      <a:pt x="0" y="3"/>
                      <a:pt x="0" y="8"/>
                    </a:cubicBezTo>
                    <a:lnTo>
                      <a:pt x="0" y="42"/>
                    </a:lnTo>
                    <a:cubicBezTo>
                      <a:pt x="0" y="47"/>
                      <a:pt x="3" y="50"/>
                      <a:pt x="8" y="50"/>
                    </a:cubicBezTo>
                    <a:lnTo>
                      <a:pt x="40" y="50"/>
                    </a:lnTo>
                    <a:cubicBezTo>
                      <a:pt x="58" y="50"/>
                      <a:pt x="69" y="40"/>
                      <a:pt x="69" y="25"/>
                    </a:cubicBezTo>
                    <a:close/>
                  </a:path>
                </a:pathLst>
              </a:custGeom>
              <a:grpFill/>
              <a:ln w="0">
                <a:no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lvl="0" indent="0" algn="l" defTabSz="914400" rtl="0" eaLnBrk="1" fontAlgn="auto"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3DA1"/>
                  </a:solidFill>
                  <a:effectLst/>
                  <a:uLnTx/>
                  <a:uFillTx/>
                  <a:latin typeface="Arial"/>
                  <a:cs typeface="Arial"/>
                </a:endParaRPr>
              </a:p>
            </p:txBody>
          </p:sp>
          <p:sp>
            <p:nvSpPr>
              <p:cNvPr id="44" name="Freeform 7">
                <a:extLst>
                  <a:ext uri="{FF2B5EF4-FFF2-40B4-BE49-F238E27FC236}">
                    <a16:creationId xmlns:a16="http://schemas.microsoft.com/office/drawing/2014/main" id="{CFE954FE-6365-4CAB-B98E-F19A498E40AD}"/>
                  </a:ext>
                </a:extLst>
              </p:cNvPr>
              <p:cNvSpPr>
                <a:spLocks noEditPoints="1"/>
              </p:cNvSpPr>
              <p:nvPr/>
            </p:nvSpPr>
            <p:spPr bwMode="auto">
              <a:xfrm>
                <a:off x="1248" y="1933"/>
                <a:ext cx="194" cy="222"/>
              </a:xfrm>
              <a:custGeom>
                <a:avLst/>
                <a:gdLst>
                  <a:gd name="T0" fmla="*/ 99 w 146"/>
                  <a:gd name="T1" fmla="*/ 149 h 164"/>
                  <a:gd name="T2" fmla="*/ 99 w 146"/>
                  <a:gd name="T3" fmla="*/ 149 h 164"/>
                  <a:gd name="T4" fmla="*/ 71 w 146"/>
                  <a:gd name="T5" fmla="*/ 107 h 164"/>
                  <a:gd name="T6" fmla="*/ 64 w 146"/>
                  <a:gd name="T7" fmla="*/ 104 h 164"/>
                  <a:gd name="T8" fmla="*/ 43 w 146"/>
                  <a:gd name="T9" fmla="*/ 104 h 164"/>
                  <a:gd name="T10" fmla="*/ 35 w 146"/>
                  <a:gd name="T11" fmla="*/ 112 h 164"/>
                  <a:gd name="T12" fmla="*/ 35 w 146"/>
                  <a:gd name="T13" fmla="*/ 149 h 164"/>
                  <a:gd name="T14" fmla="*/ 14 w 146"/>
                  <a:gd name="T15" fmla="*/ 149 h 164"/>
                  <a:gd name="T16" fmla="*/ 14 w 146"/>
                  <a:gd name="T17" fmla="*/ 13 h 164"/>
                  <a:gd name="T18" fmla="*/ 72 w 146"/>
                  <a:gd name="T19" fmla="*/ 13 h 164"/>
                  <a:gd name="T20" fmla="*/ 116 w 146"/>
                  <a:gd name="T21" fmla="*/ 27 h 164"/>
                  <a:gd name="T22" fmla="*/ 127 w 146"/>
                  <a:gd name="T23" fmla="*/ 58 h 164"/>
                  <a:gd name="T24" fmla="*/ 101 w 146"/>
                  <a:gd name="T25" fmla="*/ 97 h 164"/>
                  <a:gd name="T26" fmla="*/ 97 w 146"/>
                  <a:gd name="T27" fmla="*/ 102 h 164"/>
                  <a:gd name="T28" fmla="*/ 98 w 146"/>
                  <a:gd name="T29" fmla="*/ 109 h 164"/>
                  <a:gd name="T30" fmla="*/ 126 w 146"/>
                  <a:gd name="T31" fmla="*/ 149 h 164"/>
                  <a:gd name="T32" fmla="*/ 99 w 146"/>
                  <a:gd name="T33" fmla="*/ 149 h 164"/>
                  <a:gd name="T34" fmla="*/ 144 w 146"/>
                  <a:gd name="T35" fmla="*/ 151 h 164"/>
                  <a:gd name="T36" fmla="*/ 144 w 146"/>
                  <a:gd name="T37" fmla="*/ 151 h 164"/>
                  <a:gd name="T38" fmla="*/ 114 w 146"/>
                  <a:gd name="T39" fmla="*/ 107 h 164"/>
                  <a:gd name="T40" fmla="*/ 141 w 146"/>
                  <a:gd name="T41" fmla="*/ 57 h 164"/>
                  <a:gd name="T42" fmla="*/ 126 w 146"/>
                  <a:gd name="T43" fmla="*/ 17 h 164"/>
                  <a:gd name="T44" fmla="*/ 72 w 146"/>
                  <a:gd name="T45" fmla="*/ 0 h 164"/>
                  <a:gd name="T46" fmla="*/ 8 w 146"/>
                  <a:gd name="T47" fmla="*/ 0 h 164"/>
                  <a:gd name="T48" fmla="*/ 0 w 146"/>
                  <a:gd name="T49" fmla="*/ 7 h 164"/>
                  <a:gd name="T50" fmla="*/ 0 w 146"/>
                  <a:gd name="T51" fmla="*/ 156 h 164"/>
                  <a:gd name="T52" fmla="*/ 8 w 146"/>
                  <a:gd name="T53" fmla="*/ 164 h 164"/>
                  <a:gd name="T54" fmla="*/ 42 w 146"/>
                  <a:gd name="T55" fmla="*/ 164 h 164"/>
                  <a:gd name="T56" fmla="*/ 49 w 146"/>
                  <a:gd name="T57" fmla="*/ 156 h 164"/>
                  <a:gd name="T58" fmla="*/ 49 w 146"/>
                  <a:gd name="T59" fmla="*/ 118 h 164"/>
                  <a:gd name="T60" fmla="*/ 61 w 146"/>
                  <a:gd name="T61" fmla="*/ 118 h 164"/>
                  <a:gd name="T62" fmla="*/ 89 w 146"/>
                  <a:gd name="T63" fmla="*/ 160 h 164"/>
                  <a:gd name="T64" fmla="*/ 96 w 146"/>
                  <a:gd name="T65" fmla="*/ 164 h 164"/>
                  <a:gd name="T66" fmla="*/ 138 w 146"/>
                  <a:gd name="T67" fmla="*/ 164 h 164"/>
                  <a:gd name="T68" fmla="*/ 145 w 146"/>
                  <a:gd name="T69" fmla="*/ 159 h 164"/>
                  <a:gd name="T70" fmla="*/ 144 w 146"/>
                  <a:gd name="T71" fmla="*/ 15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164">
                    <a:moveTo>
                      <a:pt x="99" y="149"/>
                    </a:moveTo>
                    <a:lnTo>
                      <a:pt x="99" y="149"/>
                    </a:lnTo>
                    <a:lnTo>
                      <a:pt x="71" y="107"/>
                    </a:lnTo>
                    <a:cubicBezTo>
                      <a:pt x="70" y="105"/>
                      <a:pt x="67" y="104"/>
                      <a:pt x="64" y="104"/>
                    </a:cubicBezTo>
                    <a:lnTo>
                      <a:pt x="43" y="104"/>
                    </a:lnTo>
                    <a:cubicBezTo>
                      <a:pt x="39" y="104"/>
                      <a:pt x="35" y="107"/>
                      <a:pt x="35" y="112"/>
                    </a:cubicBezTo>
                    <a:lnTo>
                      <a:pt x="35" y="149"/>
                    </a:lnTo>
                    <a:lnTo>
                      <a:pt x="14" y="149"/>
                    </a:lnTo>
                    <a:lnTo>
                      <a:pt x="14" y="13"/>
                    </a:lnTo>
                    <a:lnTo>
                      <a:pt x="72" y="13"/>
                    </a:lnTo>
                    <a:cubicBezTo>
                      <a:pt x="92" y="13"/>
                      <a:pt x="106" y="18"/>
                      <a:pt x="116" y="27"/>
                    </a:cubicBezTo>
                    <a:cubicBezTo>
                      <a:pt x="123" y="35"/>
                      <a:pt x="127" y="44"/>
                      <a:pt x="127" y="58"/>
                    </a:cubicBezTo>
                    <a:cubicBezTo>
                      <a:pt x="127" y="76"/>
                      <a:pt x="118" y="90"/>
                      <a:pt x="101" y="97"/>
                    </a:cubicBezTo>
                    <a:cubicBezTo>
                      <a:pt x="99" y="98"/>
                      <a:pt x="97" y="100"/>
                      <a:pt x="97" y="102"/>
                    </a:cubicBezTo>
                    <a:cubicBezTo>
                      <a:pt x="96" y="104"/>
                      <a:pt x="97" y="107"/>
                      <a:pt x="98" y="109"/>
                    </a:cubicBezTo>
                    <a:lnTo>
                      <a:pt x="126" y="149"/>
                    </a:lnTo>
                    <a:lnTo>
                      <a:pt x="99" y="149"/>
                    </a:lnTo>
                    <a:close/>
                    <a:moveTo>
                      <a:pt x="144" y="151"/>
                    </a:moveTo>
                    <a:lnTo>
                      <a:pt x="144" y="151"/>
                    </a:lnTo>
                    <a:lnTo>
                      <a:pt x="114" y="107"/>
                    </a:lnTo>
                    <a:cubicBezTo>
                      <a:pt x="131" y="96"/>
                      <a:pt x="141" y="79"/>
                      <a:pt x="141" y="57"/>
                    </a:cubicBezTo>
                    <a:cubicBezTo>
                      <a:pt x="141" y="41"/>
                      <a:pt x="136" y="27"/>
                      <a:pt x="126" y="17"/>
                    </a:cubicBezTo>
                    <a:cubicBezTo>
                      <a:pt x="114" y="5"/>
                      <a:pt x="96" y="0"/>
                      <a:pt x="72" y="0"/>
                    </a:cubicBezTo>
                    <a:lnTo>
                      <a:pt x="8" y="0"/>
                    </a:lnTo>
                    <a:cubicBezTo>
                      <a:pt x="4" y="0"/>
                      <a:pt x="0" y="2"/>
                      <a:pt x="0" y="7"/>
                    </a:cubicBezTo>
                    <a:lnTo>
                      <a:pt x="0" y="156"/>
                    </a:lnTo>
                    <a:cubicBezTo>
                      <a:pt x="0" y="160"/>
                      <a:pt x="4" y="164"/>
                      <a:pt x="8" y="164"/>
                    </a:cubicBezTo>
                    <a:lnTo>
                      <a:pt x="42" y="164"/>
                    </a:lnTo>
                    <a:cubicBezTo>
                      <a:pt x="46" y="164"/>
                      <a:pt x="49" y="160"/>
                      <a:pt x="49" y="156"/>
                    </a:cubicBezTo>
                    <a:lnTo>
                      <a:pt x="49" y="118"/>
                    </a:lnTo>
                    <a:lnTo>
                      <a:pt x="61" y="118"/>
                    </a:lnTo>
                    <a:lnTo>
                      <a:pt x="89" y="160"/>
                    </a:lnTo>
                    <a:cubicBezTo>
                      <a:pt x="90" y="162"/>
                      <a:pt x="93" y="164"/>
                      <a:pt x="96" y="164"/>
                    </a:cubicBezTo>
                    <a:lnTo>
                      <a:pt x="138" y="164"/>
                    </a:lnTo>
                    <a:cubicBezTo>
                      <a:pt x="141" y="164"/>
                      <a:pt x="143" y="162"/>
                      <a:pt x="145" y="159"/>
                    </a:cubicBezTo>
                    <a:cubicBezTo>
                      <a:pt x="146" y="157"/>
                      <a:pt x="146" y="154"/>
                      <a:pt x="144" y="151"/>
                    </a:cubicBezTo>
                    <a:close/>
                  </a:path>
                </a:pathLst>
              </a:custGeom>
              <a:grpFill/>
              <a:ln w="0">
                <a:no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lvl="0" indent="0" algn="l" defTabSz="914400" rtl="0" eaLnBrk="1" fontAlgn="auto"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3DA1"/>
                  </a:solidFill>
                  <a:effectLst/>
                  <a:uLnTx/>
                  <a:uFillTx/>
                  <a:latin typeface="Arial"/>
                  <a:cs typeface="Arial"/>
                </a:endParaRPr>
              </a:p>
            </p:txBody>
          </p:sp>
        </p:grpSp>
        <p:grpSp>
          <p:nvGrpSpPr>
            <p:cNvPr id="38" name="Group 4">
              <a:extLst>
                <a:ext uri="{FF2B5EF4-FFF2-40B4-BE49-F238E27FC236}">
                  <a16:creationId xmlns:a16="http://schemas.microsoft.com/office/drawing/2014/main" id="{B4738BBC-ECD6-46F0-ABE1-BD93A4C6639C}"/>
                </a:ext>
              </a:extLst>
            </p:cNvPr>
            <p:cNvGrpSpPr>
              <a:grpSpLocks noChangeAspect="1"/>
            </p:cNvGrpSpPr>
            <p:nvPr/>
          </p:nvGrpSpPr>
          <p:grpSpPr>
            <a:xfrm>
              <a:off x="7402953" y="2476693"/>
              <a:ext cx="995379" cy="556607"/>
              <a:chOff x="1045" y="1933"/>
              <a:chExt cx="397" cy="222"/>
            </a:xfrm>
            <a:solidFill>
              <a:srgbClr val="FFFFFF"/>
            </a:solidFill>
          </p:grpSpPr>
          <p:sp>
            <p:nvSpPr>
              <p:cNvPr id="39" name="Freeform 5">
                <a:extLst>
                  <a:ext uri="{FF2B5EF4-FFF2-40B4-BE49-F238E27FC236}">
                    <a16:creationId xmlns:a16="http://schemas.microsoft.com/office/drawing/2014/main" id="{BCD52AA6-3AA5-4CA3-A55F-6D8DF8FEB93E}"/>
                  </a:ext>
                </a:extLst>
              </p:cNvPr>
              <p:cNvSpPr>
                <a:spLocks noEditPoints="1"/>
              </p:cNvSpPr>
              <p:nvPr/>
            </p:nvSpPr>
            <p:spPr bwMode="auto">
              <a:xfrm>
                <a:off x="1045" y="1933"/>
                <a:ext cx="174" cy="222"/>
              </a:xfrm>
              <a:custGeom>
                <a:avLst/>
                <a:gdLst>
                  <a:gd name="T0" fmla="*/ 117 w 131"/>
                  <a:gd name="T1" fmla="*/ 149 h 164"/>
                  <a:gd name="T2" fmla="*/ 117 w 131"/>
                  <a:gd name="T3" fmla="*/ 149 h 164"/>
                  <a:gd name="T4" fmla="*/ 14 w 131"/>
                  <a:gd name="T5" fmla="*/ 149 h 164"/>
                  <a:gd name="T6" fmla="*/ 14 w 131"/>
                  <a:gd name="T7" fmla="*/ 13 h 164"/>
                  <a:gd name="T8" fmla="*/ 116 w 131"/>
                  <a:gd name="T9" fmla="*/ 13 h 164"/>
                  <a:gd name="T10" fmla="*/ 116 w 131"/>
                  <a:gd name="T11" fmla="*/ 34 h 164"/>
                  <a:gd name="T12" fmla="*/ 44 w 131"/>
                  <a:gd name="T13" fmla="*/ 34 h 164"/>
                  <a:gd name="T14" fmla="*/ 36 w 131"/>
                  <a:gd name="T15" fmla="*/ 42 h 164"/>
                  <a:gd name="T16" fmla="*/ 36 w 131"/>
                  <a:gd name="T17" fmla="*/ 63 h 164"/>
                  <a:gd name="T18" fmla="*/ 44 w 131"/>
                  <a:gd name="T19" fmla="*/ 71 h 164"/>
                  <a:gd name="T20" fmla="*/ 108 w 131"/>
                  <a:gd name="T21" fmla="*/ 71 h 164"/>
                  <a:gd name="T22" fmla="*/ 108 w 131"/>
                  <a:gd name="T23" fmla="*/ 90 h 164"/>
                  <a:gd name="T24" fmla="*/ 44 w 131"/>
                  <a:gd name="T25" fmla="*/ 90 h 164"/>
                  <a:gd name="T26" fmla="*/ 36 w 131"/>
                  <a:gd name="T27" fmla="*/ 98 h 164"/>
                  <a:gd name="T28" fmla="*/ 36 w 131"/>
                  <a:gd name="T29" fmla="*/ 120 h 164"/>
                  <a:gd name="T30" fmla="*/ 44 w 131"/>
                  <a:gd name="T31" fmla="*/ 128 h 164"/>
                  <a:gd name="T32" fmla="*/ 117 w 131"/>
                  <a:gd name="T33" fmla="*/ 128 h 164"/>
                  <a:gd name="T34" fmla="*/ 117 w 131"/>
                  <a:gd name="T35" fmla="*/ 149 h 164"/>
                  <a:gd name="T36" fmla="*/ 123 w 131"/>
                  <a:gd name="T37" fmla="*/ 114 h 164"/>
                  <a:gd name="T38" fmla="*/ 123 w 131"/>
                  <a:gd name="T39" fmla="*/ 114 h 164"/>
                  <a:gd name="T40" fmla="*/ 50 w 131"/>
                  <a:gd name="T41" fmla="*/ 114 h 164"/>
                  <a:gd name="T42" fmla="*/ 50 w 131"/>
                  <a:gd name="T43" fmla="*/ 104 h 164"/>
                  <a:gd name="T44" fmla="*/ 115 w 131"/>
                  <a:gd name="T45" fmla="*/ 104 h 164"/>
                  <a:gd name="T46" fmla="*/ 122 w 131"/>
                  <a:gd name="T47" fmla="*/ 96 h 164"/>
                  <a:gd name="T48" fmla="*/ 122 w 131"/>
                  <a:gd name="T49" fmla="*/ 65 h 164"/>
                  <a:gd name="T50" fmla="*/ 115 w 131"/>
                  <a:gd name="T51" fmla="*/ 57 h 164"/>
                  <a:gd name="T52" fmla="*/ 50 w 131"/>
                  <a:gd name="T53" fmla="*/ 57 h 164"/>
                  <a:gd name="T54" fmla="*/ 50 w 131"/>
                  <a:gd name="T55" fmla="*/ 48 h 164"/>
                  <a:gd name="T56" fmla="*/ 122 w 131"/>
                  <a:gd name="T57" fmla="*/ 48 h 164"/>
                  <a:gd name="T58" fmla="*/ 130 w 131"/>
                  <a:gd name="T59" fmla="*/ 40 h 164"/>
                  <a:gd name="T60" fmla="*/ 130 w 131"/>
                  <a:gd name="T61" fmla="*/ 7 h 164"/>
                  <a:gd name="T62" fmla="*/ 122 w 131"/>
                  <a:gd name="T63" fmla="*/ 0 h 164"/>
                  <a:gd name="T64" fmla="*/ 7 w 131"/>
                  <a:gd name="T65" fmla="*/ 0 h 164"/>
                  <a:gd name="T66" fmla="*/ 0 w 131"/>
                  <a:gd name="T67" fmla="*/ 7 h 164"/>
                  <a:gd name="T68" fmla="*/ 0 w 131"/>
                  <a:gd name="T69" fmla="*/ 156 h 164"/>
                  <a:gd name="T70" fmla="*/ 7 w 131"/>
                  <a:gd name="T71" fmla="*/ 164 h 164"/>
                  <a:gd name="T72" fmla="*/ 123 w 131"/>
                  <a:gd name="T73" fmla="*/ 164 h 164"/>
                  <a:gd name="T74" fmla="*/ 131 w 131"/>
                  <a:gd name="T75" fmla="*/ 156 h 164"/>
                  <a:gd name="T76" fmla="*/ 131 w 131"/>
                  <a:gd name="T77" fmla="*/ 122 h 164"/>
                  <a:gd name="T78" fmla="*/ 123 w 131"/>
                  <a:gd name="T79" fmla="*/ 11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1" h="164">
                    <a:moveTo>
                      <a:pt x="117" y="149"/>
                    </a:moveTo>
                    <a:lnTo>
                      <a:pt x="117" y="149"/>
                    </a:lnTo>
                    <a:lnTo>
                      <a:pt x="14" y="149"/>
                    </a:lnTo>
                    <a:lnTo>
                      <a:pt x="14" y="13"/>
                    </a:lnTo>
                    <a:lnTo>
                      <a:pt x="116" y="13"/>
                    </a:lnTo>
                    <a:lnTo>
                      <a:pt x="116" y="34"/>
                    </a:lnTo>
                    <a:lnTo>
                      <a:pt x="44" y="34"/>
                    </a:lnTo>
                    <a:cubicBezTo>
                      <a:pt x="40" y="34"/>
                      <a:pt x="36" y="38"/>
                      <a:pt x="36" y="42"/>
                    </a:cubicBezTo>
                    <a:lnTo>
                      <a:pt x="36" y="63"/>
                    </a:lnTo>
                    <a:cubicBezTo>
                      <a:pt x="36" y="68"/>
                      <a:pt x="40" y="71"/>
                      <a:pt x="44" y="71"/>
                    </a:cubicBezTo>
                    <a:lnTo>
                      <a:pt x="108" y="71"/>
                    </a:lnTo>
                    <a:lnTo>
                      <a:pt x="108" y="90"/>
                    </a:lnTo>
                    <a:lnTo>
                      <a:pt x="44" y="90"/>
                    </a:lnTo>
                    <a:cubicBezTo>
                      <a:pt x="40" y="90"/>
                      <a:pt x="36" y="94"/>
                      <a:pt x="36" y="98"/>
                    </a:cubicBezTo>
                    <a:lnTo>
                      <a:pt x="36" y="120"/>
                    </a:lnTo>
                    <a:cubicBezTo>
                      <a:pt x="36" y="125"/>
                      <a:pt x="40" y="128"/>
                      <a:pt x="44" y="128"/>
                    </a:cubicBezTo>
                    <a:lnTo>
                      <a:pt x="117" y="128"/>
                    </a:lnTo>
                    <a:lnTo>
                      <a:pt x="117" y="149"/>
                    </a:lnTo>
                    <a:close/>
                    <a:moveTo>
                      <a:pt x="123" y="114"/>
                    </a:moveTo>
                    <a:lnTo>
                      <a:pt x="123" y="114"/>
                    </a:lnTo>
                    <a:lnTo>
                      <a:pt x="50" y="114"/>
                    </a:lnTo>
                    <a:lnTo>
                      <a:pt x="50" y="104"/>
                    </a:lnTo>
                    <a:lnTo>
                      <a:pt x="115" y="104"/>
                    </a:lnTo>
                    <a:cubicBezTo>
                      <a:pt x="119" y="104"/>
                      <a:pt x="122" y="101"/>
                      <a:pt x="122" y="96"/>
                    </a:cubicBezTo>
                    <a:lnTo>
                      <a:pt x="122" y="65"/>
                    </a:lnTo>
                    <a:cubicBezTo>
                      <a:pt x="122" y="61"/>
                      <a:pt x="119" y="57"/>
                      <a:pt x="115" y="57"/>
                    </a:cubicBezTo>
                    <a:lnTo>
                      <a:pt x="50" y="57"/>
                    </a:lnTo>
                    <a:lnTo>
                      <a:pt x="50" y="48"/>
                    </a:lnTo>
                    <a:lnTo>
                      <a:pt x="122" y="48"/>
                    </a:lnTo>
                    <a:cubicBezTo>
                      <a:pt x="126" y="48"/>
                      <a:pt x="130" y="45"/>
                      <a:pt x="130" y="40"/>
                    </a:cubicBezTo>
                    <a:lnTo>
                      <a:pt x="130" y="7"/>
                    </a:lnTo>
                    <a:cubicBezTo>
                      <a:pt x="130" y="2"/>
                      <a:pt x="126" y="0"/>
                      <a:pt x="122" y="0"/>
                    </a:cubicBezTo>
                    <a:lnTo>
                      <a:pt x="7" y="0"/>
                    </a:lnTo>
                    <a:cubicBezTo>
                      <a:pt x="3" y="0"/>
                      <a:pt x="0" y="2"/>
                      <a:pt x="0" y="7"/>
                    </a:cubicBezTo>
                    <a:lnTo>
                      <a:pt x="0" y="156"/>
                    </a:lnTo>
                    <a:cubicBezTo>
                      <a:pt x="0" y="160"/>
                      <a:pt x="3" y="164"/>
                      <a:pt x="7" y="164"/>
                    </a:cubicBezTo>
                    <a:lnTo>
                      <a:pt x="123" y="164"/>
                    </a:lnTo>
                    <a:cubicBezTo>
                      <a:pt x="127" y="164"/>
                      <a:pt x="131" y="160"/>
                      <a:pt x="131" y="156"/>
                    </a:cubicBezTo>
                    <a:lnTo>
                      <a:pt x="131" y="122"/>
                    </a:lnTo>
                    <a:cubicBezTo>
                      <a:pt x="131" y="117"/>
                      <a:pt x="127" y="114"/>
                      <a:pt x="123" y="114"/>
                    </a:cubicBezTo>
                    <a:close/>
                  </a:path>
                </a:pathLst>
              </a:custGeom>
              <a:grpFill/>
              <a:ln w="0">
                <a:no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lvl="0" indent="0" algn="l" defTabSz="914400" rtl="0" eaLnBrk="1" fontAlgn="auto"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3DA1"/>
                  </a:solidFill>
                  <a:effectLst/>
                  <a:uLnTx/>
                  <a:uFillTx/>
                  <a:latin typeface="Arial"/>
                  <a:cs typeface="Arial"/>
                </a:endParaRPr>
              </a:p>
            </p:txBody>
          </p:sp>
          <p:sp>
            <p:nvSpPr>
              <p:cNvPr id="40" name="Freeform 6">
                <a:extLst>
                  <a:ext uri="{FF2B5EF4-FFF2-40B4-BE49-F238E27FC236}">
                    <a16:creationId xmlns:a16="http://schemas.microsoft.com/office/drawing/2014/main" id="{09264C5E-6052-4362-9B55-79DCAAE8DBE9}"/>
                  </a:ext>
                </a:extLst>
              </p:cNvPr>
              <p:cNvSpPr>
                <a:spLocks noEditPoints="1"/>
              </p:cNvSpPr>
              <p:nvPr/>
            </p:nvSpPr>
            <p:spPr bwMode="auto">
              <a:xfrm>
                <a:off x="1297" y="1976"/>
                <a:ext cx="92" cy="68"/>
              </a:xfrm>
              <a:custGeom>
                <a:avLst/>
                <a:gdLst>
                  <a:gd name="T0" fmla="*/ 40 w 69"/>
                  <a:gd name="T1" fmla="*/ 36 h 50"/>
                  <a:gd name="T2" fmla="*/ 40 w 69"/>
                  <a:gd name="T3" fmla="*/ 36 h 50"/>
                  <a:gd name="T4" fmla="*/ 14 w 69"/>
                  <a:gd name="T5" fmla="*/ 36 h 50"/>
                  <a:gd name="T6" fmla="*/ 14 w 69"/>
                  <a:gd name="T7" fmla="*/ 14 h 50"/>
                  <a:gd name="T8" fmla="*/ 40 w 69"/>
                  <a:gd name="T9" fmla="*/ 14 h 50"/>
                  <a:gd name="T10" fmla="*/ 55 w 69"/>
                  <a:gd name="T11" fmla="*/ 25 h 50"/>
                  <a:gd name="T12" fmla="*/ 40 w 69"/>
                  <a:gd name="T13" fmla="*/ 36 h 50"/>
                  <a:gd name="T14" fmla="*/ 69 w 69"/>
                  <a:gd name="T15" fmla="*/ 25 h 50"/>
                  <a:gd name="T16" fmla="*/ 69 w 69"/>
                  <a:gd name="T17" fmla="*/ 25 h 50"/>
                  <a:gd name="T18" fmla="*/ 40 w 69"/>
                  <a:gd name="T19" fmla="*/ 0 h 50"/>
                  <a:gd name="T20" fmla="*/ 8 w 69"/>
                  <a:gd name="T21" fmla="*/ 0 h 50"/>
                  <a:gd name="T22" fmla="*/ 0 w 69"/>
                  <a:gd name="T23" fmla="*/ 8 h 50"/>
                  <a:gd name="T24" fmla="*/ 0 w 69"/>
                  <a:gd name="T25" fmla="*/ 42 h 50"/>
                  <a:gd name="T26" fmla="*/ 8 w 69"/>
                  <a:gd name="T27" fmla="*/ 50 h 50"/>
                  <a:gd name="T28" fmla="*/ 40 w 69"/>
                  <a:gd name="T29" fmla="*/ 50 h 50"/>
                  <a:gd name="T30" fmla="*/ 69 w 69"/>
                  <a:gd name="T31"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50">
                    <a:moveTo>
                      <a:pt x="40" y="36"/>
                    </a:moveTo>
                    <a:lnTo>
                      <a:pt x="40" y="36"/>
                    </a:lnTo>
                    <a:lnTo>
                      <a:pt x="14" y="36"/>
                    </a:lnTo>
                    <a:lnTo>
                      <a:pt x="14" y="14"/>
                    </a:lnTo>
                    <a:lnTo>
                      <a:pt x="40" y="14"/>
                    </a:lnTo>
                    <a:cubicBezTo>
                      <a:pt x="55" y="14"/>
                      <a:pt x="55" y="22"/>
                      <a:pt x="55" y="25"/>
                    </a:cubicBezTo>
                    <a:cubicBezTo>
                      <a:pt x="55" y="35"/>
                      <a:pt x="46" y="36"/>
                      <a:pt x="40" y="36"/>
                    </a:cubicBezTo>
                    <a:close/>
                    <a:moveTo>
                      <a:pt x="69" y="25"/>
                    </a:moveTo>
                    <a:lnTo>
                      <a:pt x="69" y="25"/>
                    </a:lnTo>
                    <a:cubicBezTo>
                      <a:pt x="69" y="9"/>
                      <a:pt x="58" y="0"/>
                      <a:pt x="40" y="0"/>
                    </a:cubicBezTo>
                    <a:lnTo>
                      <a:pt x="8" y="0"/>
                    </a:lnTo>
                    <a:cubicBezTo>
                      <a:pt x="3" y="0"/>
                      <a:pt x="0" y="3"/>
                      <a:pt x="0" y="8"/>
                    </a:cubicBezTo>
                    <a:lnTo>
                      <a:pt x="0" y="42"/>
                    </a:lnTo>
                    <a:cubicBezTo>
                      <a:pt x="0" y="47"/>
                      <a:pt x="3" y="50"/>
                      <a:pt x="8" y="50"/>
                    </a:cubicBezTo>
                    <a:lnTo>
                      <a:pt x="40" y="50"/>
                    </a:lnTo>
                    <a:cubicBezTo>
                      <a:pt x="58" y="50"/>
                      <a:pt x="69" y="40"/>
                      <a:pt x="69" y="25"/>
                    </a:cubicBezTo>
                    <a:close/>
                  </a:path>
                </a:pathLst>
              </a:custGeom>
              <a:grpFill/>
              <a:ln w="0">
                <a:no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lvl="0" indent="0" algn="l" defTabSz="914400" rtl="0" eaLnBrk="1" fontAlgn="auto"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3DA1"/>
                  </a:solidFill>
                  <a:effectLst/>
                  <a:uLnTx/>
                  <a:uFillTx/>
                  <a:latin typeface="Arial"/>
                  <a:cs typeface="Arial"/>
                </a:endParaRPr>
              </a:p>
            </p:txBody>
          </p:sp>
          <p:sp>
            <p:nvSpPr>
              <p:cNvPr id="41" name="Freeform 7">
                <a:extLst>
                  <a:ext uri="{FF2B5EF4-FFF2-40B4-BE49-F238E27FC236}">
                    <a16:creationId xmlns:a16="http://schemas.microsoft.com/office/drawing/2014/main" id="{F423504B-229D-4C82-BE24-2458DB4E03B8}"/>
                  </a:ext>
                </a:extLst>
              </p:cNvPr>
              <p:cNvSpPr>
                <a:spLocks noEditPoints="1"/>
              </p:cNvSpPr>
              <p:nvPr/>
            </p:nvSpPr>
            <p:spPr bwMode="auto">
              <a:xfrm>
                <a:off x="1248" y="1933"/>
                <a:ext cx="194" cy="222"/>
              </a:xfrm>
              <a:custGeom>
                <a:avLst/>
                <a:gdLst>
                  <a:gd name="T0" fmla="*/ 99 w 146"/>
                  <a:gd name="T1" fmla="*/ 149 h 164"/>
                  <a:gd name="T2" fmla="*/ 99 w 146"/>
                  <a:gd name="T3" fmla="*/ 149 h 164"/>
                  <a:gd name="T4" fmla="*/ 71 w 146"/>
                  <a:gd name="T5" fmla="*/ 107 h 164"/>
                  <a:gd name="T6" fmla="*/ 64 w 146"/>
                  <a:gd name="T7" fmla="*/ 104 h 164"/>
                  <a:gd name="T8" fmla="*/ 43 w 146"/>
                  <a:gd name="T9" fmla="*/ 104 h 164"/>
                  <a:gd name="T10" fmla="*/ 35 w 146"/>
                  <a:gd name="T11" fmla="*/ 112 h 164"/>
                  <a:gd name="T12" fmla="*/ 35 w 146"/>
                  <a:gd name="T13" fmla="*/ 149 h 164"/>
                  <a:gd name="T14" fmla="*/ 14 w 146"/>
                  <a:gd name="T15" fmla="*/ 149 h 164"/>
                  <a:gd name="T16" fmla="*/ 14 w 146"/>
                  <a:gd name="T17" fmla="*/ 13 h 164"/>
                  <a:gd name="T18" fmla="*/ 72 w 146"/>
                  <a:gd name="T19" fmla="*/ 13 h 164"/>
                  <a:gd name="T20" fmla="*/ 116 w 146"/>
                  <a:gd name="T21" fmla="*/ 27 h 164"/>
                  <a:gd name="T22" fmla="*/ 127 w 146"/>
                  <a:gd name="T23" fmla="*/ 58 h 164"/>
                  <a:gd name="T24" fmla="*/ 101 w 146"/>
                  <a:gd name="T25" fmla="*/ 97 h 164"/>
                  <a:gd name="T26" fmla="*/ 97 w 146"/>
                  <a:gd name="T27" fmla="*/ 102 h 164"/>
                  <a:gd name="T28" fmla="*/ 98 w 146"/>
                  <a:gd name="T29" fmla="*/ 109 h 164"/>
                  <a:gd name="T30" fmla="*/ 126 w 146"/>
                  <a:gd name="T31" fmla="*/ 149 h 164"/>
                  <a:gd name="T32" fmla="*/ 99 w 146"/>
                  <a:gd name="T33" fmla="*/ 149 h 164"/>
                  <a:gd name="T34" fmla="*/ 144 w 146"/>
                  <a:gd name="T35" fmla="*/ 151 h 164"/>
                  <a:gd name="T36" fmla="*/ 144 w 146"/>
                  <a:gd name="T37" fmla="*/ 151 h 164"/>
                  <a:gd name="T38" fmla="*/ 114 w 146"/>
                  <a:gd name="T39" fmla="*/ 107 h 164"/>
                  <a:gd name="T40" fmla="*/ 141 w 146"/>
                  <a:gd name="T41" fmla="*/ 57 h 164"/>
                  <a:gd name="T42" fmla="*/ 126 w 146"/>
                  <a:gd name="T43" fmla="*/ 17 h 164"/>
                  <a:gd name="T44" fmla="*/ 72 w 146"/>
                  <a:gd name="T45" fmla="*/ 0 h 164"/>
                  <a:gd name="T46" fmla="*/ 8 w 146"/>
                  <a:gd name="T47" fmla="*/ 0 h 164"/>
                  <a:gd name="T48" fmla="*/ 0 w 146"/>
                  <a:gd name="T49" fmla="*/ 7 h 164"/>
                  <a:gd name="T50" fmla="*/ 0 w 146"/>
                  <a:gd name="T51" fmla="*/ 156 h 164"/>
                  <a:gd name="T52" fmla="*/ 8 w 146"/>
                  <a:gd name="T53" fmla="*/ 164 h 164"/>
                  <a:gd name="T54" fmla="*/ 42 w 146"/>
                  <a:gd name="T55" fmla="*/ 164 h 164"/>
                  <a:gd name="T56" fmla="*/ 49 w 146"/>
                  <a:gd name="T57" fmla="*/ 156 h 164"/>
                  <a:gd name="T58" fmla="*/ 49 w 146"/>
                  <a:gd name="T59" fmla="*/ 118 h 164"/>
                  <a:gd name="T60" fmla="*/ 61 w 146"/>
                  <a:gd name="T61" fmla="*/ 118 h 164"/>
                  <a:gd name="T62" fmla="*/ 89 w 146"/>
                  <a:gd name="T63" fmla="*/ 160 h 164"/>
                  <a:gd name="T64" fmla="*/ 96 w 146"/>
                  <a:gd name="T65" fmla="*/ 164 h 164"/>
                  <a:gd name="T66" fmla="*/ 138 w 146"/>
                  <a:gd name="T67" fmla="*/ 164 h 164"/>
                  <a:gd name="T68" fmla="*/ 145 w 146"/>
                  <a:gd name="T69" fmla="*/ 159 h 164"/>
                  <a:gd name="T70" fmla="*/ 144 w 146"/>
                  <a:gd name="T71" fmla="*/ 15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164">
                    <a:moveTo>
                      <a:pt x="99" y="149"/>
                    </a:moveTo>
                    <a:lnTo>
                      <a:pt x="99" y="149"/>
                    </a:lnTo>
                    <a:lnTo>
                      <a:pt x="71" y="107"/>
                    </a:lnTo>
                    <a:cubicBezTo>
                      <a:pt x="70" y="105"/>
                      <a:pt x="67" y="104"/>
                      <a:pt x="64" y="104"/>
                    </a:cubicBezTo>
                    <a:lnTo>
                      <a:pt x="43" y="104"/>
                    </a:lnTo>
                    <a:cubicBezTo>
                      <a:pt x="39" y="104"/>
                      <a:pt x="35" y="107"/>
                      <a:pt x="35" y="112"/>
                    </a:cubicBezTo>
                    <a:lnTo>
                      <a:pt x="35" y="149"/>
                    </a:lnTo>
                    <a:lnTo>
                      <a:pt x="14" y="149"/>
                    </a:lnTo>
                    <a:lnTo>
                      <a:pt x="14" y="13"/>
                    </a:lnTo>
                    <a:lnTo>
                      <a:pt x="72" y="13"/>
                    </a:lnTo>
                    <a:cubicBezTo>
                      <a:pt x="92" y="13"/>
                      <a:pt x="106" y="18"/>
                      <a:pt x="116" y="27"/>
                    </a:cubicBezTo>
                    <a:cubicBezTo>
                      <a:pt x="123" y="35"/>
                      <a:pt x="127" y="44"/>
                      <a:pt x="127" y="58"/>
                    </a:cubicBezTo>
                    <a:cubicBezTo>
                      <a:pt x="127" y="76"/>
                      <a:pt x="118" y="90"/>
                      <a:pt x="101" y="97"/>
                    </a:cubicBezTo>
                    <a:cubicBezTo>
                      <a:pt x="99" y="98"/>
                      <a:pt x="97" y="100"/>
                      <a:pt x="97" y="102"/>
                    </a:cubicBezTo>
                    <a:cubicBezTo>
                      <a:pt x="96" y="104"/>
                      <a:pt x="97" y="107"/>
                      <a:pt x="98" y="109"/>
                    </a:cubicBezTo>
                    <a:lnTo>
                      <a:pt x="126" y="149"/>
                    </a:lnTo>
                    <a:lnTo>
                      <a:pt x="99" y="149"/>
                    </a:lnTo>
                    <a:close/>
                    <a:moveTo>
                      <a:pt x="144" y="151"/>
                    </a:moveTo>
                    <a:lnTo>
                      <a:pt x="144" y="151"/>
                    </a:lnTo>
                    <a:lnTo>
                      <a:pt x="114" y="107"/>
                    </a:lnTo>
                    <a:cubicBezTo>
                      <a:pt x="131" y="96"/>
                      <a:pt x="141" y="79"/>
                      <a:pt x="141" y="57"/>
                    </a:cubicBezTo>
                    <a:cubicBezTo>
                      <a:pt x="141" y="41"/>
                      <a:pt x="136" y="27"/>
                      <a:pt x="126" y="17"/>
                    </a:cubicBezTo>
                    <a:cubicBezTo>
                      <a:pt x="114" y="5"/>
                      <a:pt x="96" y="0"/>
                      <a:pt x="72" y="0"/>
                    </a:cubicBezTo>
                    <a:lnTo>
                      <a:pt x="8" y="0"/>
                    </a:lnTo>
                    <a:cubicBezTo>
                      <a:pt x="4" y="0"/>
                      <a:pt x="0" y="2"/>
                      <a:pt x="0" y="7"/>
                    </a:cubicBezTo>
                    <a:lnTo>
                      <a:pt x="0" y="156"/>
                    </a:lnTo>
                    <a:cubicBezTo>
                      <a:pt x="0" y="160"/>
                      <a:pt x="4" y="164"/>
                      <a:pt x="8" y="164"/>
                    </a:cubicBezTo>
                    <a:lnTo>
                      <a:pt x="42" y="164"/>
                    </a:lnTo>
                    <a:cubicBezTo>
                      <a:pt x="46" y="164"/>
                      <a:pt x="49" y="160"/>
                      <a:pt x="49" y="156"/>
                    </a:cubicBezTo>
                    <a:lnTo>
                      <a:pt x="49" y="118"/>
                    </a:lnTo>
                    <a:lnTo>
                      <a:pt x="61" y="118"/>
                    </a:lnTo>
                    <a:lnTo>
                      <a:pt x="89" y="160"/>
                    </a:lnTo>
                    <a:cubicBezTo>
                      <a:pt x="90" y="162"/>
                      <a:pt x="93" y="164"/>
                      <a:pt x="96" y="164"/>
                    </a:cubicBezTo>
                    <a:lnTo>
                      <a:pt x="138" y="164"/>
                    </a:lnTo>
                    <a:cubicBezTo>
                      <a:pt x="141" y="164"/>
                      <a:pt x="143" y="162"/>
                      <a:pt x="145" y="159"/>
                    </a:cubicBezTo>
                    <a:cubicBezTo>
                      <a:pt x="146" y="157"/>
                      <a:pt x="146" y="154"/>
                      <a:pt x="144" y="151"/>
                    </a:cubicBezTo>
                    <a:close/>
                  </a:path>
                </a:pathLst>
              </a:custGeom>
              <a:grpFill/>
              <a:ln w="0">
                <a:no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lvl="0" indent="0" algn="l" defTabSz="914400" rtl="0" eaLnBrk="1" fontAlgn="auto"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3DA1"/>
                  </a:solidFill>
                  <a:effectLst/>
                  <a:uLnTx/>
                  <a:uFillTx/>
                  <a:latin typeface="Arial"/>
                  <a:cs typeface="Arial"/>
                </a:endParaRPr>
              </a:p>
            </p:txBody>
          </p:sp>
        </p:grpSp>
      </p:grpSp>
      <p:sp>
        <p:nvSpPr>
          <p:cNvPr id="51" name="Content Placeholder 6">
            <a:extLst>
              <a:ext uri="{FF2B5EF4-FFF2-40B4-BE49-F238E27FC236}">
                <a16:creationId xmlns:a16="http://schemas.microsoft.com/office/drawing/2014/main" id="{F3B79DC3-AF4E-4C06-B32A-17A7CC21427A}"/>
              </a:ext>
            </a:extLst>
          </p:cNvPr>
          <p:cNvSpPr txBox="1">
            <a:spLocks/>
          </p:cNvSpPr>
          <p:nvPr/>
        </p:nvSpPr>
        <p:spPr>
          <a:xfrm>
            <a:off x="619723" y="1751691"/>
            <a:ext cx="8045450" cy="4800600"/>
          </a:xfrm>
          <a:prstGeom prst="rect">
            <a:avLst/>
          </a:prstGeom>
        </p:spPr>
        <p:txBody>
          <a:bodyPr/>
          <a:lstStyle>
            <a:lvl1pPr marL="176213" indent="-176213" algn="l" defTabSz="914400" rtl="0" eaLnBrk="1" latinLnBrk="0" hangingPunct="1">
              <a:spcBef>
                <a:spcPct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1pPr>
            <a:lvl2pPr marL="342900" indent="-152400" algn="l" defTabSz="914400" rtl="0" eaLnBrk="1" latinLnBrk="0" hangingPunct="1">
              <a:spcBef>
                <a:spcPct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2pPr>
            <a:lvl3pPr marL="404812" indent="0" algn="l" defTabSz="914400" rtl="0" eaLnBrk="1" latinLnBrk="0" hangingPunct="1">
              <a:spcBef>
                <a:spcPct val="0"/>
              </a:spcBef>
              <a:spcAft>
                <a:spcPts val="400"/>
              </a:spcAft>
              <a:buClr>
                <a:schemeClr val="accent3"/>
              </a:buClr>
              <a:buFont typeface="Arial" panose="020B0604020202020204" pitchFamily="34" charset="0"/>
              <a:buNone/>
              <a:defRPr sz="1800" kern="1200">
                <a:solidFill>
                  <a:srgbClr val="4D4D4D"/>
                </a:solidFill>
                <a:latin typeface="+mn-lt"/>
                <a:ea typeface="+mn-ea"/>
                <a:cs typeface="+mn-cs"/>
              </a:defRPr>
            </a:lvl3pPr>
            <a:lvl4pPr marL="747713" indent="-176213" algn="l" defTabSz="914400" rtl="0" eaLnBrk="1" latinLnBrk="0" hangingPunct="1">
              <a:spcBef>
                <a:spcPct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4pPr>
            <a:lvl5pPr marL="976313" indent="-228600" algn="l" defTabSz="914400" rtl="0" eaLnBrk="1" latinLnBrk="0" hangingPunct="1">
              <a:spcBef>
                <a:spcPct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5pPr>
            <a:lvl6pPr marL="2514600" indent="-228600" algn="l" defTabSz="914400" rtl="0" eaLnBrk="1" latinLnBrk="0" hangingPunct="1">
              <a:spcBef>
                <a:spcPct val="20000"/>
              </a:spcBef>
              <a:buClr>
                <a:schemeClr val="accent3"/>
              </a:buClr>
              <a:buFont typeface="Arial" panose="020B0604020202020204" pitchFamily="34" charset="0"/>
              <a:buChar char="•"/>
              <a:defRPr sz="1800" kern="1200">
                <a:solidFill>
                  <a:srgbClr val="4D4D4D"/>
                </a:solidFill>
                <a:latin typeface="+mn-lt"/>
                <a:ea typeface="+mn-ea"/>
                <a:cs typeface="+mn-cs"/>
              </a:defRPr>
            </a:lvl6pPr>
            <a:lvl7pPr marL="2971800" indent="-228600" algn="l" defTabSz="914400" rtl="0" eaLnBrk="1" latinLnBrk="0" hangingPunct="1">
              <a:spcBef>
                <a:spcPct val="20000"/>
              </a:spcBef>
              <a:buClr>
                <a:schemeClr val="accent3"/>
              </a:buClr>
              <a:buFont typeface="Arial" panose="020B0604020202020204" pitchFamily="34" charset="0"/>
              <a:buChar char="•"/>
              <a:defRPr sz="1800" kern="1200">
                <a:solidFill>
                  <a:srgbClr val="4D4D4D"/>
                </a:solidFill>
                <a:latin typeface="+mn-lt"/>
                <a:ea typeface="+mn-ea"/>
                <a:cs typeface="+mn-cs"/>
              </a:defRPr>
            </a:lvl7pPr>
            <a:lvl8pPr marL="3429000" indent="-228600" algn="l" defTabSz="914400" rtl="0" eaLnBrk="1" latinLnBrk="0" hangingPunct="1">
              <a:spcBef>
                <a:spcPct val="20000"/>
              </a:spcBef>
              <a:buClr>
                <a:schemeClr val="accent3"/>
              </a:buClr>
              <a:buFont typeface="Arial" panose="020B0604020202020204" pitchFamily="34" charset="0"/>
              <a:buChar char="•"/>
              <a:defRPr sz="1800" kern="1200">
                <a:solidFill>
                  <a:srgbClr val="4D4D4D"/>
                </a:solidFill>
                <a:latin typeface="+mn-lt"/>
                <a:ea typeface="+mn-ea"/>
                <a:cs typeface="+mn-cs"/>
              </a:defRPr>
            </a:lvl8pPr>
            <a:lvl9pPr marL="3657600" indent="0" algn="l" defTabSz="914400" rtl="0" eaLnBrk="1" latinLnBrk="0" hangingPunct="1">
              <a:spcBef>
                <a:spcPct val="20000"/>
              </a:spcBef>
              <a:buClr>
                <a:schemeClr val="accent3"/>
              </a:buClr>
              <a:buFont typeface="Arial" panose="020B0604020202020204" pitchFamily="34" charset="0"/>
              <a:buNone/>
              <a:defRPr sz="1800" kern="1200" baseline="0">
                <a:solidFill>
                  <a:srgbClr val="4D4D4D"/>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400"/>
              </a:spcAft>
              <a:buClr>
                <a:srgbClr val="00A8F7"/>
              </a:buClr>
              <a:buSzTx/>
              <a:buFont typeface="Arial" panose="020B0604020202020204" pitchFamily="34" charset="0"/>
              <a:buNone/>
              <a:tabLst/>
              <a:defRPr/>
            </a:pPr>
            <a:r>
              <a:rPr kumimoji="0" lang="en-US" sz="2000" b="1" i="0" u="none" strike="noStrike" kern="1200" cap="none" spc="0" normalizeH="0" baseline="0" noProof="0" dirty="0">
                <a:ln>
                  <a:noFill/>
                </a:ln>
                <a:solidFill>
                  <a:srgbClr val="104BA2"/>
                </a:solidFill>
                <a:effectLst/>
                <a:uLnTx/>
                <a:uFillTx/>
                <a:latin typeface="Arial"/>
                <a:cs typeface="Arial"/>
              </a:rPr>
              <a:t>Virtual Visits are appropriate for:</a:t>
            </a:r>
          </a:p>
        </p:txBody>
      </p:sp>
      <p:sp>
        <p:nvSpPr>
          <p:cNvPr id="2" name="TextBox 1">
            <a:extLst>
              <a:ext uri="{FF2B5EF4-FFF2-40B4-BE49-F238E27FC236}">
                <a16:creationId xmlns:a16="http://schemas.microsoft.com/office/drawing/2014/main" id="{97B26AC1-BCC2-4CCF-ACFA-BAD95364C812}"/>
              </a:ext>
            </a:extLst>
          </p:cNvPr>
          <p:cNvSpPr txBox="1"/>
          <p:nvPr/>
        </p:nvSpPr>
        <p:spPr>
          <a:xfrm>
            <a:off x="627184" y="1085354"/>
            <a:ext cx="8139151" cy="430887"/>
          </a:xfrm>
          <a:prstGeom prst="rect">
            <a:avLst/>
          </a:prstGeom>
          <a:noFill/>
        </p:spPr>
        <p:txBody>
          <a:bodyPr wrap="none" rtlCol="0">
            <a:spAutoFit/>
          </a:bodyPr>
          <a:lstStyle/>
          <a:p>
            <a:r>
              <a:rPr lang="en-US" sz="2200" b="1" dirty="0">
                <a:solidFill>
                  <a:srgbClr val="FF0000"/>
                </a:solidFill>
              </a:rPr>
              <a:t>NO COPAYS! </a:t>
            </a:r>
            <a:r>
              <a:rPr lang="en-US" sz="2200" b="1" dirty="0"/>
              <a:t>You only pay the cost for any prescribed medication(s). </a:t>
            </a:r>
          </a:p>
        </p:txBody>
      </p:sp>
    </p:spTree>
    <p:extLst>
      <p:ext uri="{BB962C8B-B14F-4D97-AF65-F5344CB8AC3E}">
        <p14:creationId xmlns:p14="http://schemas.microsoft.com/office/powerpoint/2010/main" val="696754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6C2C3E9-EC0B-4D8C-9454-0DB188B42DC9}"/>
              </a:ext>
            </a:extLst>
          </p:cNvPr>
          <p:cNvSpPr/>
          <p:nvPr/>
        </p:nvSpPr>
        <p:spPr>
          <a:xfrm>
            <a:off x="7111556" y="1342810"/>
            <a:ext cx="1253697" cy="1215720"/>
          </a:xfrm>
          <a:prstGeom prst="ellipse">
            <a:avLst/>
          </a:prstGeom>
          <a:solidFill>
            <a:schemeClr val="accent3">
              <a:lumMod val="20000"/>
              <a:lumOff val="80000"/>
            </a:schemeClr>
          </a:solidFill>
          <a:ln w="57150" cmpd="sng">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a:ea typeface="Arial"/>
                <a:cs typeface="Arial"/>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a:ea typeface="Arial"/>
                <a:cs typeface="Arial"/>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a:ea typeface="Arial"/>
                <a:cs typeface="Arial"/>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a:ea typeface="Arial"/>
                <a:cs typeface="Arial"/>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a:ea typeface="Arial"/>
                <a:cs typeface="Arial"/>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sym typeface="Wingdings"/>
            </a:endParaRPr>
          </a:p>
        </p:txBody>
      </p:sp>
      <p:sp>
        <p:nvSpPr>
          <p:cNvPr id="21" name="Oval 20">
            <a:extLst>
              <a:ext uri="{FF2B5EF4-FFF2-40B4-BE49-F238E27FC236}">
                <a16:creationId xmlns:a16="http://schemas.microsoft.com/office/drawing/2014/main" id="{B26E8E43-6CE6-4D70-99AB-2559A8B1D6E3}"/>
              </a:ext>
            </a:extLst>
          </p:cNvPr>
          <p:cNvSpPr/>
          <p:nvPr/>
        </p:nvSpPr>
        <p:spPr>
          <a:xfrm>
            <a:off x="4196036" y="1342810"/>
            <a:ext cx="1253697" cy="1215720"/>
          </a:xfrm>
          <a:prstGeom prst="ellipse">
            <a:avLst/>
          </a:prstGeom>
          <a:solidFill>
            <a:schemeClr val="accent3">
              <a:lumMod val="20000"/>
              <a:lumOff val="80000"/>
            </a:schemeClr>
          </a:solidFill>
          <a:ln w="57150" cmpd="sng">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a:ea typeface="Arial"/>
                <a:cs typeface="Arial"/>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a:ea typeface="Arial"/>
                <a:cs typeface="Arial"/>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a:ea typeface="Arial"/>
                <a:cs typeface="Arial"/>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a:ea typeface="Arial"/>
                <a:cs typeface="Arial"/>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a:ea typeface="Arial"/>
                <a:cs typeface="Arial"/>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sym typeface="Wingdings"/>
            </a:endParaRPr>
          </a:p>
        </p:txBody>
      </p:sp>
      <p:sp>
        <p:nvSpPr>
          <p:cNvPr id="20" name="Oval 19">
            <a:extLst>
              <a:ext uri="{FF2B5EF4-FFF2-40B4-BE49-F238E27FC236}">
                <a16:creationId xmlns:a16="http://schemas.microsoft.com/office/drawing/2014/main" id="{3174501F-79FA-477E-A5F0-599DB032ED33}"/>
              </a:ext>
            </a:extLst>
          </p:cNvPr>
          <p:cNvSpPr/>
          <p:nvPr/>
        </p:nvSpPr>
        <p:spPr>
          <a:xfrm>
            <a:off x="1114016" y="1342810"/>
            <a:ext cx="1253697" cy="1215720"/>
          </a:xfrm>
          <a:prstGeom prst="ellipse">
            <a:avLst/>
          </a:prstGeom>
          <a:solidFill>
            <a:schemeClr val="accent3">
              <a:lumMod val="20000"/>
              <a:lumOff val="80000"/>
            </a:schemeClr>
          </a:solidFill>
          <a:ln w="57150" cmpd="sng">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a:ea typeface="Arial"/>
                <a:cs typeface="Arial"/>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a:ea typeface="Arial"/>
                <a:cs typeface="Arial"/>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a:ea typeface="Arial"/>
                <a:cs typeface="Arial"/>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a:ea typeface="Arial"/>
                <a:cs typeface="Arial"/>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a:ea typeface="Arial"/>
                <a:cs typeface="Arial"/>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sym typeface="Wingdings"/>
            </a:endParaRPr>
          </a:p>
        </p:txBody>
      </p:sp>
      <p:sp>
        <p:nvSpPr>
          <p:cNvPr id="3" name="Rectangle 2">
            <a:extLst>
              <a:ext uri="{FF2B5EF4-FFF2-40B4-BE49-F238E27FC236}">
                <a16:creationId xmlns:a16="http://schemas.microsoft.com/office/drawing/2014/main" id="{E56FC9EE-4C20-44F6-B4FC-61F240F64CEF}"/>
              </a:ext>
            </a:extLst>
          </p:cNvPr>
          <p:cNvSpPr/>
          <p:nvPr/>
        </p:nvSpPr>
        <p:spPr>
          <a:xfrm>
            <a:off x="-7902" y="1"/>
            <a:ext cx="272178" cy="6858000"/>
          </a:xfrm>
          <a:prstGeom prst="rect">
            <a:avLst/>
          </a:prstGeom>
          <a:solidFill>
            <a:srgbClr val="104B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cxnSp>
        <p:nvCxnSpPr>
          <p:cNvPr id="4" name="Straight Connector 3">
            <a:extLst>
              <a:ext uri="{FF2B5EF4-FFF2-40B4-BE49-F238E27FC236}">
                <a16:creationId xmlns:a16="http://schemas.microsoft.com/office/drawing/2014/main" id="{A39D1A16-A224-4D73-9807-3CCE1C8E1C59}"/>
              </a:ext>
            </a:extLst>
          </p:cNvPr>
          <p:cNvCxnSpPr>
            <a:cxnSpLocks/>
          </p:cNvCxnSpPr>
          <p:nvPr/>
        </p:nvCxnSpPr>
        <p:spPr>
          <a:xfrm>
            <a:off x="544739" y="819294"/>
            <a:ext cx="8142061"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1544CBE-84D7-4568-9718-F1403C8A2666}"/>
              </a:ext>
            </a:extLst>
          </p:cNvPr>
          <p:cNvPicPr>
            <a:picLocks noChangeAspect="1"/>
          </p:cNvPicPr>
          <p:nvPr/>
        </p:nvPicPr>
        <p:blipFill>
          <a:blip r:embed="rId2"/>
          <a:srcRect/>
          <a:stretch/>
        </p:blipFill>
        <p:spPr>
          <a:xfrm>
            <a:off x="7291686" y="113933"/>
            <a:ext cx="1571026" cy="528076"/>
          </a:xfrm>
          <a:prstGeom prst="rect">
            <a:avLst/>
          </a:prstGeom>
        </p:spPr>
      </p:pic>
      <p:sp>
        <p:nvSpPr>
          <p:cNvPr id="6" name="Title 1">
            <a:extLst>
              <a:ext uri="{FF2B5EF4-FFF2-40B4-BE49-F238E27FC236}">
                <a16:creationId xmlns:a16="http://schemas.microsoft.com/office/drawing/2014/main" id="{6F5BEEF2-95EC-46AB-8EF4-9198BCA19FAF}"/>
              </a:ext>
            </a:extLst>
          </p:cNvPr>
          <p:cNvSpPr txBox="1">
            <a:spLocks/>
          </p:cNvSpPr>
          <p:nvPr/>
        </p:nvSpPr>
        <p:spPr>
          <a:xfrm>
            <a:off x="627184" y="228600"/>
            <a:ext cx="5943600" cy="790578"/>
          </a:xfrm>
          <a:prstGeom prst="rect">
            <a:avLst/>
          </a:prstGeom>
        </p:spPr>
        <p:txBody>
          <a:bodyPr anchor="ctr">
            <a:noAutofit/>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1">
                    <a:lumMod val="50000"/>
                  </a:schemeClr>
                </a:solidFill>
                <a:effectLst/>
                <a:uLnTx/>
                <a:uFillTx/>
                <a:latin typeface="Arial"/>
                <a:cs typeface="Arial"/>
              </a:rPr>
              <a:t>How Telemedicine Works</a:t>
            </a:r>
            <a:endParaRPr kumimoji="0" lang="en-US" sz="2400" b="1" i="0" u="none" strike="noStrike" kern="1200" cap="none" spc="0" normalizeH="0" baseline="30000" noProof="0" dirty="0">
              <a:ln>
                <a:noFill/>
              </a:ln>
              <a:solidFill>
                <a:schemeClr val="tx1">
                  <a:lumMod val="50000"/>
                </a:schemeClr>
              </a:solidFill>
              <a:effectLst/>
              <a:uLnTx/>
              <a:uFillTx/>
              <a:latin typeface="Arial"/>
              <a:cs typeface="Arial"/>
            </a:endParaRPr>
          </a:p>
        </p:txBody>
      </p:sp>
      <p:sp>
        <p:nvSpPr>
          <p:cNvPr id="8" name="TextBox 7">
            <a:extLst>
              <a:ext uri="{FF2B5EF4-FFF2-40B4-BE49-F238E27FC236}">
                <a16:creationId xmlns:a16="http://schemas.microsoft.com/office/drawing/2014/main" id="{BE399C23-D252-4406-BE24-DB3313B38B06}"/>
              </a:ext>
            </a:extLst>
          </p:cNvPr>
          <p:cNvSpPr txBox="1"/>
          <p:nvPr/>
        </p:nvSpPr>
        <p:spPr>
          <a:xfrm>
            <a:off x="501067" y="2649782"/>
            <a:ext cx="2443869" cy="324345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400"/>
              </a:spcAft>
              <a:buClr>
                <a:srgbClr val="00A8F7"/>
              </a:buClr>
              <a:buSzTx/>
              <a:buFontTx/>
              <a:buNone/>
              <a:tabLst/>
              <a:defRPr/>
            </a:pPr>
            <a:r>
              <a:rPr kumimoji="0" lang="en-US" sz="2400" b="1" i="0" u="none" strike="noStrike" kern="1200" cap="none" spc="0" normalizeH="0" baseline="0" noProof="0" dirty="0">
                <a:ln>
                  <a:noFill/>
                </a:ln>
                <a:solidFill>
                  <a:srgbClr val="104BA2"/>
                </a:solidFill>
                <a:effectLst/>
                <a:uLnTx/>
                <a:uFillTx/>
                <a:latin typeface="Arial"/>
                <a:cs typeface="Arial"/>
              </a:rPr>
              <a:t>Step 1</a:t>
            </a:r>
          </a:p>
          <a:p>
            <a:pPr marL="0" marR="0" lvl="0" indent="0" algn="ctr" defTabSz="457200" rtl="0" eaLnBrk="1" fontAlgn="auto" latinLnBrk="0" hangingPunct="1">
              <a:lnSpc>
                <a:spcPct val="100000"/>
              </a:lnSpc>
              <a:spcBef>
                <a:spcPts val="0"/>
              </a:spcBef>
              <a:spcAft>
                <a:spcPts val="1800"/>
              </a:spcAft>
              <a:buClr>
                <a:srgbClr val="00A8F7"/>
              </a:buClr>
              <a:buSzTx/>
              <a:buFontTx/>
              <a:buNone/>
              <a:tabLst/>
              <a:defRPr/>
            </a:pPr>
            <a:r>
              <a:rPr kumimoji="0" lang="en-US" sz="1800" b="1" i="0" u="none" strike="noStrike" kern="1200" cap="none" spc="0" normalizeH="0" baseline="0" noProof="0" dirty="0">
                <a:ln>
                  <a:noFill/>
                </a:ln>
                <a:solidFill>
                  <a:srgbClr val="C0E9FF">
                    <a:lumMod val="50000"/>
                  </a:srgbClr>
                </a:solidFill>
                <a:effectLst/>
                <a:uLnTx/>
                <a:uFillTx/>
                <a:latin typeface="Arial"/>
                <a:cs typeface="Arial"/>
              </a:rPr>
              <a:t>Activate</a:t>
            </a:r>
            <a:endParaRPr kumimoji="0" lang="en-US" sz="1800" b="0" i="0" u="none" strike="noStrike" kern="1200" cap="none" spc="0" normalizeH="0" baseline="0" noProof="0" dirty="0">
              <a:ln>
                <a:noFill/>
              </a:ln>
              <a:solidFill>
                <a:srgbClr val="4D4D4D"/>
              </a:solidFill>
              <a:effectLst/>
              <a:uLnTx/>
              <a:uFillTx/>
              <a:latin typeface="Arial"/>
              <a:cs typeface="Arial"/>
            </a:endParaRPr>
          </a:p>
          <a:p>
            <a:pPr marL="0" marR="0" lvl="0" indent="0" algn="ctr" defTabSz="457200" rtl="0" eaLnBrk="1" fontAlgn="auto" latinLnBrk="0" hangingPunct="1">
              <a:lnSpc>
                <a:spcPct val="110000"/>
              </a:lnSpc>
              <a:spcBef>
                <a:spcPts val="0"/>
              </a:spcBef>
              <a:spcAft>
                <a:spcPts val="400"/>
              </a:spcAft>
              <a:buClr>
                <a:srgbClr val="00A8F7"/>
              </a:buClr>
              <a:buSzTx/>
              <a:buFontTx/>
              <a:buNone/>
              <a:tabLst/>
              <a:defRPr/>
            </a:pPr>
            <a:r>
              <a:rPr kumimoji="0" lang="en-US" sz="1600" b="1" i="0" u="none" strike="noStrike" kern="1200" cap="none" spc="0" normalizeH="0" baseline="0" noProof="0" dirty="0">
                <a:ln>
                  <a:noFill/>
                </a:ln>
                <a:solidFill>
                  <a:srgbClr val="4D4D4D"/>
                </a:solidFill>
                <a:effectLst/>
                <a:uLnTx/>
                <a:uFillTx/>
                <a:latin typeface="Arial"/>
                <a:cs typeface="Arial"/>
              </a:rPr>
              <a:t>Activate your account </a:t>
            </a:r>
            <a:r>
              <a:rPr kumimoji="0" lang="en-US" sz="1600" b="0" i="0" u="none" strike="noStrike" kern="1200" cap="none" spc="0" normalizeH="0" baseline="0" noProof="0" dirty="0">
                <a:ln>
                  <a:noFill/>
                </a:ln>
                <a:solidFill>
                  <a:srgbClr val="4D4D4D"/>
                </a:solidFill>
                <a:effectLst/>
                <a:uLnTx/>
                <a:uFillTx/>
                <a:latin typeface="Arial"/>
                <a:cs typeface="Arial"/>
              </a:rPr>
              <a:t>online or by calling member services. Once activated, you will need to setup your member profile and complete your electronic health record.</a:t>
            </a:r>
          </a:p>
        </p:txBody>
      </p:sp>
      <p:sp>
        <p:nvSpPr>
          <p:cNvPr id="9" name="TextBox 8">
            <a:extLst>
              <a:ext uri="{FF2B5EF4-FFF2-40B4-BE49-F238E27FC236}">
                <a16:creationId xmlns:a16="http://schemas.microsoft.com/office/drawing/2014/main" id="{17419CF9-EF59-4560-BF76-2C0DFB4026A7}"/>
              </a:ext>
            </a:extLst>
          </p:cNvPr>
          <p:cNvSpPr txBox="1"/>
          <p:nvPr/>
        </p:nvSpPr>
        <p:spPr>
          <a:xfrm>
            <a:off x="3205227" y="2641073"/>
            <a:ext cx="3235317" cy="247298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400"/>
              </a:spcAft>
              <a:buClr>
                <a:srgbClr val="00A8F7"/>
              </a:buClr>
              <a:buSzTx/>
              <a:buFontTx/>
              <a:buNone/>
              <a:tabLst/>
              <a:defRPr/>
            </a:pPr>
            <a:r>
              <a:rPr kumimoji="0" lang="en-US" sz="2400" b="1" i="0" u="none" strike="noStrike" kern="1200" cap="none" spc="0" normalizeH="0" baseline="0" noProof="0" dirty="0">
                <a:ln>
                  <a:noFill/>
                </a:ln>
                <a:solidFill>
                  <a:srgbClr val="104BA2"/>
                </a:solidFill>
                <a:effectLst/>
                <a:uLnTx/>
                <a:uFillTx/>
                <a:latin typeface="Arial"/>
                <a:cs typeface="Arial"/>
              </a:rPr>
              <a:t>Step 2</a:t>
            </a:r>
          </a:p>
          <a:p>
            <a:pPr marL="0" marR="0" lvl="0" indent="0" algn="ctr" defTabSz="457200" rtl="0" eaLnBrk="1" fontAlgn="auto" latinLnBrk="0" hangingPunct="1">
              <a:lnSpc>
                <a:spcPct val="100000"/>
              </a:lnSpc>
              <a:spcBef>
                <a:spcPts val="0"/>
              </a:spcBef>
              <a:spcAft>
                <a:spcPts val="1800"/>
              </a:spcAft>
              <a:buClr>
                <a:srgbClr val="00A8F7"/>
              </a:buClr>
              <a:buSzTx/>
              <a:buFontTx/>
              <a:buNone/>
              <a:tabLst/>
              <a:defRPr/>
            </a:pPr>
            <a:r>
              <a:rPr kumimoji="0" lang="en-US" sz="1800" b="1" i="0" u="none" strike="noStrike" kern="1200" cap="none" spc="0" normalizeH="0" baseline="0" noProof="0" dirty="0">
                <a:ln>
                  <a:noFill/>
                </a:ln>
                <a:solidFill>
                  <a:srgbClr val="C0E9FF">
                    <a:lumMod val="50000"/>
                  </a:srgbClr>
                </a:solidFill>
                <a:effectLst/>
                <a:uLnTx/>
                <a:uFillTx/>
                <a:latin typeface="Arial"/>
                <a:cs typeface="Arial"/>
              </a:rPr>
              <a:t>Request a Consult</a:t>
            </a:r>
          </a:p>
          <a:p>
            <a:pPr marL="0" marR="0" lvl="0" indent="0" algn="ctr" defTabSz="457200" rtl="0" eaLnBrk="1" fontAlgn="auto" latinLnBrk="0" hangingPunct="1">
              <a:lnSpc>
                <a:spcPct val="110000"/>
              </a:lnSpc>
              <a:spcBef>
                <a:spcPts val="0"/>
              </a:spcBef>
              <a:spcAft>
                <a:spcPts val="400"/>
              </a:spcAft>
              <a:buClr>
                <a:srgbClr val="00A8F7"/>
              </a:buClr>
              <a:buSzTx/>
              <a:buFontTx/>
              <a:buNone/>
              <a:tabLst/>
              <a:defRPr/>
            </a:pPr>
            <a:r>
              <a:rPr kumimoji="0" lang="en-US" sz="1600" b="1" i="0" u="none" strike="noStrike" kern="1200" cap="none" spc="0" normalizeH="0" baseline="0" noProof="0" dirty="0">
                <a:ln>
                  <a:noFill/>
                </a:ln>
                <a:solidFill>
                  <a:srgbClr val="4D4D4D"/>
                </a:solidFill>
                <a:effectLst/>
                <a:uLnTx/>
                <a:uFillTx/>
                <a:latin typeface="Arial"/>
                <a:cs typeface="Arial"/>
              </a:rPr>
              <a:t>Login to your account </a:t>
            </a:r>
          </a:p>
          <a:p>
            <a:pPr marL="0" marR="0" lvl="0" indent="0" algn="ctr" defTabSz="457200" rtl="0" eaLnBrk="1" fontAlgn="auto" latinLnBrk="0" hangingPunct="1">
              <a:lnSpc>
                <a:spcPct val="110000"/>
              </a:lnSpc>
              <a:spcBef>
                <a:spcPts val="0"/>
              </a:spcBef>
              <a:spcAft>
                <a:spcPts val="400"/>
              </a:spcAft>
              <a:buClr>
                <a:srgbClr val="00A8F7"/>
              </a:buClr>
              <a:buSzTx/>
              <a:buFontTx/>
              <a:buNone/>
              <a:tabLst/>
              <a:defRPr/>
            </a:pPr>
            <a:r>
              <a:rPr kumimoji="0" lang="en-US" sz="1600" b="0" i="0" u="none" strike="noStrike" kern="1200" cap="none" spc="0" normalizeH="0" baseline="0" noProof="0" dirty="0">
                <a:ln>
                  <a:noFill/>
                </a:ln>
                <a:solidFill>
                  <a:srgbClr val="4D4D4D"/>
                </a:solidFill>
                <a:effectLst/>
                <a:uLnTx/>
                <a:uFillTx/>
                <a:latin typeface="Arial"/>
                <a:cs typeface="Arial"/>
              </a:rPr>
              <a:t>online</a:t>
            </a:r>
            <a:r>
              <a:rPr kumimoji="0" lang="en-US" sz="1600" b="1" i="0" u="none" strike="noStrike" kern="1200" cap="none" spc="0" normalizeH="0" baseline="0" noProof="0" dirty="0">
                <a:ln>
                  <a:noFill/>
                </a:ln>
                <a:solidFill>
                  <a:srgbClr val="4D4D4D"/>
                </a:solidFill>
                <a:effectLst/>
                <a:uLnTx/>
                <a:uFillTx/>
                <a:latin typeface="Arial"/>
                <a:cs typeface="Arial"/>
              </a:rPr>
              <a:t> </a:t>
            </a:r>
            <a:r>
              <a:rPr kumimoji="0" lang="en-US" sz="1600" b="0" i="0" u="none" strike="noStrike" kern="1200" cap="none" spc="0" normalizeH="0" baseline="0" noProof="0" dirty="0">
                <a:ln>
                  <a:noFill/>
                </a:ln>
                <a:solidFill>
                  <a:srgbClr val="4D4D4D"/>
                </a:solidFill>
                <a:effectLst/>
                <a:uLnTx/>
                <a:uFillTx/>
                <a:latin typeface="Arial"/>
                <a:cs typeface="Arial"/>
              </a:rPr>
              <a:t>at </a:t>
            </a:r>
            <a:r>
              <a:rPr kumimoji="0" lang="en-US" b="1" i="0" u="none" strike="noStrike" kern="1200" cap="none" spc="0" normalizeH="0" baseline="0" noProof="0" dirty="0">
                <a:ln>
                  <a:noFill/>
                </a:ln>
                <a:solidFill>
                  <a:srgbClr val="E20000"/>
                </a:solidFill>
                <a:effectLst/>
                <a:uLnTx/>
                <a:uFillTx/>
                <a:latin typeface="Arial"/>
                <a:cs typeface="Arial"/>
              </a:rPr>
              <a:t>www.1800MD.com </a:t>
            </a:r>
            <a:r>
              <a:rPr kumimoji="0" lang="en-US" sz="1600" b="0" i="0" u="none" strike="noStrike" kern="1200" cap="none" spc="0" normalizeH="0" baseline="0" noProof="0" dirty="0">
                <a:ln>
                  <a:noFill/>
                </a:ln>
                <a:solidFill>
                  <a:srgbClr val="4D4D4D"/>
                </a:solidFill>
                <a:effectLst/>
                <a:uLnTx/>
                <a:uFillTx/>
                <a:latin typeface="Arial"/>
                <a:cs typeface="Arial"/>
              </a:rPr>
              <a:t>or call member services at </a:t>
            </a:r>
            <a:r>
              <a:rPr kumimoji="0" lang="en-US" b="1" i="0" u="none" strike="noStrike" kern="1200" cap="none" spc="0" normalizeH="0" baseline="0" noProof="0" dirty="0">
                <a:ln>
                  <a:noFill/>
                </a:ln>
                <a:solidFill>
                  <a:srgbClr val="E20000"/>
                </a:solidFill>
                <a:effectLst/>
                <a:uLnTx/>
                <a:uFillTx/>
                <a:latin typeface="Arial"/>
                <a:cs typeface="Arial"/>
              </a:rPr>
              <a:t>1.800.530.8666</a:t>
            </a:r>
            <a:r>
              <a:rPr kumimoji="0" lang="en-US" sz="1600" b="0" i="0" u="none" strike="noStrike" kern="1200" cap="none" spc="0" normalizeH="0" baseline="0" noProof="0" dirty="0">
                <a:ln>
                  <a:noFill/>
                </a:ln>
                <a:solidFill>
                  <a:srgbClr val="4D4D4D"/>
                </a:solidFill>
                <a:effectLst/>
                <a:uLnTx/>
                <a:uFillTx/>
                <a:latin typeface="Arial"/>
                <a:cs typeface="Arial"/>
              </a:rPr>
              <a:t> to request a consult anytime </a:t>
            </a:r>
            <a:r>
              <a:rPr kumimoji="0" lang="en-US" sz="1600" b="1" i="0" u="none" strike="noStrike" kern="1200" cap="none" spc="0" normalizeH="0" baseline="0" noProof="0" dirty="0">
                <a:ln>
                  <a:noFill/>
                </a:ln>
                <a:solidFill>
                  <a:srgbClr val="4D4D4D"/>
                </a:solidFill>
                <a:effectLst/>
                <a:uLnTx/>
                <a:uFillTx/>
                <a:latin typeface="Arial"/>
                <a:cs typeface="Arial"/>
              </a:rPr>
              <a:t>24/7</a:t>
            </a:r>
            <a:r>
              <a:rPr kumimoji="0" lang="en-US" sz="1600" b="0" i="0" u="none" strike="noStrike" kern="1200" cap="none" spc="0" normalizeH="0" baseline="0" noProof="0" dirty="0">
                <a:ln>
                  <a:noFill/>
                </a:ln>
                <a:solidFill>
                  <a:srgbClr val="4D4D4D"/>
                </a:solidFill>
                <a:effectLst/>
                <a:uLnTx/>
                <a:uFillTx/>
                <a:latin typeface="Arial"/>
                <a:cs typeface="Arial"/>
              </a:rPr>
              <a:t>.</a:t>
            </a:r>
          </a:p>
        </p:txBody>
      </p:sp>
      <p:sp>
        <p:nvSpPr>
          <p:cNvPr id="10" name="TextBox 9">
            <a:extLst>
              <a:ext uri="{FF2B5EF4-FFF2-40B4-BE49-F238E27FC236}">
                <a16:creationId xmlns:a16="http://schemas.microsoft.com/office/drawing/2014/main" id="{FBBEA35C-D3D9-42E4-9E35-CBE5D5127D9F}"/>
              </a:ext>
            </a:extLst>
          </p:cNvPr>
          <p:cNvSpPr txBox="1"/>
          <p:nvPr/>
        </p:nvSpPr>
        <p:spPr>
          <a:xfrm>
            <a:off x="6642362" y="2631026"/>
            <a:ext cx="2164202" cy="235397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400"/>
              </a:spcAft>
              <a:buClr>
                <a:srgbClr val="00A8F7"/>
              </a:buClr>
              <a:buSzTx/>
              <a:buFontTx/>
              <a:buNone/>
              <a:tabLst/>
              <a:defRPr/>
            </a:pPr>
            <a:r>
              <a:rPr kumimoji="0" lang="en-US" sz="2400" b="1" i="0" u="none" strike="noStrike" kern="1200" cap="none" spc="0" normalizeH="0" baseline="0" noProof="0" dirty="0">
                <a:ln>
                  <a:noFill/>
                </a:ln>
                <a:solidFill>
                  <a:srgbClr val="104BA2"/>
                </a:solidFill>
                <a:effectLst/>
                <a:uLnTx/>
                <a:uFillTx/>
                <a:latin typeface="Arial"/>
                <a:cs typeface="Arial"/>
              </a:rPr>
              <a:t>Step 3</a:t>
            </a:r>
          </a:p>
          <a:p>
            <a:pPr marL="0" marR="0" lvl="0" indent="0" algn="ctr" defTabSz="457200" rtl="0" eaLnBrk="1" fontAlgn="auto" latinLnBrk="0" hangingPunct="1">
              <a:lnSpc>
                <a:spcPct val="100000"/>
              </a:lnSpc>
              <a:spcBef>
                <a:spcPts val="0"/>
              </a:spcBef>
              <a:spcAft>
                <a:spcPts val="1800"/>
              </a:spcAft>
              <a:buClr>
                <a:srgbClr val="00A8F7"/>
              </a:buClr>
              <a:buSzTx/>
              <a:buFontTx/>
              <a:buNone/>
              <a:tabLst/>
              <a:defRPr/>
            </a:pPr>
            <a:r>
              <a:rPr kumimoji="0" lang="en-US" sz="1800" b="1" i="0" u="none" strike="noStrike" kern="1200" cap="none" spc="0" normalizeH="0" baseline="0" noProof="0" dirty="0">
                <a:ln>
                  <a:noFill/>
                </a:ln>
                <a:solidFill>
                  <a:srgbClr val="C0E9FF">
                    <a:lumMod val="50000"/>
                  </a:srgbClr>
                </a:solidFill>
                <a:effectLst/>
                <a:uLnTx/>
                <a:uFillTx/>
                <a:latin typeface="Arial"/>
                <a:cs typeface="Arial"/>
              </a:rPr>
              <a:t>Receive Care</a:t>
            </a:r>
            <a:endParaRPr kumimoji="0" lang="en-US" sz="1800" b="0" i="0" u="none" strike="noStrike" kern="1200" cap="none" spc="0" normalizeH="0" baseline="0" noProof="0" dirty="0">
              <a:ln>
                <a:noFill/>
              </a:ln>
              <a:solidFill>
                <a:srgbClr val="4D4D4D"/>
              </a:solidFill>
              <a:effectLst/>
              <a:uLnTx/>
              <a:uFillTx/>
              <a:latin typeface="Arial"/>
              <a:cs typeface="Arial"/>
            </a:endParaRPr>
          </a:p>
          <a:p>
            <a:pPr marL="0" marR="0" lvl="0" indent="0" algn="ctr" defTabSz="457200" rtl="0" eaLnBrk="1" fontAlgn="auto" latinLnBrk="0" hangingPunct="1">
              <a:lnSpc>
                <a:spcPct val="110000"/>
              </a:lnSpc>
              <a:spcBef>
                <a:spcPts val="0"/>
              </a:spcBef>
              <a:spcAft>
                <a:spcPts val="400"/>
              </a:spcAft>
              <a:buClr>
                <a:srgbClr val="00A8F7"/>
              </a:buClr>
              <a:buSzTx/>
              <a:buFontTx/>
              <a:buNone/>
              <a:tabLst/>
              <a:defRPr/>
            </a:pPr>
            <a:r>
              <a:rPr kumimoji="0" lang="en-US" sz="1600" b="1" i="0" u="none" strike="noStrike" kern="1200" cap="none" spc="0" normalizeH="0" baseline="0" noProof="0" dirty="0">
                <a:ln>
                  <a:noFill/>
                </a:ln>
                <a:solidFill>
                  <a:srgbClr val="4D4D4D"/>
                </a:solidFill>
                <a:effectLst/>
                <a:uLnTx/>
                <a:uFillTx/>
                <a:latin typeface="Arial"/>
                <a:cs typeface="Arial"/>
              </a:rPr>
              <a:t>Receive diagnosis </a:t>
            </a:r>
            <a:r>
              <a:rPr kumimoji="0" lang="en-US" sz="1600" b="0" i="0" u="none" strike="noStrike" kern="1200" cap="none" spc="0" normalizeH="0" baseline="0" noProof="0" dirty="0">
                <a:ln>
                  <a:noFill/>
                </a:ln>
                <a:solidFill>
                  <a:srgbClr val="4D4D4D"/>
                </a:solidFill>
                <a:effectLst/>
                <a:uLnTx/>
                <a:uFillTx/>
                <a:latin typeface="Arial"/>
                <a:cs typeface="Arial"/>
              </a:rPr>
              <a:t>and treatment, giving you quality care and peace of mind wherever you are.</a:t>
            </a:r>
          </a:p>
        </p:txBody>
      </p:sp>
      <p:pic>
        <p:nvPicPr>
          <p:cNvPr id="12" name="Graphic 11" descr="Clipboard Partially Checked">
            <a:extLst>
              <a:ext uri="{FF2B5EF4-FFF2-40B4-BE49-F238E27FC236}">
                <a16:creationId xmlns:a16="http://schemas.microsoft.com/office/drawing/2014/main" id="{7A60694B-7675-43CC-B9E0-E3AAE2E42642}"/>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288977" y="1463134"/>
            <a:ext cx="914400" cy="914400"/>
          </a:xfrm>
          <a:prstGeom prst="rect">
            <a:avLst/>
          </a:prstGeom>
        </p:spPr>
      </p:pic>
      <p:pic>
        <p:nvPicPr>
          <p:cNvPr id="14" name="Graphic 13" descr="Receiver">
            <a:extLst>
              <a:ext uri="{FF2B5EF4-FFF2-40B4-BE49-F238E27FC236}">
                <a16:creationId xmlns:a16="http://schemas.microsoft.com/office/drawing/2014/main" id="{6312A050-F11C-45CD-9CFB-173088BC8AC4}"/>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4437322" y="1539623"/>
            <a:ext cx="790578" cy="790578"/>
          </a:xfrm>
          <a:prstGeom prst="rect">
            <a:avLst/>
          </a:prstGeom>
        </p:spPr>
      </p:pic>
      <p:pic>
        <p:nvPicPr>
          <p:cNvPr id="16" name="Graphic 15" descr="Doctor">
            <a:extLst>
              <a:ext uri="{FF2B5EF4-FFF2-40B4-BE49-F238E27FC236}">
                <a16:creationId xmlns:a16="http://schemas.microsoft.com/office/drawing/2014/main" id="{EA3EA5D4-0CB7-4574-8263-0A412CD01B05}"/>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7236955" y="1398199"/>
            <a:ext cx="1008687" cy="1008687"/>
          </a:xfrm>
          <a:prstGeom prst="rect">
            <a:avLst/>
          </a:prstGeom>
        </p:spPr>
      </p:pic>
      <p:cxnSp>
        <p:nvCxnSpPr>
          <p:cNvPr id="19" name="Straight Connector 18">
            <a:extLst>
              <a:ext uri="{FF2B5EF4-FFF2-40B4-BE49-F238E27FC236}">
                <a16:creationId xmlns:a16="http://schemas.microsoft.com/office/drawing/2014/main" id="{0B68FCE4-5F5E-4F7E-943B-666D323D451A}"/>
              </a:ext>
            </a:extLst>
          </p:cNvPr>
          <p:cNvCxnSpPr>
            <a:cxnSpLocks/>
          </p:cNvCxnSpPr>
          <p:nvPr/>
        </p:nvCxnSpPr>
        <p:spPr>
          <a:xfrm>
            <a:off x="552760" y="6552819"/>
            <a:ext cx="8142061"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737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6E7544B1-4D95-4AE5-99CD-359FD06C4A74}"/>
              </a:ext>
            </a:extLst>
          </p:cNvPr>
          <p:cNvSpPr/>
          <p:nvPr/>
        </p:nvSpPr>
        <p:spPr>
          <a:xfrm rot="5400000">
            <a:off x="4502221" y="-3031196"/>
            <a:ext cx="358713" cy="84902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sp>
        <p:nvSpPr>
          <p:cNvPr id="29" name="Rectangle 28">
            <a:extLst>
              <a:ext uri="{FF2B5EF4-FFF2-40B4-BE49-F238E27FC236}">
                <a16:creationId xmlns:a16="http://schemas.microsoft.com/office/drawing/2014/main" id="{3B80558F-A7D8-49E1-80F0-48D53DB0DEEE}"/>
              </a:ext>
            </a:extLst>
          </p:cNvPr>
          <p:cNvSpPr/>
          <p:nvPr/>
        </p:nvSpPr>
        <p:spPr>
          <a:xfrm>
            <a:off x="8493825" y="1047883"/>
            <a:ext cx="432899" cy="56428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sp>
        <p:nvSpPr>
          <p:cNvPr id="27" name="Rectangle 26">
            <a:extLst>
              <a:ext uri="{FF2B5EF4-FFF2-40B4-BE49-F238E27FC236}">
                <a16:creationId xmlns:a16="http://schemas.microsoft.com/office/drawing/2014/main" id="{33745F28-C9AE-43CC-A605-178E72BC9AF1}"/>
              </a:ext>
            </a:extLst>
          </p:cNvPr>
          <p:cNvSpPr/>
          <p:nvPr/>
        </p:nvSpPr>
        <p:spPr>
          <a:xfrm rot="5400000">
            <a:off x="4502219" y="594531"/>
            <a:ext cx="358713" cy="84902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sp>
        <p:nvSpPr>
          <p:cNvPr id="28" name="Rectangle 27">
            <a:extLst>
              <a:ext uri="{FF2B5EF4-FFF2-40B4-BE49-F238E27FC236}">
                <a16:creationId xmlns:a16="http://schemas.microsoft.com/office/drawing/2014/main" id="{2F6C24EC-06E0-4338-8737-7BDE050BADCB}"/>
              </a:ext>
            </a:extLst>
          </p:cNvPr>
          <p:cNvSpPr/>
          <p:nvPr/>
        </p:nvSpPr>
        <p:spPr>
          <a:xfrm rot="5400000">
            <a:off x="4502220" y="-1435854"/>
            <a:ext cx="358713" cy="84902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sp>
        <p:nvSpPr>
          <p:cNvPr id="26" name="Rectangle 25">
            <a:extLst>
              <a:ext uri="{FF2B5EF4-FFF2-40B4-BE49-F238E27FC236}">
                <a16:creationId xmlns:a16="http://schemas.microsoft.com/office/drawing/2014/main" id="{852103FB-EE18-4DBF-ADBF-54B15BB19EA6}"/>
              </a:ext>
            </a:extLst>
          </p:cNvPr>
          <p:cNvSpPr/>
          <p:nvPr/>
        </p:nvSpPr>
        <p:spPr>
          <a:xfrm rot="5400000">
            <a:off x="4502219" y="2266200"/>
            <a:ext cx="358713" cy="84902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sp>
        <p:nvSpPr>
          <p:cNvPr id="19" name="Rectangle 18">
            <a:extLst>
              <a:ext uri="{FF2B5EF4-FFF2-40B4-BE49-F238E27FC236}">
                <a16:creationId xmlns:a16="http://schemas.microsoft.com/office/drawing/2014/main" id="{22125818-0B3E-47B7-9F9F-F8EDD978A9BB}"/>
              </a:ext>
            </a:extLst>
          </p:cNvPr>
          <p:cNvSpPr/>
          <p:nvPr/>
        </p:nvSpPr>
        <p:spPr>
          <a:xfrm>
            <a:off x="436429" y="1047882"/>
            <a:ext cx="432899" cy="56428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sp>
        <p:nvSpPr>
          <p:cNvPr id="5" name="TextBox 4">
            <a:extLst>
              <a:ext uri="{FF2B5EF4-FFF2-40B4-BE49-F238E27FC236}">
                <a16:creationId xmlns:a16="http://schemas.microsoft.com/office/drawing/2014/main" id="{E47A98C9-C159-4E16-BC86-AE5F3027DFD9}"/>
              </a:ext>
            </a:extLst>
          </p:cNvPr>
          <p:cNvSpPr txBox="1"/>
          <p:nvPr/>
        </p:nvSpPr>
        <p:spPr>
          <a:xfrm>
            <a:off x="633576" y="1219200"/>
            <a:ext cx="8122759" cy="1538883"/>
          </a:xfrm>
          <a:prstGeom prst="rect">
            <a:avLst/>
          </a:prstGeom>
          <a:solidFill>
            <a:schemeClr val="bg1"/>
          </a:solidFill>
          <a:ln w="28575">
            <a:solidFill>
              <a:schemeClr val="tx1">
                <a:lumMod val="5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
                <a:srgbClr val="00A8F7"/>
              </a:buClr>
              <a:buSzTx/>
              <a:buFontTx/>
              <a:buNone/>
              <a:tabLst/>
              <a:defRPr/>
            </a:pPr>
            <a:r>
              <a:rPr lang="en-US" sz="1400" b="1" dirty="0">
                <a:solidFill>
                  <a:srgbClr val="019D99"/>
                </a:solidFill>
                <a:latin typeface="Arial"/>
                <a:cs typeface="Arial"/>
              </a:rPr>
              <a:t>Louisa Sassi</a:t>
            </a:r>
            <a:endParaRPr kumimoji="0" lang="en-US" sz="1400" b="1" i="0" u="none" strike="noStrike" kern="1200" cap="none" spc="0" normalizeH="0" baseline="0" noProof="0" dirty="0">
              <a:ln>
                <a:noFill/>
              </a:ln>
              <a:solidFill>
                <a:srgbClr val="019D99"/>
              </a:solidFill>
              <a:effectLst/>
              <a:uLnTx/>
              <a:uFillTx/>
              <a:latin typeface="Arial"/>
              <a:cs typeface="Arial"/>
            </a:endParaRPr>
          </a:p>
          <a:p>
            <a:pPr marL="0" marR="0" lvl="0" indent="0" algn="l" defTabSz="457200" rtl="0" eaLnBrk="1" fontAlgn="auto" latinLnBrk="0" hangingPunct="1">
              <a:lnSpc>
                <a:spcPct val="100000"/>
              </a:lnSpc>
              <a:spcBef>
                <a:spcPts val="0"/>
              </a:spcBef>
              <a:spcAft>
                <a:spcPts val="0"/>
              </a:spcAft>
              <a:buClr>
                <a:srgbClr val="00A8F7"/>
              </a:buClr>
              <a:buSzTx/>
              <a:buFontTx/>
              <a:buNone/>
              <a:tabLst/>
              <a:defRPr/>
            </a:pPr>
            <a:r>
              <a:rPr kumimoji="0" lang="en-US" sz="1400" b="1" i="1" u="none" strike="noStrike" kern="1200" cap="none" spc="0" normalizeH="0" baseline="0" noProof="0" dirty="0">
                <a:ln>
                  <a:noFill/>
                </a:ln>
                <a:solidFill>
                  <a:srgbClr val="019D99"/>
                </a:solidFill>
                <a:effectLst/>
                <a:uLnTx/>
                <a:uFillTx/>
                <a:latin typeface="Arial"/>
                <a:cs typeface="Arial"/>
              </a:rPr>
              <a:t>Senior Account Manager</a:t>
            </a:r>
          </a:p>
          <a:p>
            <a:pPr marL="0" marR="0" lvl="0" indent="0" algn="l" defTabSz="457200" rtl="0" eaLnBrk="1" fontAlgn="auto" latinLnBrk="0" hangingPunct="1">
              <a:lnSpc>
                <a:spcPct val="100000"/>
              </a:lnSpc>
              <a:spcBef>
                <a:spcPts val="0"/>
              </a:spcBef>
              <a:spcAft>
                <a:spcPts val="1200"/>
              </a:spcAft>
              <a:buClr>
                <a:srgbClr val="00A8F7"/>
              </a:buClr>
              <a:buSzTx/>
              <a:buFontTx/>
              <a:buNone/>
              <a:tabLst/>
              <a:defRPr/>
            </a:pPr>
            <a:r>
              <a:rPr kumimoji="0" lang="en-US" sz="1400" b="0" i="0" u="none" strike="noStrike" kern="1200" cap="none" spc="0" normalizeH="0" baseline="0" noProof="0" dirty="0">
                <a:ln>
                  <a:noFill/>
                </a:ln>
                <a:solidFill>
                  <a:srgbClr val="4D4D4D"/>
                </a:solidFill>
                <a:effectLst/>
                <a:uLnTx/>
                <a:uFillTx/>
                <a:latin typeface="Arial"/>
                <a:cs typeface="Arial"/>
              </a:rPr>
              <a:t>As the first point of contact, </a:t>
            </a:r>
            <a:r>
              <a:rPr lang="en-US" sz="1400" dirty="0">
                <a:solidFill>
                  <a:srgbClr val="4D4D4D"/>
                </a:solidFill>
                <a:latin typeface="Arial"/>
                <a:cs typeface="Arial"/>
              </a:rPr>
              <a:t>Louisa </a:t>
            </a:r>
            <a:r>
              <a:rPr kumimoji="0" lang="en-US" sz="1400" b="0" i="0" u="none" strike="noStrike" kern="1200" cap="none" spc="0" normalizeH="0" baseline="0" noProof="0" dirty="0">
                <a:ln>
                  <a:noFill/>
                </a:ln>
                <a:solidFill>
                  <a:srgbClr val="4D4D4D"/>
                </a:solidFill>
                <a:effectLst/>
                <a:uLnTx/>
                <a:uFillTx/>
                <a:latin typeface="Arial"/>
                <a:cs typeface="Arial"/>
              </a:rPr>
              <a:t>will assist employees with questions on plan benefits, how to obtain an ID card through carrier portals as well as with any other general questions they may have.</a:t>
            </a:r>
          </a:p>
          <a:p>
            <a:pPr marL="0" marR="0" lvl="0" indent="0" algn="l" defTabSz="457200" rtl="0" eaLnBrk="1" fontAlgn="auto" latinLnBrk="0" hangingPunct="1">
              <a:lnSpc>
                <a:spcPct val="100000"/>
              </a:lnSpc>
              <a:spcBef>
                <a:spcPts val="0"/>
              </a:spcBef>
              <a:spcAft>
                <a:spcPts val="0"/>
              </a:spcAft>
              <a:buClr>
                <a:srgbClr val="00A8F7"/>
              </a:buClr>
              <a:buSzTx/>
              <a:buFontTx/>
              <a:buNone/>
              <a:tabLst/>
              <a:defRPr/>
            </a:pPr>
            <a:r>
              <a:rPr kumimoji="0" lang="en-US" sz="1400" b="0" i="1" u="none" strike="noStrike" kern="1200" cap="none" spc="0" normalizeH="0" baseline="0" noProof="0" dirty="0">
                <a:ln>
                  <a:noFill/>
                </a:ln>
                <a:solidFill>
                  <a:srgbClr val="4D4D4D"/>
                </a:solidFill>
                <a:effectLst/>
                <a:uLnTx/>
                <a:uFillTx/>
                <a:latin typeface="Arial"/>
                <a:cs typeface="Arial"/>
              </a:rPr>
              <a:t>Direct Phone # - (630) 468-6526</a:t>
            </a:r>
          </a:p>
          <a:p>
            <a:pPr marL="0" marR="0" lvl="0" indent="0" algn="l" defTabSz="457200" rtl="0" eaLnBrk="1" fontAlgn="auto" latinLnBrk="0" hangingPunct="1">
              <a:lnSpc>
                <a:spcPct val="100000"/>
              </a:lnSpc>
              <a:spcBef>
                <a:spcPts val="0"/>
              </a:spcBef>
              <a:spcAft>
                <a:spcPts val="0"/>
              </a:spcAft>
              <a:buClr>
                <a:srgbClr val="00A8F7"/>
              </a:buClr>
              <a:buSzTx/>
              <a:buFontTx/>
              <a:buNone/>
              <a:tabLst/>
              <a:defRPr/>
            </a:pPr>
            <a:r>
              <a:rPr kumimoji="0" lang="en-US" sz="1400" b="0" i="1" u="sng" strike="noStrike" kern="1200" cap="none" spc="0" normalizeH="0" baseline="0" noProof="0" dirty="0">
                <a:ln>
                  <a:noFill/>
                </a:ln>
                <a:solidFill>
                  <a:srgbClr val="122377">
                    <a:lumMod val="60000"/>
                    <a:lumOff val="40000"/>
                  </a:srgbClr>
                </a:solidFill>
                <a:effectLst/>
                <a:uLnTx/>
                <a:uFillTx/>
                <a:latin typeface="Arial"/>
                <a:cs typeface="Arial"/>
              </a:rPr>
              <a:t>sassil@vistanational.com</a:t>
            </a:r>
          </a:p>
        </p:txBody>
      </p:sp>
      <p:sp>
        <p:nvSpPr>
          <p:cNvPr id="23" name="TextBox 22">
            <a:extLst>
              <a:ext uri="{FF2B5EF4-FFF2-40B4-BE49-F238E27FC236}">
                <a16:creationId xmlns:a16="http://schemas.microsoft.com/office/drawing/2014/main" id="{21ED51F1-AA09-497A-B4ED-7CE453C1989B}"/>
              </a:ext>
            </a:extLst>
          </p:cNvPr>
          <p:cNvSpPr txBox="1"/>
          <p:nvPr/>
        </p:nvSpPr>
        <p:spPr>
          <a:xfrm>
            <a:off x="633577" y="2975364"/>
            <a:ext cx="8142061" cy="1754326"/>
          </a:xfrm>
          <a:prstGeom prst="rect">
            <a:avLst/>
          </a:prstGeom>
          <a:solidFill>
            <a:schemeClr val="bg1"/>
          </a:solidFill>
          <a:ln w="28575">
            <a:solidFill>
              <a:schemeClr val="tx1">
                <a:lumMod val="5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
                <a:srgbClr val="00A8F7"/>
              </a:buClr>
              <a:buSzTx/>
              <a:buFontTx/>
              <a:buNone/>
              <a:tabLst/>
              <a:defRPr/>
            </a:pPr>
            <a:r>
              <a:rPr kumimoji="0" lang="en-US" sz="1400" b="1" i="0" u="none" strike="noStrike" kern="1200" cap="none" spc="0" normalizeH="0" baseline="0" noProof="0" dirty="0">
                <a:ln>
                  <a:noFill/>
                </a:ln>
                <a:solidFill>
                  <a:srgbClr val="019D99"/>
                </a:solidFill>
                <a:effectLst/>
                <a:uLnTx/>
                <a:uFillTx/>
                <a:latin typeface="Arial"/>
                <a:cs typeface="Arial"/>
              </a:rPr>
              <a:t>KATIE MULCAHY</a:t>
            </a:r>
          </a:p>
          <a:p>
            <a:pPr marL="0" marR="0" lvl="0" indent="0" algn="l" defTabSz="457200" rtl="0" eaLnBrk="1" fontAlgn="auto" latinLnBrk="0" hangingPunct="1">
              <a:lnSpc>
                <a:spcPct val="100000"/>
              </a:lnSpc>
              <a:spcBef>
                <a:spcPts val="0"/>
              </a:spcBef>
              <a:spcAft>
                <a:spcPts val="0"/>
              </a:spcAft>
              <a:buClr>
                <a:srgbClr val="00A8F7"/>
              </a:buClr>
              <a:buSzTx/>
              <a:buFontTx/>
              <a:buNone/>
              <a:tabLst/>
              <a:defRPr/>
            </a:pPr>
            <a:r>
              <a:rPr kumimoji="0" lang="en-US" sz="1400" b="1" i="1" u="none" strike="noStrike" kern="1200" cap="none" spc="0" normalizeH="0" baseline="0" noProof="0" dirty="0">
                <a:ln>
                  <a:noFill/>
                </a:ln>
                <a:solidFill>
                  <a:srgbClr val="019D99"/>
                </a:solidFill>
                <a:effectLst/>
                <a:uLnTx/>
                <a:uFillTx/>
                <a:latin typeface="Arial"/>
                <a:cs typeface="Arial"/>
              </a:rPr>
              <a:t>Claims Specialist </a:t>
            </a:r>
          </a:p>
          <a:p>
            <a:pPr marL="0" marR="0" lvl="0" indent="0" algn="l" defTabSz="457200" rtl="0" eaLnBrk="1" fontAlgn="auto" latinLnBrk="0" hangingPunct="1">
              <a:lnSpc>
                <a:spcPct val="100000"/>
              </a:lnSpc>
              <a:spcBef>
                <a:spcPts val="0"/>
              </a:spcBef>
              <a:spcAft>
                <a:spcPts val="1200"/>
              </a:spcAft>
              <a:buClr>
                <a:srgbClr val="00A8F7"/>
              </a:buClr>
              <a:buSzTx/>
              <a:buFontTx/>
              <a:buNone/>
              <a:tabLst/>
              <a:defRPr/>
            </a:pPr>
            <a:r>
              <a:rPr kumimoji="0" lang="en-US" sz="1400" b="0" i="0" u="none" strike="noStrike" kern="1200" cap="none" spc="0" normalizeH="0" baseline="0" noProof="0" dirty="0">
                <a:ln>
                  <a:noFill/>
                </a:ln>
                <a:solidFill>
                  <a:srgbClr val="4D4D4D"/>
                </a:solidFill>
                <a:effectLst/>
                <a:uLnTx/>
                <a:uFillTx/>
                <a:latin typeface="Arial"/>
                <a:cs typeface="Arial"/>
              </a:rPr>
              <a:t>Katie will assist employees (or dependents over age 18) in analyzing &amp; resolution of claim issues. As their advocate, she will work directly with carriers &amp; providers, delivering the outcome to them directly. </a:t>
            </a:r>
          </a:p>
          <a:p>
            <a:pPr marL="0" marR="0" lvl="0" indent="0" algn="l" defTabSz="457200" rtl="0" eaLnBrk="1" fontAlgn="auto" latinLnBrk="0" hangingPunct="1">
              <a:lnSpc>
                <a:spcPct val="100000"/>
              </a:lnSpc>
              <a:spcBef>
                <a:spcPts val="0"/>
              </a:spcBef>
              <a:spcAft>
                <a:spcPts val="0"/>
              </a:spcAft>
              <a:buClr>
                <a:srgbClr val="00A8F7"/>
              </a:buClr>
              <a:buSzTx/>
              <a:buFontTx/>
              <a:buNone/>
              <a:tabLst/>
              <a:defRPr/>
            </a:pPr>
            <a:r>
              <a:rPr kumimoji="0" lang="en-US" sz="1400" b="0" i="1" u="none" strike="noStrike" kern="1200" cap="none" spc="0" normalizeH="0" baseline="0" noProof="0" dirty="0">
                <a:ln>
                  <a:noFill/>
                </a:ln>
                <a:solidFill>
                  <a:srgbClr val="4D4D4D"/>
                </a:solidFill>
                <a:effectLst/>
                <a:uLnTx/>
                <a:uFillTx/>
                <a:latin typeface="Arial"/>
                <a:cs typeface="Arial"/>
              </a:rPr>
              <a:t>Direct Phone # (630) 468-6509</a:t>
            </a:r>
          </a:p>
          <a:p>
            <a:pPr marL="0" marR="0" lvl="0" indent="0" algn="l" defTabSz="457200" rtl="0" eaLnBrk="1" fontAlgn="auto" latinLnBrk="0" hangingPunct="1">
              <a:lnSpc>
                <a:spcPct val="100000"/>
              </a:lnSpc>
              <a:spcBef>
                <a:spcPts val="0"/>
              </a:spcBef>
              <a:spcAft>
                <a:spcPts val="0"/>
              </a:spcAft>
              <a:buClr>
                <a:srgbClr val="00A8F7"/>
              </a:buClr>
              <a:buSzTx/>
              <a:buFontTx/>
              <a:buNone/>
              <a:tabLst/>
              <a:defRPr/>
            </a:pPr>
            <a:r>
              <a:rPr kumimoji="0" lang="en-US" sz="1400" b="0" i="1" u="none" strike="noStrike" kern="1200" cap="none" spc="0" normalizeH="0" baseline="0" noProof="0" dirty="0">
                <a:ln>
                  <a:noFill/>
                </a:ln>
                <a:solidFill>
                  <a:srgbClr val="4D4D4D"/>
                </a:solidFill>
                <a:effectLst/>
                <a:uLnTx/>
                <a:uFillTx/>
                <a:latin typeface="Arial"/>
                <a:cs typeface="Arial"/>
              </a:rPr>
              <a:t>Direct Fax # (630) 468-6559</a:t>
            </a:r>
          </a:p>
          <a:p>
            <a:pPr marL="0" marR="0" lvl="0" indent="0" algn="l" defTabSz="457200" rtl="0" eaLnBrk="1" fontAlgn="auto" latinLnBrk="0" hangingPunct="1">
              <a:lnSpc>
                <a:spcPct val="100000"/>
              </a:lnSpc>
              <a:spcBef>
                <a:spcPts val="0"/>
              </a:spcBef>
              <a:spcAft>
                <a:spcPts val="0"/>
              </a:spcAft>
              <a:buClr>
                <a:srgbClr val="00A8F7"/>
              </a:buClr>
              <a:buSzTx/>
              <a:buFontTx/>
              <a:buNone/>
              <a:tabLst/>
              <a:defRPr/>
            </a:pPr>
            <a:r>
              <a:rPr kumimoji="0" lang="en-US" sz="1400" b="0" i="1" u="sng" strike="noStrike" kern="1200" cap="none" spc="0" normalizeH="0" baseline="0" noProof="0" dirty="0">
                <a:ln>
                  <a:noFill/>
                </a:ln>
                <a:solidFill>
                  <a:srgbClr val="122377">
                    <a:lumMod val="60000"/>
                    <a:lumOff val="40000"/>
                  </a:srgbClr>
                </a:solidFill>
                <a:effectLst/>
                <a:uLnTx/>
                <a:uFillTx/>
                <a:latin typeface="Arial"/>
                <a:cs typeface="Arial"/>
              </a:rPr>
              <a:t>mulcahyk@vistanational.com</a:t>
            </a:r>
          </a:p>
        </p:txBody>
      </p:sp>
      <p:sp>
        <p:nvSpPr>
          <p:cNvPr id="24" name="TextBox 23">
            <a:extLst>
              <a:ext uri="{FF2B5EF4-FFF2-40B4-BE49-F238E27FC236}">
                <a16:creationId xmlns:a16="http://schemas.microsoft.com/office/drawing/2014/main" id="{13427838-39C6-4F6D-A80F-1D9AB345B687}"/>
              </a:ext>
            </a:extLst>
          </p:cNvPr>
          <p:cNvSpPr txBox="1"/>
          <p:nvPr/>
        </p:nvSpPr>
        <p:spPr>
          <a:xfrm>
            <a:off x="633576" y="4949662"/>
            <a:ext cx="8142061" cy="1538883"/>
          </a:xfrm>
          <a:prstGeom prst="rect">
            <a:avLst/>
          </a:prstGeom>
          <a:solidFill>
            <a:schemeClr val="bg1"/>
          </a:solidFill>
          <a:ln w="28575">
            <a:solidFill>
              <a:schemeClr val="tx1">
                <a:lumMod val="5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
                <a:srgbClr val="00A8F7"/>
              </a:buClr>
              <a:buSzTx/>
              <a:buFontTx/>
              <a:buNone/>
              <a:tabLst/>
              <a:defRPr/>
            </a:pPr>
            <a:r>
              <a:rPr lang="en-US" sz="1400" b="1" dirty="0">
                <a:solidFill>
                  <a:srgbClr val="019D99"/>
                </a:solidFill>
                <a:latin typeface="Arial"/>
                <a:cs typeface="Arial"/>
              </a:rPr>
              <a:t>BRIDGETTE “BREE” STEWART</a:t>
            </a:r>
            <a:endParaRPr kumimoji="0" lang="en-US" sz="1400" b="1" i="0" u="none" strike="noStrike" kern="1200" cap="none" spc="0" normalizeH="0" baseline="0" noProof="0" dirty="0">
              <a:ln>
                <a:noFill/>
              </a:ln>
              <a:solidFill>
                <a:srgbClr val="019D99"/>
              </a:solidFill>
              <a:effectLst/>
              <a:uLnTx/>
              <a:uFillTx/>
              <a:latin typeface="Arial"/>
              <a:cs typeface="Arial"/>
            </a:endParaRPr>
          </a:p>
          <a:p>
            <a:pPr marL="0" marR="0" lvl="0" indent="0" algn="l" defTabSz="457200" rtl="0" eaLnBrk="1" fontAlgn="auto" latinLnBrk="0" hangingPunct="1">
              <a:lnSpc>
                <a:spcPct val="100000"/>
              </a:lnSpc>
              <a:spcBef>
                <a:spcPts val="0"/>
              </a:spcBef>
              <a:spcAft>
                <a:spcPts val="0"/>
              </a:spcAft>
              <a:buClr>
                <a:srgbClr val="00A8F7"/>
              </a:buClr>
              <a:buSzTx/>
              <a:buFontTx/>
              <a:buNone/>
              <a:tabLst/>
              <a:defRPr/>
            </a:pPr>
            <a:r>
              <a:rPr kumimoji="0" lang="en-US" sz="1400" b="1" i="1" u="none" strike="noStrike" kern="1200" cap="none" spc="0" normalizeH="0" baseline="0" noProof="0" dirty="0">
                <a:ln>
                  <a:noFill/>
                </a:ln>
                <a:solidFill>
                  <a:srgbClr val="019D99"/>
                </a:solidFill>
                <a:effectLst/>
                <a:uLnTx/>
                <a:uFillTx/>
                <a:latin typeface="Arial"/>
                <a:cs typeface="Arial"/>
              </a:rPr>
              <a:t>Senior Account Executive</a:t>
            </a:r>
          </a:p>
          <a:p>
            <a:pPr marL="0" marR="0" lvl="0" indent="0" algn="l" defTabSz="457200" rtl="0" eaLnBrk="1" fontAlgn="auto" latinLnBrk="0" hangingPunct="1">
              <a:lnSpc>
                <a:spcPct val="100000"/>
              </a:lnSpc>
              <a:spcBef>
                <a:spcPts val="0"/>
              </a:spcBef>
              <a:spcAft>
                <a:spcPts val="1200"/>
              </a:spcAft>
              <a:buClr>
                <a:srgbClr val="00A8F7"/>
              </a:buClr>
              <a:buSzTx/>
              <a:buFontTx/>
              <a:buNone/>
              <a:tabLst/>
              <a:defRPr/>
            </a:pPr>
            <a:r>
              <a:rPr lang="en-US" sz="1400" dirty="0">
                <a:solidFill>
                  <a:srgbClr val="4D4D4D"/>
                </a:solidFill>
                <a:latin typeface="Arial"/>
                <a:cs typeface="Arial"/>
              </a:rPr>
              <a:t>Bree</a:t>
            </a:r>
            <a:r>
              <a:rPr kumimoji="0" lang="en-US" sz="1400" b="0" i="0" u="none" strike="noStrike" kern="1200" cap="none" spc="0" normalizeH="0" baseline="0" noProof="0" dirty="0">
                <a:ln>
                  <a:noFill/>
                </a:ln>
                <a:solidFill>
                  <a:srgbClr val="4D4D4D"/>
                </a:solidFill>
                <a:effectLst/>
                <a:uLnTx/>
                <a:uFillTx/>
                <a:latin typeface="Arial"/>
                <a:cs typeface="Arial"/>
              </a:rPr>
              <a:t> would be involved with any high-level account functions including renewals, open enrollment meetings, and any escalated issues.</a:t>
            </a:r>
          </a:p>
          <a:p>
            <a:pPr marL="0" marR="0" lvl="0" indent="0" algn="l" defTabSz="457200" rtl="0" eaLnBrk="1" fontAlgn="auto" latinLnBrk="0" hangingPunct="1">
              <a:lnSpc>
                <a:spcPct val="100000"/>
              </a:lnSpc>
              <a:spcBef>
                <a:spcPts val="0"/>
              </a:spcBef>
              <a:spcAft>
                <a:spcPts val="0"/>
              </a:spcAft>
              <a:buClr>
                <a:srgbClr val="00A8F7"/>
              </a:buClr>
              <a:buSzTx/>
              <a:buFontTx/>
              <a:buNone/>
              <a:tabLst/>
              <a:defRPr/>
            </a:pPr>
            <a:r>
              <a:rPr kumimoji="0" lang="en-US" sz="1400" b="0" i="1" u="none" strike="noStrike" kern="1200" cap="none" spc="0" normalizeH="0" baseline="0" noProof="0" dirty="0">
                <a:ln>
                  <a:noFill/>
                </a:ln>
                <a:solidFill>
                  <a:srgbClr val="4D4D4D"/>
                </a:solidFill>
                <a:effectLst/>
                <a:uLnTx/>
                <a:uFillTx/>
                <a:latin typeface="Arial"/>
                <a:cs typeface="Arial"/>
              </a:rPr>
              <a:t>Direct Phone # (630) 468-6528</a:t>
            </a:r>
          </a:p>
          <a:p>
            <a:pPr marL="0" marR="0" lvl="0" indent="0" algn="l" defTabSz="457200" rtl="0" eaLnBrk="1" fontAlgn="auto" latinLnBrk="0" hangingPunct="1">
              <a:lnSpc>
                <a:spcPct val="100000"/>
              </a:lnSpc>
              <a:spcBef>
                <a:spcPts val="0"/>
              </a:spcBef>
              <a:spcAft>
                <a:spcPts val="0"/>
              </a:spcAft>
              <a:buClr>
                <a:srgbClr val="00A8F7"/>
              </a:buClr>
              <a:buSzTx/>
              <a:buFontTx/>
              <a:buNone/>
              <a:tabLst/>
              <a:defRPr/>
            </a:pPr>
            <a:r>
              <a:rPr lang="en-US" sz="1400" i="1" u="sng" dirty="0" err="1">
                <a:solidFill>
                  <a:srgbClr val="122377">
                    <a:lumMod val="60000"/>
                    <a:lumOff val="40000"/>
                  </a:srgbClr>
                </a:solidFill>
                <a:latin typeface="Arial"/>
                <a:cs typeface="Arial"/>
              </a:rPr>
              <a:t>stewartb</a:t>
            </a:r>
            <a:r>
              <a:rPr kumimoji="0" lang="en-US" sz="1400" b="0" i="1" u="sng" strike="noStrike" kern="1200" cap="none" spc="0" normalizeH="0" baseline="0" noProof="0" dirty="0">
                <a:ln>
                  <a:noFill/>
                </a:ln>
                <a:solidFill>
                  <a:srgbClr val="122377">
                    <a:lumMod val="60000"/>
                    <a:lumOff val="40000"/>
                  </a:srgbClr>
                </a:solidFill>
                <a:effectLst/>
                <a:uLnTx/>
                <a:uFillTx/>
                <a:latin typeface="Arial"/>
                <a:cs typeface="Arial"/>
              </a:rPr>
              <a:t>@vistanational.com</a:t>
            </a:r>
          </a:p>
        </p:txBody>
      </p:sp>
      <p:pic>
        <p:nvPicPr>
          <p:cNvPr id="9" name="Picture 2" descr="VistaNational Insurance Group logo">
            <a:extLst>
              <a:ext uri="{FF2B5EF4-FFF2-40B4-BE49-F238E27FC236}">
                <a16:creationId xmlns:a16="http://schemas.microsoft.com/office/drawing/2014/main" id="{9D792DB9-D010-4AC1-88B1-8D54986AF3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2069" y="91440"/>
            <a:ext cx="1614654" cy="5766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7FC5DA4-62DF-4FD5-B4A3-CD8CEA4D14C2}"/>
              </a:ext>
            </a:extLst>
          </p:cNvPr>
          <p:cNvSpPr txBox="1"/>
          <p:nvPr/>
        </p:nvSpPr>
        <p:spPr>
          <a:xfrm>
            <a:off x="869328" y="346770"/>
            <a:ext cx="641444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400"/>
              </a:spcAft>
              <a:buClr>
                <a:srgbClr val="00A8F7"/>
              </a:buClr>
              <a:buSzTx/>
              <a:buFontTx/>
              <a:buNone/>
              <a:tabLst/>
              <a:defRPr/>
            </a:pPr>
            <a:r>
              <a:rPr kumimoji="0" lang="en-US" sz="2400" b="1" i="0" u="none" strike="noStrike" kern="1200" cap="none" spc="0" normalizeH="0" baseline="0" noProof="0" dirty="0">
                <a:ln>
                  <a:noFill/>
                </a:ln>
                <a:solidFill>
                  <a:srgbClr val="4D4D4D"/>
                </a:solidFill>
                <a:effectLst/>
                <a:uLnTx/>
                <a:uFillTx/>
                <a:latin typeface="Arial"/>
                <a:cs typeface="Arial"/>
              </a:rPr>
              <a:t>VistaNational Team</a:t>
            </a:r>
          </a:p>
        </p:txBody>
      </p:sp>
      <p:sp>
        <p:nvSpPr>
          <p:cNvPr id="31" name="Rectangle 30">
            <a:extLst>
              <a:ext uri="{FF2B5EF4-FFF2-40B4-BE49-F238E27FC236}">
                <a16:creationId xmlns:a16="http://schemas.microsoft.com/office/drawing/2014/main" id="{D6C4C953-0537-46A3-98F1-8E8DAE033F4B}"/>
              </a:ext>
            </a:extLst>
          </p:cNvPr>
          <p:cNvSpPr/>
          <p:nvPr/>
        </p:nvSpPr>
        <p:spPr>
          <a:xfrm>
            <a:off x="-7902" y="1"/>
            <a:ext cx="272178" cy="6858000"/>
          </a:xfrm>
          <a:prstGeom prst="rect">
            <a:avLst/>
          </a:prstGeom>
          <a:solidFill>
            <a:srgbClr val="01A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cxnSp>
        <p:nvCxnSpPr>
          <p:cNvPr id="22" name="Straight Connector 21">
            <a:extLst>
              <a:ext uri="{FF2B5EF4-FFF2-40B4-BE49-F238E27FC236}">
                <a16:creationId xmlns:a16="http://schemas.microsoft.com/office/drawing/2014/main" id="{CC20BA7A-DE55-474D-8F77-7F4D63B7A80B}"/>
              </a:ext>
            </a:extLst>
          </p:cNvPr>
          <p:cNvCxnSpPr>
            <a:cxnSpLocks/>
          </p:cNvCxnSpPr>
          <p:nvPr/>
        </p:nvCxnSpPr>
        <p:spPr>
          <a:xfrm>
            <a:off x="947473" y="790266"/>
            <a:ext cx="8142061"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0526DD89-5357-4F97-B4C0-24895B288D17}"/>
              </a:ext>
            </a:extLst>
          </p:cNvPr>
          <p:cNvSpPr>
            <a:spLocks noGrp="1"/>
          </p:cNvSpPr>
          <p:nvPr>
            <p:ph type="sldNum" sz="quarter" idx="12"/>
          </p:nvPr>
        </p:nvSpPr>
        <p:spPr>
          <a:xfrm>
            <a:off x="6453024" y="6435567"/>
            <a:ext cx="2057400" cy="365125"/>
          </a:xfrm>
        </p:spPr>
        <p:txBody>
          <a:bodyPr/>
          <a:lstStyle/>
          <a:p>
            <a:fld id="{BA7DF744-D288-4C64-A42C-1DC4B19CEA08}" type="slidenum">
              <a:rPr lang="en-US" altLang="en-US" smtClean="0"/>
              <a:pPr/>
              <a:t>2</a:t>
            </a:fld>
            <a:endParaRPr lang="en-US" altLang="en-US" dirty="0"/>
          </a:p>
        </p:txBody>
      </p:sp>
    </p:spTree>
    <p:extLst>
      <p:ext uri="{BB962C8B-B14F-4D97-AF65-F5344CB8AC3E}">
        <p14:creationId xmlns:p14="http://schemas.microsoft.com/office/powerpoint/2010/main" val="2813797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ADA0168F-B518-4EC5-A4FD-050E87F71A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8915400" cy="5718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0FD35381-47B2-48D7-98BB-C22D9AE42887}"/>
              </a:ext>
            </a:extLst>
          </p:cNvPr>
          <p:cNvSpPr/>
          <p:nvPr/>
        </p:nvSpPr>
        <p:spPr>
          <a:xfrm>
            <a:off x="228600" y="4160520"/>
            <a:ext cx="8915400" cy="1554480"/>
          </a:xfrm>
          <a:prstGeom prst="rect">
            <a:avLst/>
          </a:prstGeom>
          <a:solidFill>
            <a:schemeClr val="accent6">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1B01E">
                  <a:lumMod val="75000"/>
                </a:srgbClr>
              </a:solidFill>
              <a:effectLst/>
              <a:uLnTx/>
              <a:uFillTx/>
              <a:latin typeface="Arial"/>
              <a:cs typeface="Arial"/>
            </a:endParaRPr>
          </a:p>
        </p:txBody>
      </p:sp>
      <p:sp>
        <p:nvSpPr>
          <p:cNvPr id="5" name="Title 1">
            <a:extLst>
              <a:ext uri="{FF2B5EF4-FFF2-40B4-BE49-F238E27FC236}">
                <a16:creationId xmlns:a16="http://schemas.microsoft.com/office/drawing/2014/main" id="{C19B1B42-7E62-4D7F-AD8D-89A6A5625698}"/>
              </a:ext>
            </a:extLst>
          </p:cNvPr>
          <p:cNvSpPr txBox="1">
            <a:spLocks/>
          </p:cNvSpPr>
          <p:nvPr/>
        </p:nvSpPr>
        <p:spPr>
          <a:xfrm>
            <a:off x="628650" y="4158552"/>
            <a:ext cx="8148074" cy="1557194"/>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Arial"/>
                <a:cs typeface="Arial"/>
              </a:rPr>
              <a:t>Dental</a:t>
            </a:r>
          </a:p>
        </p:txBody>
      </p:sp>
      <p:sp>
        <p:nvSpPr>
          <p:cNvPr id="6" name="Rectangle 5">
            <a:extLst>
              <a:ext uri="{FF2B5EF4-FFF2-40B4-BE49-F238E27FC236}">
                <a16:creationId xmlns:a16="http://schemas.microsoft.com/office/drawing/2014/main" id="{51FDB1F6-DDF2-41C5-BD3B-57C9ED2CE234}"/>
              </a:ext>
            </a:extLst>
          </p:cNvPr>
          <p:cNvSpPr/>
          <p:nvPr/>
        </p:nvSpPr>
        <p:spPr>
          <a:xfrm>
            <a:off x="2" y="0"/>
            <a:ext cx="2286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pic>
        <p:nvPicPr>
          <p:cNvPr id="7" name="Picture 6">
            <a:extLst>
              <a:ext uri="{FF2B5EF4-FFF2-40B4-BE49-F238E27FC236}">
                <a16:creationId xmlns:a16="http://schemas.microsoft.com/office/drawing/2014/main" id="{17EC6E74-C4E2-495E-BA46-2348F1C56004}"/>
              </a:ext>
            </a:extLst>
          </p:cNvPr>
          <p:cNvPicPr>
            <a:picLocks noChangeAspect="1"/>
          </p:cNvPicPr>
          <p:nvPr/>
        </p:nvPicPr>
        <p:blipFill>
          <a:blip r:embed="rId3"/>
          <a:stretch>
            <a:fillRect/>
          </a:stretch>
        </p:blipFill>
        <p:spPr>
          <a:xfrm>
            <a:off x="7214624" y="6172200"/>
            <a:ext cx="1562100" cy="457200"/>
          </a:xfrm>
          <a:prstGeom prst="rect">
            <a:avLst/>
          </a:prstGeom>
        </p:spPr>
      </p:pic>
    </p:spTree>
    <p:extLst>
      <p:ext uri="{BB962C8B-B14F-4D97-AF65-F5344CB8AC3E}">
        <p14:creationId xmlns:p14="http://schemas.microsoft.com/office/powerpoint/2010/main" val="2005559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83FEDBE-B028-447A-8E4E-E13D41C6D93A}"/>
              </a:ext>
            </a:extLst>
          </p:cNvPr>
          <p:cNvSpPr txBox="1">
            <a:spLocks/>
          </p:cNvSpPr>
          <p:nvPr/>
        </p:nvSpPr>
        <p:spPr>
          <a:xfrm>
            <a:off x="485666" y="266878"/>
            <a:ext cx="5943600" cy="790578"/>
          </a:xfrm>
          <a:prstGeom prst="rect">
            <a:avLst/>
          </a:prstGeom>
        </p:spPr>
        <p:txBody>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1">
                    <a:lumMod val="50000"/>
                  </a:schemeClr>
                </a:solidFill>
                <a:effectLst/>
                <a:uLnTx/>
                <a:uFillTx/>
                <a:latin typeface="Arial"/>
                <a:cs typeface="Arial"/>
              </a:rPr>
              <a:t>Dental PPO  </a:t>
            </a:r>
          </a:p>
        </p:txBody>
      </p:sp>
      <p:sp>
        <p:nvSpPr>
          <p:cNvPr id="6" name="Rectangle 5">
            <a:extLst>
              <a:ext uri="{FF2B5EF4-FFF2-40B4-BE49-F238E27FC236}">
                <a16:creationId xmlns:a16="http://schemas.microsoft.com/office/drawing/2014/main" id="{57CD9384-3A13-4244-8B04-126B3F64D7C0}"/>
              </a:ext>
            </a:extLst>
          </p:cNvPr>
          <p:cNvSpPr/>
          <p:nvPr/>
        </p:nvSpPr>
        <p:spPr>
          <a:xfrm>
            <a:off x="2" y="0"/>
            <a:ext cx="2286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cs typeface="Arial"/>
            </a:endParaRPr>
          </a:p>
        </p:txBody>
      </p:sp>
      <p:cxnSp>
        <p:nvCxnSpPr>
          <p:cNvPr id="7" name="Straight Connector 6">
            <a:extLst>
              <a:ext uri="{FF2B5EF4-FFF2-40B4-BE49-F238E27FC236}">
                <a16:creationId xmlns:a16="http://schemas.microsoft.com/office/drawing/2014/main" id="{D6381EBB-211B-4F6A-B386-6FE7643AECDB}"/>
              </a:ext>
            </a:extLst>
          </p:cNvPr>
          <p:cNvCxnSpPr>
            <a:cxnSpLocks/>
          </p:cNvCxnSpPr>
          <p:nvPr/>
        </p:nvCxnSpPr>
        <p:spPr>
          <a:xfrm>
            <a:off x="483447" y="734053"/>
            <a:ext cx="8509465"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A89AD11-9932-49DF-8849-027C576FB425}"/>
              </a:ext>
            </a:extLst>
          </p:cNvPr>
          <p:cNvSpPr txBox="1"/>
          <p:nvPr/>
        </p:nvSpPr>
        <p:spPr>
          <a:xfrm>
            <a:off x="381000" y="6121123"/>
            <a:ext cx="8879640"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424242"/>
                </a:solidFill>
                <a:effectLst/>
                <a:uLnTx/>
                <a:uFillTx/>
                <a:cs typeface="UHC Sans Regular"/>
              </a:rPr>
              <a:t>*Refer to the benefit summary for a comprehensive overview of covered services. </a:t>
            </a:r>
          </a:p>
        </p:txBody>
      </p:sp>
      <p:cxnSp>
        <p:nvCxnSpPr>
          <p:cNvPr id="10" name="Straight Connector 9">
            <a:extLst>
              <a:ext uri="{FF2B5EF4-FFF2-40B4-BE49-F238E27FC236}">
                <a16:creationId xmlns:a16="http://schemas.microsoft.com/office/drawing/2014/main" id="{01F63904-DE5F-47F9-9485-12DDD459FC48}"/>
              </a:ext>
            </a:extLst>
          </p:cNvPr>
          <p:cNvCxnSpPr>
            <a:cxnSpLocks/>
          </p:cNvCxnSpPr>
          <p:nvPr/>
        </p:nvCxnSpPr>
        <p:spPr>
          <a:xfrm>
            <a:off x="483447" y="6566835"/>
            <a:ext cx="8509465"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C9DD5226-99F9-4381-9A21-25C7CEB614AF}"/>
              </a:ext>
            </a:extLst>
          </p:cNvPr>
          <p:cNvSpPr>
            <a:spLocks noGrp="1"/>
          </p:cNvSpPr>
          <p:nvPr>
            <p:ph type="sldNum" sz="quarter" idx="12"/>
          </p:nvPr>
        </p:nvSpPr>
        <p:spPr>
          <a:xfrm>
            <a:off x="6786694" y="6524312"/>
            <a:ext cx="2057400" cy="365125"/>
          </a:xfrm>
        </p:spPr>
        <p:txBody>
          <a:bodyPr/>
          <a:lstStyle/>
          <a:p>
            <a:fld id="{BA7DF744-D288-4C64-A42C-1DC4B19CEA08}" type="slidenum">
              <a:rPr lang="en-US" altLang="en-US" smtClean="0"/>
              <a:pPr/>
              <a:t>21</a:t>
            </a:fld>
            <a:endParaRPr lang="en-US" altLang="en-US" dirty="0"/>
          </a:p>
        </p:txBody>
      </p:sp>
      <p:graphicFrame>
        <p:nvGraphicFramePr>
          <p:cNvPr id="12" name="Table 11">
            <a:extLst>
              <a:ext uri="{FF2B5EF4-FFF2-40B4-BE49-F238E27FC236}">
                <a16:creationId xmlns:a16="http://schemas.microsoft.com/office/drawing/2014/main" id="{9F4E27D4-ABEB-4DBA-8EEA-98469C8411ED}"/>
              </a:ext>
            </a:extLst>
          </p:cNvPr>
          <p:cNvGraphicFramePr>
            <a:graphicFrameLocks noGrp="1"/>
          </p:cNvGraphicFramePr>
          <p:nvPr>
            <p:extLst>
              <p:ext uri="{D42A27DB-BD31-4B8C-83A1-F6EECF244321}">
                <p14:modId xmlns:p14="http://schemas.microsoft.com/office/powerpoint/2010/main" val="4070034815"/>
              </p:ext>
            </p:extLst>
          </p:nvPr>
        </p:nvGraphicFramePr>
        <p:xfrm>
          <a:off x="483447" y="734053"/>
          <a:ext cx="8509466" cy="5286761"/>
        </p:xfrm>
        <a:graphic>
          <a:graphicData uri="http://schemas.openxmlformats.org/drawingml/2006/table">
            <a:tbl>
              <a:tblPr firstRow="1" bandRow="1">
                <a:tableStyleId>{2D5ABB26-0587-4C30-8999-92F81FD0307C}</a:tableStyleId>
              </a:tblPr>
              <a:tblGrid>
                <a:gridCol w="5244879">
                  <a:extLst>
                    <a:ext uri="{9D8B030D-6E8A-4147-A177-3AD203B41FA5}">
                      <a16:colId xmlns:a16="http://schemas.microsoft.com/office/drawing/2014/main" val="20000"/>
                    </a:ext>
                  </a:extLst>
                </a:gridCol>
                <a:gridCol w="1689463">
                  <a:extLst>
                    <a:ext uri="{9D8B030D-6E8A-4147-A177-3AD203B41FA5}">
                      <a16:colId xmlns:a16="http://schemas.microsoft.com/office/drawing/2014/main" val="20001"/>
                    </a:ext>
                  </a:extLst>
                </a:gridCol>
                <a:gridCol w="1575124">
                  <a:extLst>
                    <a:ext uri="{9D8B030D-6E8A-4147-A177-3AD203B41FA5}">
                      <a16:colId xmlns:a16="http://schemas.microsoft.com/office/drawing/2014/main" val="20002"/>
                    </a:ext>
                  </a:extLst>
                </a:gridCol>
              </a:tblGrid>
              <a:tr h="332747">
                <a:tc>
                  <a:txBody>
                    <a:bodyPr/>
                    <a:lstStyle/>
                    <a:p>
                      <a:r>
                        <a:rPr lang="en-US" sz="1200" b="1" i="0" dirty="0">
                          <a:solidFill>
                            <a:schemeClr val="accent3"/>
                          </a:solidFill>
                          <a:latin typeface="+mn-lt"/>
                          <a:cs typeface="UHC Sans Regular"/>
                        </a:rPr>
                        <a:t> </a:t>
                      </a:r>
                    </a:p>
                  </a:txBody>
                  <a:tcPr marL="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latin typeface="+mn-lt"/>
                        </a:rPr>
                        <a:t>In-Network*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chemeClr val="bg1"/>
                          </a:solidFill>
                          <a:latin typeface="+mn-lt"/>
                          <a:cs typeface="UHC Sans Regular"/>
                        </a:rPr>
                        <a:t>Out of Network**</a:t>
                      </a:r>
                      <a:endParaRPr lang="en-US" sz="1100" dirty="0">
                        <a:solidFill>
                          <a:schemeClr val="bg1"/>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9297"/>
                    </a:solidFill>
                  </a:tcPr>
                </a:tc>
                <a:extLst>
                  <a:ext uri="{0D108BD9-81ED-4DB2-BD59-A6C34878D82A}">
                    <a16:rowId xmlns:a16="http://schemas.microsoft.com/office/drawing/2014/main" val="10000"/>
                  </a:ext>
                </a:extLst>
              </a:tr>
              <a:tr h="381000">
                <a:tc>
                  <a:txBody>
                    <a:bodyPr/>
                    <a:lstStyle/>
                    <a:p>
                      <a:r>
                        <a:rPr lang="en-US" sz="1100" b="1" i="0" dirty="0">
                          <a:solidFill>
                            <a:schemeClr val="bg2">
                              <a:lumMod val="50000"/>
                            </a:schemeClr>
                          </a:solidFill>
                          <a:latin typeface="+mn-lt"/>
                          <a:cs typeface="UHC Sans Regular"/>
                        </a:rPr>
                        <a:t>Your Network Is</a:t>
                      </a:r>
                    </a:p>
                  </a:txBody>
                  <a:tcPr marL="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b="0" dirty="0">
                          <a:solidFill>
                            <a:srgbClr val="393E41"/>
                          </a:solidFill>
                          <a:latin typeface="+mn-lt"/>
                        </a:rPr>
                        <a:t>Traditional Preferred</a:t>
                      </a:r>
                    </a:p>
                  </a:txBody>
                  <a:tcPr marL="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44000"/>
                      </a:schemeClr>
                    </a:solidFill>
                  </a:tcPr>
                </a:tc>
                <a:tc>
                  <a:txBody>
                    <a:bodyPr/>
                    <a:lstStyle/>
                    <a:p>
                      <a:pPr algn="ctr"/>
                      <a:r>
                        <a:rPr lang="en-US" sz="1100" b="0" dirty="0">
                          <a:solidFill>
                            <a:srgbClr val="393E41"/>
                          </a:solidFill>
                          <a:latin typeface="+mn-lt"/>
                        </a:rPr>
                        <a:t>N/A</a:t>
                      </a:r>
                    </a:p>
                  </a:txBody>
                  <a:tcPr marL="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val="495435754"/>
                  </a:ext>
                </a:extLst>
              </a:tr>
              <a:tr h="311889">
                <a:tc>
                  <a:txBody>
                    <a:bodyPr/>
                    <a:lstStyle/>
                    <a:p>
                      <a:r>
                        <a:rPr lang="en-US" sz="1100" b="1" i="0" dirty="0">
                          <a:solidFill>
                            <a:schemeClr val="bg2">
                              <a:lumMod val="50000"/>
                            </a:schemeClr>
                          </a:solidFill>
                          <a:latin typeface="+mn-lt"/>
                          <a:cs typeface="UHC Sans Regular"/>
                        </a:rPr>
                        <a:t>Deductible*—Before the plan pays, you’ll pay all costs up to:</a:t>
                      </a:r>
                    </a:p>
                  </a:txBody>
                  <a:tcPr marL="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lnSpc>
                          <a:spcPct val="100000"/>
                        </a:lnSpc>
                      </a:pPr>
                      <a:r>
                        <a:rPr lang="en-US" sz="1100" b="0" i="0" dirty="0">
                          <a:solidFill>
                            <a:srgbClr val="424242"/>
                          </a:solidFill>
                          <a:latin typeface="+mn-lt"/>
                          <a:cs typeface="UHC Sans Light"/>
                        </a:rPr>
                        <a:t>$50</a:t>
                      </a:r>
                      <a:r>
                        <a:rPr lang="en-US" sz="1100" b="0" i="0" baseline="0" dirty="0">
                          <a:solidFill>
                            <a:srgbClr val="424242"/>
                          </a:solidFill>
                          <a:latin typeface="+mn-lt"/>
                          <a:cs typeface="UHC Sans Light"/>
                        </a:rPr>
                        <a:t> / $150</a:t>
                      </a:r>
                      <a:endParaRPr lang="en-US" sz="1100" b="0" i="0" dirty="0">
                        <a:solidFill>
                          <a:srgbClr val="424242"/>
                        </a:solidFill>
                        <a:latin typeface="+mn-lt"/>
                        <a:cs typeface="UHC Sans Light"/>
                      </a:endParaRPr>
                    </a:p>
                  </a:txBody>
                  <a:tcPr marL="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44000"/>
                      </a:schemeClr>
                    </a:solidFill>
                  </a:tcP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0" i="0" dirty="0">
                          <a:solidFill>
                            <a:srgbClr val="424242"/>
                          </a:solidFill>
                          <a:latin typeface="+mn-lt"/>
                          <a:cs typeface="UHC Sans Light"/>
                        </a:rPr>
                        <a:t>$50</a:t>
                      </a:r>
                      <a:r>
                        <a:rPr lang="en-US" sz="1100" b="0" i="0" baseline="0" dirty="0">
                          <a:solidFill>
                            <a:srgbClr val="424242"/>
                          </a:solidFill>
                          <a:latin typeface="+mn-lt"/>
                          <a:cs typeface="UHC Sans Light"/>
                        </a:rPr>
                        <a:t> / $150</a:t>
                      </a:r>
                      <a:endParaRPr lang="en-US" sz="1100" b="0" i="0" dirty="0">
                        <a:solidFill>
                          <a:srgbClr val="424242"/>
                        </a:solidFill>
                        <a:latin typeface="+mn-lt"/>
                        <a:cs typeface="UHC Sans Light"/>
                      </a:endParaRPr>
                    </a:p>
                  </a:txBody>
                  <a:tcPr marL="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val="10001"/>
                  </a:ext>
                </a:extLst>
              </a:tr>
              <a:tr h="291929">
                <a:tc>
                  <a:txBody>
                    <a:bodyPr/>
                    <a:lstStyle/>
                    <a:p>
                      <a:pPr>
                        <a:lnSpc>
                          <a:spcPct val="100000"/>
                        </a:lnSpc>
                      </a:pPr>
                      <a:r>
                        <a:rPr lang="en-US" sz="1050" b="0" i="0" dirty="0">
                          <a:solidFill>
                            <a:srgbClr val="424242"/>
                          </a:solidFill>
                          <a:latin typeface="+mn-lt"/>
                          <a:cs typeface="UHC Sans Light"/>
                        </a:rPr>
                        <a:t>Employee / Family  </a:t>
                      </a:r>
                      <a:r>
                        <a:rPr lang="en-US" sz="1050" b="1" i="0" dirty="0">
                          <a:solidFill>
                            <a:srgbClr val="424242"/>
                          </a:solidFill>
                          <a:latin typeface="+mn-lt"/>
                          <a:cs typeface="UHC Sans Light"/>
                        </a:rPr>
                        <a:t>(Excludes Preventive and Diagnostic) </a:t>
                      </a:r>
                    </a:p>
                  </a:txBody>
                  <a:tcPr marL="0" marB="9144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lnSpc>
                          <a:spcPct val="100000"/>
                        </a:lnSpc>
                      </a:pPr>
                      <a:endParaRPr lang="en-US" sz="1200" b="1" i="0" dirty="0">
                        <a:solidFill>
                          <a:srgbClr val="424242"/>
                        </a:solidFill>
                        <a:latin typeface="+mn-lt"/>
                        <a:cs typeface="UHC Sans Light"/>
                      </a:endParaRPr>
                    </a:p>
                  </a:txBody>
                  <a:tcPr marL="0" marB="9144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alpha val="37000"/>
                      </a:schemeClr>
                    </a:solidFill>
                  </a:tcPr>
                </a:tc>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i="0" dirty="0">
                        <a:solidFill>
                          <a:srgbClr val="424242"/>
                        </a:solidFill>
                        <a:latin typeface="+mn-lt"/>
                        <a:cs typeface="UHC Sans Light"/>
                      </a:endParaRPr>
                    </a:p>
                  </a:txBody>
                  <a:tcPr marL="0" marB="9144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val="10002"/>
                  </a:ext>
                </a:extLst>
              </a:tr>
              <a:tr h="396880">
                <a:tc>
                  <a:txBody>
                    <a:bodyPr/>
                    <a:lstStyle/>
                    <a:p>
                      <a:r>
                        <a:rPr lang="en-US" sz="1100" b="1" i="0" dirty="0">
                          <a:solidFill>
                            <a:schemeClr val="bg2">
                              <a:lumMod val="50000"/>
                            </a:schemeClr>
                          </a:solidFill>
                          <a:latin typeface="+mn-lt"/>
                          <a:cs typeface="UHC Sans Regular"/>
                        </a:rPr>
                        <a:t>Coinsurance*—Once the deductible is met, the plan pays:</a:t>
                      </a:r>
                    </a:p>
                  </a:txBody>
                  <a:tcPr marL="0" marT="9144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0" i="0" dirty="0">
                          <a:solidFill>
                            <a:srgbClr val="424242"/>
                          </a:solidFill>
                          <a:latin typeface="+mn-lt"/>
                          <a:cs typeface="UHC Sans Light"/>
                        </a:rPr>
                        <a:t>100%</a:t>
                      </a:r>
                    </a:p>
                  </a:txBody>
                  <a:tcPr marL="0" marT="914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44000"/>
                      </a:schemeClr>
                    </a:solidFill>
                  </a:tcP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0" i="0" dirty="0">
                          <a:solidFill>
                            <a:srgbClr val="424242"/>
                          </a:solidFill>
                          <a:latin typeface="+mn-lt"/>
                          <a:cs typeface="UHC Sans Light"/>
                        </a:rPr>
                        <a:t>100%</a:t>
                      </a:r>
                    </a:p>
                  </a:txBody>
                  <a:tcPr marL="0" marT="914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val="10003"/>
                  </a:ext>
                </a:extLst>
              </a:tr>
              <a:tr h="33802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b="0" i="0" dirty="0">
                          <a:solidFill>
                            <a:srgbClr val="424242"/>
                          </a:solidFill>
                          <a:latin typeface="+mn-lt"/>
                          <a:cs typeface="UHC Sans Light"/>
                        </a:rPr>
                        <a:t>Preventative and Diagnostic Services</a:t>
                      </a:r>
                    </a:p>
                    <a:p>
                      <a:pPr marL="0" marR="0" indent="0" algn="l" defTabSz="457200" rtl="0" eaLnBrk="1" fontAlgn="auto" latinLnBrk="0" hangingPunct="1">
                        <a:lnSpc>
                          <a:spcPct val="100000"/>
                        </a:lnSpc>
                        <a:spcBef>
                          <a:spcPts val="0"/>
                        </a:spcBef>
                        <a:spcAft>
                          <a:spcPts val="0"/>
                        </a:spcAft>
                        <a:buClrTx/>
                        <a:buSzTx/>
                        <a:buFontTx/>
                        <a:buNone/>
                        <a:tabLst/>
                        <a:defRPr/>
                      </a:pPr>
                      <a:r>
                        <a:rPr lang="en-US" sz="1050" b="0" i="0" dirty="0">
                          <a:solidFill>
                            <a:srgbClr val="424242"/>
                          </a:solidFill>
                          <a:latin typeface="+mn-lt"/>
                          <a:cs typeface="UHC Sans Light"/>
                        </a:rPr>
                        <a:t>Routine oral examinations</a:t>
                      </a:r>
                    </a:p>
                    <a:p>
                      <a:pPr marL="0" marR="0" indent="0" algn="l" defTabSz="457200" rtl="0" eaLnBrk="1" fontAlgn="auto" latinLnBrk="0" hangingPunct="1">
                        <a:lnSpc>
                          <a:spcPct val="100000"/>
                        </a:lnSpc>
                        <a:spcBef>
                          <a:spcPts val="0"/>
                        </a:spcBef>
                        <a:spcAft>
                          <a:spcPts val="0"/>
                        </a:spcAft>
                        <a:buClrTx/>
                        <a:buSzTx/>
                        <a:buFontTx/>
                        <a:buNone/>
                        <a:tabLst/>
                        <a:defRPr/>
                      </a:pPr>
                      <a:r>
                        <a:rPr lang="en-US" sz="1050" b="0" i="0" dirty="0">
                          <a:solidFill>
                            <a:srgbClr val="424242"/>
                          </a:solidFill>
                          <a:latin typeface="+mn-lt"/>
                          <a:cs typeface="UHC Sans Light"/>
                        </a:rPr>
                        <a:t>Routine cleanings</a:t>
                      </a:r>
                    </a:p>
                    <a:p>
                      <a:pPr marL="0" marR="0" indent="0" algn="l" defTabSz="457200" rtl="0" eaLnBrk="1" fontAlgn="auto" latinLnBrk="0" hangingPunct="1">
                        <a:lnSpc>
                          <a:spcPct val="100000"/>
                        </a:lnSpc>
                        <a:spcBef>
                          <a:spcPts val="0"/>
                        </a:spcBef>
                        <a:spcAft>
                          <a:spcPts val="0"/>
                        </a:spcAft>
                        <a:buClrTx/>
                        <a:buSzTx/>
                        <a:buFontTx/>
                        <a:buNone/>
                        <a:tabLst/>
                        <a:defRPr/>
                      </a:pPr>
                      <a:r>
                        <a:rPr lang="en-US" sz="1050" b="0" i="0" dirty="0">
                          <a:solidFill>
                            <a:srgbClr val="424242"/>
                          </a:solidFill>
                          <a:latin typeface="+mn-lt"/>
                          <a:cs typeface="UHC Sans Light"/>
                        </a:rPr>
                        <a:t>Sealants &amp; Fluoride treatments</a:t>
                      </a:r>
                    </a:p>
                  </a:txBody>
                  <a:tcPr marL="0" marB="9144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i="0" dirty="0">
                        <a:solidFill>
                          <a:srgbClr val="424242"/>
                        </a:solidFill>
                        <a:latin typeface="+mn-lt"/>
                        <a:cs typeface="UHC Sans Light"/>
                      </a:endParaRPr>
                    </a:p>
                  </a:txBody>
                  <a:tcPr marL="0" marB="9144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alpha val="37000"/>
                      </a:schemeClr>
                    </a:solidFill>
                  </a:tcPr>
                </a:tc>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i="0" dirty="0">
                        <a:solidFill>
                          <a:srgbClr val="424242"/>
                        </a:solidFill>
                        <a:latin typeface="+mn-lt"/>
                        <a:cs typeface="UHC Sans Light"/>
                      </a:endParaRPr>
                    </a:p>
                  </a:txBody>
                  <a:tcPr marL="0" marB="9144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val="10004"/>
                  </a:ext>
                </a:extLst>
              </a:tr>
              <a:tr h="29568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i="0" dirty="0">
                          <a:solidFill>
                            <a:schemeClr val="bg2">
                              <a:lumMod val="50000"/>
                            </a:schemeClr>
                          </a:solidFill>
                          <a:latin typeface="+mn-lt"/>
                          <a:cs typeface="UHC Sans Light"/>
                        </a:rPr>
                        <a:t>Basic Dental Services:</a:t>
                      </a:r>
                    </a:p>
                  </a:txBody>
                  <a:tcPr marL="0" marT="9144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0" i="0" dirty="0">
                        <a:solidFill>
                          <a:schemeClr val="bg1"/>
                        </a:solidFill>
                        <a:latin typeface="+mn-lt"/>
                        <a:cs typeface="UHC Sans Light"/>
                      </a:endParaRPr>
                    </a:p>
                  </a:txBody>
                  <a:tcPr marL="0" marT="9144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44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0" i="0" dirty="0">
                        <a:solidFill>
                          <a:schemeClr val="bg1"/>
                        </a:solidFill>
                        <a:latin typeface="+mn-lt"/>
                        <a:cs typeface="UHC Sans Light"/>
                      </a:endParaRPr>
                    </a:p>
                  </a:txBody>
                  <a:tcPr marL="0" marT="9144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val="10005"/>
                  </a:ext>
                </a:extLst>
              </a:tr>
              <a:tr h="28973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b="0" i="0" dirty="0">
                          <a:solidFill>
                            <a:srgbClr val="424242"/>
                          </a:solidFill>
                          <a:latin typeface="+mn-lt"/>
                          <a:cs typeface="UHC Sans Light"/>
                        </a:rPr>
                        <a:t>Fillings</a:t>
                      </a:r>
                    </a:p>
                    <a:p>
                      <a:pPr marL="0" marR="0" indent="0" algn="l" defTabSz="457200" rtl="0" eaLnBrk="1" fontAlgn="auto" latinLnBrk="0" hangingPunct="1">
                        <a:lnSpc>
                          <a:spcPct val="100000"/>
                        </a:lnSpc>
                        <a:spcBef>
                          <a:spcPts val="0"/>
                        </a:spcBef>
                        <a:spcAft>
                          <a:spcPts val="0"/>
                        </a:spcAft>
                        <a:buClrTx/>
                        <a:buSzTx/>
                        <a:buFontTx/>
                        <a:buNone/>
                        <a:tabLst/>
                        <a:defRPr/>
                      </a:pPr>
                      <a:r>
                        <a:rPr lang="en-US" sz="1050" b="0" i="0" dirty="0">
                          <a:solidFill>
                            <a:srgbClr val="424242"/>
                          </a:solidFill>
                          <a:latin typeface="+mn-lt"/>
                          <a:cs typeface="UHC Sans Light"/>
                        </a:rPr>
                        <a:t>Periodontics</a:t>
                      </a:r>
                    </a:p>
                    <a:p>
                      <a:pPr marL="0" marR="0" indent="0" algn="l" defTabSz="457200" rtl="0" eaLnBrk="1" fontAlgn="auto" latinLnBrk="0" hangingPunct="1">
                        <a:lnSpc>
                          <a:spcPct val="100000"/>
                        </a:lnSpc>
                        <a:spcBef>
                          <a:spcPts val="0"/>
                        </a:spcBef>
                        <a:spcAft>
                          <a:spcPts val="0"/>
                        </a:spcAft>
                        <a:buClrTx/>
                        <a:buSzTx/>
                        <a:buFontTx/>
                        <a:buNone/>
                        <a:tabLst/>
                        <a:defRPr/>
                      </a:pPr>
                      <a:r>
                        <a:rPr lang="en-US" sz="1050" b="0" i="0" dirty="0">
                          <a:solidFill>
                            <a:srgbClr val="424242"/>
                          </a:solidFill>
                          <a:latin typeface="+mn-lt"/>
                          <a:cs typeface="UHC Sans Light"/>
                        </a:rPr>
                        <a:t>Endodontics</a:t>
                      </a:r>
                    </a:p>
                    <a:p>
                      <a:pPr marL="0" marR="0" indent="0" algn="l" defTabSz="457200" rtl="0" eaLnBrk="1" fontAlgn="auto" latinLnBrk="0" hangingPunct="1">
                        <a:lnSpc>
                          <a:spcPct val="100000"/>
                        </a:lnSpc>
                        <a:spcBef>
                          <a:spcPts val="0"/>
                        </a:spcBef>
                        <a:spcAft>
                          <a:spcPts val="0"/>
                        </a:spcAft>
                        <a:buClrTx/>
                        <a:buSzTx/>
                        <a:buFontTx/>
                        <a:buNone/>
                        <a:tabLst/>
                        <a:defRPr/>
                      </a:pPr>
                      <a:r>
                        <a:rPr lang="en-US" sz="1050" b="0" i="0" dirty="0">
                          <a:solidFill>
                            <a:srgbClr val="424242"/>
                          </a:solidFill>
                          <a:latin typeface="+mn-lt"/>
                          <a:cs typeface="UHC Sans Light"/>
                        </a:rPr>
                        <a:t>Stainless Steel Crowns</a:t>
                      </a:r>
                    </a:p>
                  </a:txBody>
                  <a:tcPr marL="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C9599"/>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0" i="0" dirty="0">
                          <a:solidFill>
                            <a:srgbClr val="424242"/>
                          </a:solidFill>
                          <a:latin typeface="+mn-lt"/>
                          <a:cs typeface="UHC Sans Light"/>
                        </a:rPr>
                        <a:t>80%</a:t>
                      </a:r>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C9599"/>
                      </a:solidFill>
                      <a:prstDash val="dot"/>
                      <a:round/>
                      <a:headEnd type="none" w="med" len="med"/>
                      <a:tailEnd type="none" w="med" len="med"/>
                    </a:lnB>
                    <a:lnTlToBr w="12700" cmpd="sng">
                      <a:noFill/>
                      <a:prstDash val="solid"/>
                    </a:lnTlToBr>
                    <a:lnBlToTr w="12700" cmpd="sng">
                      <a:noFill/>
                      <a:prstDash val="solid"/>
                    </a:lnBlToTr>
                    <a:solidFill>
                      <a:schemeClr val="accent1">
                        <a:lumMod val="20000"/>
                        <a:lumOff val="80000"/>
                        <a:alpha val="44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0" i="0" dirty="0">
                          <a:solidFill>
                            <a:srgbClr val="424242"/>
                          </a:solidFill>
                          <a:latin typeface="+mn-lt"/>
                          <a:cs typeface="UHC Sans Light"/>
                        </a:rPr>
                        <a:t>80%</a:t>
                      </a:r>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C9599"/>
                      </a:solidFill>
                      <a:prstDash val="dot"/>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val="10006"/>
                  </a:ext>
                </a:extLst>
              </a:tr>
              <a:tr h="32192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i="0" dirty="0">
                          <a:solidFill>
                            <a:schemeClr val="bg2">
                              <a:lumMod val="50000"/>
                            </a:schemeClr>
                          </a:solidFill>
                          <a:latin typeface="+mn-lt"/>
                          <a:cs typeface="UHC Sans Light"/>
                        </a:rPr>
                        <a:t>Major Dental Services:</a:t>
                      </a:r>
                    </a:p>
                  </a:txBody>
                  <a:tcPr marL="0" marT="9144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C9599"/>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0" i="0" dirty="0">
                          <a:solidFill>
                            <a:srgbClr val="424242"/>
                          </a:solidFill>
                          <a:latin typeface="+mn-lt"/>
                          <a:cs typeface="UHC Sans Light"/>
                        </a:rPr>
                        <a:t>50%</a:t>
                      </a:r>
                    </a:p>
                  </a:txBody>
                  <a:tcPr marL="0" marT="914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C9599"/>
                      </a:solidFill>
                      <a:prstDash val="dot"/>
                      <a:round/>
                      <a:headEnd type="none" w="med" len="med"/>
                      <a:tailEnd type="none" w="med" len="med"/>
                    </a:lnT>
                    <a:lnB w="6350" cap="flat" cmpd="sng" algn="ctr">
                      <a:solidFill>
                        <a:srgbClr val="8C9599"/>
                      </a:solidFill>
                      <a:prstDash val="dot"/>
                      <a:round/>
                      <a:headEnd type="none" w="med" len="med"/>
                      <a:tailEnd type="none" w="med" len="med"/>
                    </a:lnB>
                    <a:lnTlToBr w="12700" cmpd="sng">
                      <a:noFill/>
                      <a:prstDash val="solid"/>
                    </a:lnTlToBr>
                    <a:lnBlToTr w="12700" cmpd="sng">
                      <a:noFill/>
                      <a:prstDash val="solid"/>
                    </a:lnBlToTr>
                    <a:solidFill>
                      <a:schemeClr val="accent1">
                        <a:lumMod val="20000"/>
                        <a:lumOff val="80000"/>
                        <a:alpha val="44000"/>
                      </a:schemeClr>
                    </a:solidFill>
                  </a:tcPr>
                </a:tc>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0" i="0" dirty="0">
                          <a:solidFill>
                            <a:srgbClr val="424242"/>
                          </a:solidFill>
                          <a:latin typeface="+mn-lt"/>
                          <a:cs typeface="UHC Sans Light"/>
                        </a:rPr>
                        <a:t>50%</a:t>
                      </a:r>
                    </a:p>
                  </a:txBody>
                  <a:tcPr marL="0" marT="914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C9599"/>
                      </a:solidFill>
                      <a:prstDash val="dot"/>
                      <a:round/>
                      <a:headEnd type="none" w="med" len="med"/>
                      <a:tailEnd type="none" w="med" len="med"/>
                    </a:lnT>
                    <a:lnB w="6350" cap="flat" cmpd="sng" algn="ctr">
                      <a:solidFill>
                        <a:srgbClr val="8C9599"/>
                      </a:solidFill>
                      <a:prstDash val="dot"/>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val="10009"/>
                  </a:ext>
                </a:extLst>
              </a:tr>
              <a:tr h="24701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b="0" i="0" dirty="0">
                          <a:solidFill>
                            <a:srgbClr val="424242"/>
                          </a:solidFill>
                          <a:latin typeface="+mn-lt"/>
                          <a:cs typeface="UHC Sans Light"/>
                        </a:rPr>
                        <a:t>Crowns and Bridges</a:t>
                      </a:r>
                    </a:p>
                    <a:p>
                      <a:pPr marL="0" marR="0" indent="0" algn="l" defTabSz="457200" rtl="0" eaLnBrk="1" fontAlgn="auto" latinLnBrk="0" hangingPunct="1">
                        <a:lnSpc>
                          <a:spcPct val="100000"/>
                        </a:lnSpc>
                        <a:spcBef>
                          <a:spcPts val="0"/>
                        </a:spcBef>
                        <a:spcAft>
                          <a:spcPts val="0"/>
                        </a:spcAft>
                        <a:buClrTx/>
                        <a:buSzTx/>
                        <a:buFontTx/>
                        <a:buNone/>
                        <a:tabLst/>
                        <a:defRPr/>
                      </a:pPr>
                      <a:r>
                        <a:rPr lang="en-US" sz="1050" b="0" i="0" dirty="0">
                          <a:solidFill>
                            <a:srgbClr val="424242"/>
                          </a:solidFill>
                          <a:latin typeface="+mn-lt"/>
                          <a:cs typeface="UHC Sans Light"/>
                        </a:rPr>
                        <a:t>Dentures</a:t>
                      </a:r>
                    </a:p>
                    <a:p>
                      <a:pPr marL="0" marR="0" indent="0" algn="l" defTabSz="457200" rtl="0" eaLnBrk="1" fontAlgn="auto" latinLnBrk="0" hangingPunct="1">
                        <a:lnSpc>
                          <a:spcPct val="100000"/>
                        </a:lnSpc>
                        <a:spcBef>
                          <a:spcPts val="0"/>
                        </a:spcBef>
                        <a:spcAft>
                          <a:spcPts val="0"/>
                        </a:spcAft>
                        <a:buClrTx/>
                        <a:buSzTx/>
                        <a:buFontTx/>
                        <a:buNone/>
                        <a:tabLst/>
                        <a:defRPr/>
                      </a:pPr>
                      <a:r>
                        <a:rPr lang="en-US" sz="1050" b="0" i="0" dirty="0">
                          <a:solidFill>
                            <a:srgbClr val="424242"/>
                          </a:solidFill>
                          <a:latin typeface="+mn-lt"/>
                          <a:cs typeface="UHC Sans Light"/>
                        </a:rPr>
                        <a:t>Implant Related Services</a:t>
                      </a:r>
                    </a:p>
                  </a:txBody>
                  <a:tcPr marL="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C9599"/>
                      </a:solidFill>
                      <a:prstDash val="dot"/>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i="0" dirty="0">
                        <a:solidFill>
                          <a:srgbClr val="424242"/>
                        </a:solidFill>
                        <a:latin typeface="+mn-lt"/>
                        <a:cs typeface="UHC Sans Light"/>
                      </a:endParaRPr>
                    </a:p>
                  </a:txBody>
                  <a:tcPr marL="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C9599"/>
                      </a:solidFill>
                      <a:prstDash val="dot"/>
                      <a:round/>
                      <a:headEnd type="none" w="med" len="med"/>
                      <a:tailEnd type="none" w="med" len="med"/>
                    </a:lnB>
                    <a:lnTlToBr w="12700" cmpd="sng">
                      <a:noFill/>
                      <a:prstDash val="solid"/>
                    </a:lnTlToBr>
                    <a:lnBlToTr w="12700" cmpd="sng">
                      <a:noFill/>
                      <a:prstDash val="solid"/>
                    </a:lnBlToTr>
                    <a:solidFill>
                      <a:schemeClr val="accent3">
                        <a:lumMod val="75000"/>
                        <a:alpha val="37000"/>
                      </a:schemeClr>
                    </a:solidFill>
                  </a:tcPr>
                </a:tc>
                <a:tc v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i="0" dirty="0">
                        <a:solidFill>
                          <a:srgbClr val="424242"/>
                        </a:solidFill>
                        <a:latin typeface="+mn-lt"/>
                        <a:cs typeface="UHC Sans Light"/>
                      </a:endParaRPr>
                    </a:p>
                  </a:txBody>
                  <a:tcPr marL="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C9599"/>
                      </a:solidFill>
                      <a:prstDash val="dot"/>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val="10010"/>
                  </a:ext>
                </a:extLst>
              </a:tr>
              <a:tr h="289732">
                <a:tc>
                  <a:txBody>
                    <a:bodyPr/>
                    <a:lstStyle/>
                    <a:p>
                      <a:r>
                        <a:rPr lang="en-US" sz="1100" b="1" i="0" dirty="0">
                          <a:solidFill>
                            <a:schemeClr val="bg1"/>
                          </a:solidFill>
                          <a:latin typeface="+mn-lt"/>
                          <a:cs typeface="UHC Sans Regular"/>
                        </a:rPr>
                        <a:t>Annual limits</a:t>
                      </a:r>
                      <a:r>
                        <a:rPr lang="en-US" sz="1100" b="0" i="0" dirty="0">
                          <a:solidFill>
                            <a:schemeClr val="bg1"/>
                          </a:solidFill>
                          <a:latin typeface="+mn-lt"/>
                          <a:cs typeface="UHC Sans Regular"/>
                        </a:rPr>
                        <a:t>—This is the most the plan will pay in the plan year.</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C9599"/>
                      </a:solidFill>
                      <a:prstDash val="dot"/>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dirty="0">
                          <a:solidFill>
                            <a:schemeClr val="bg1"/>
                          </a:solidFill>
                          <a:latin typeface="+mn-lt"/>
                          <a:cs typeface="UHC Sans Light"/>
                        </a:rPr>
                        <a:t>$1,500</a:t>
                      </a:r>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C9599"/>
                      </a:solidFill>
                      <a:prstDash val="dot"/>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dirty="0">
                          <a:solidFill>
                            <a:schemeClr val="bg1"/>
                          </a:solidFill>
                          <a:latin typeface="+mn-lt"/>
                          <a:cs typeface="UHC Sans Light"/>
                        </a:rPr>
                        <a:t>$1,500</a:t>
                      </a:r>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C9599"/>
                      </a:solidFill>
                      <a:prstDash val="dot"/>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10012"/>
                  </a:ext>
                </a:extLst>
              </a:tr>
              <a:tr h="2897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0" dirty="0">
                          <a:solidFill>
                            <a:schemeClr val="bg2">
                              <a:lumMod val="50000"/>
                            </a:schemeClr>
                          </a:solidFill>
                          <a:latin typeface="+mn-lt"/>
                          <a:cs typeface="UHC Sans Light"/>
                        </a:rPr>
                        <a:t>Child Orthodontia (through age 18)</a:t>
                      </a:r>
                    </a:p>
                  </a:txBody>
                  <a:tcPr anchor="b">
                    <a:lnL w="3175" cap="flat" cmpd="sng" algn="ctr">
                      <a:noFill/>
                      <a:prstDash val="dot"/>
                      <a:round/>
                      <a:headEnd type="none" w="med" len="med"/>
                      <a:tailEnd type="none" w="med" len="med"/>
                    </a:lnL>
                    <a:lnR w="3175" cap="flat" cmpd="sng" algn="ctr">
                      <a:solidFill>
                        <a:schemeClr val="tx1">
                          <a:lumMod val="75000"/>
                        </a:schemeClr>
                      </a:solidFill>
                      <a:prstDash val="dot"/>
                      <a:round/>
                      <a:headEnd type="none" w="med" len="med"/>
                      <a:tailEnd type="none" w="med" len="med"/>
                    </a:lnR>
                    <a:lnT w="12700" cap="flat" cmpd="sng" algn="ctr">
                      <a:solidFill>
                        <a:schemeClr val="tx1">
                          <a:lumMod val="75000"/>
                        </a:schemeClr>
                      </a:solidFill>
                      <a:prstDash val="solid"/>
                      <a:round/>
                      <a:headEnd type="none" w="med" len="med"/>
                      <a:tailEnd type="none" w="med" len="med"/>
                    </a:lnT>
                    <a:lnB w="3175" cap="flat" cmpd="sng" algn="ctr">
                      <a:solidFill>
                        <a:schemeClr val="tx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0" i="0" dirty="0">
                          <a:solidFill>
                            <a:srgbClr val="424242"/>
                          </a:solidFill>
                          <a:latin typeface="+mn-lt"/>
                          <a:cs typeface="UHC Sans Light"/>
                        </a:rPr>
                        <a:t>50%</a:t>
                      </a:r>
                    </a:p>
                  </a:txBody>
                  <a:tcPr marL="0" anchor="ctr">
                    <a:lnL w="3175" cap="flat" cmpd="sng" algn="ctr">
                      <a:solidFill>
                        <a:schemeClr val="tx1">
                          <a:lumMod val="75000"/>
                        </a:schemeClr>
                      </a:solidFill>
                      <a:prstDash val="dot"/>
                      <a:round/>
                      <a:headEnd type="none" w="med" len="med"/>
                      <a:tailEnd type="none" w="med" len="med"/>
                    </a:lnL>
                    <a:lnR w="3175" cap="flat" cmpd="sng" algn="ctr">
                      <a:solidFill>
                        <a:schemeClr val="tx1">
                          <a:lumMod val="75000"/>
                        </a:schemeClr>
                      </a:solidFill>
                      <a:prstDash val="dot"/>
                      <a:round/>
                      <a:headEnd type="none" w="med" len="med"/>
                      <a:tailEnd type="none" w="med" len="med"/>
                    </a:lnR>
                    <a:lnT w="12700" cap="flat" cmpd="sng" algn="ctr">
                      <a:solidFill>
                        <a:schemeClr val="tx1">
                          <a:lumMod val="75000"/>
                        </a:schemeClr>
                      </a:solidFill>
                      <a:prstDash val="solid"/>
                      <a:round/>
                      <a:headEnd type="none" w="med" len="med"/>
                      <a:tailEnd type="none" w="med" len="med"/>
                    </a:lnT>
                    <a:lnB w="3175" cap="flat" cmpd="sng" algn="ctr">
                      <a:solidFill>
                        <a:schemeClr val="tx1">
                          <a:lumMod val="75000"/>
                        </a:schemeClr>
                      </a:solidFill>
                      <a:prstDash val="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0" i="0" dirty="0">
                          <a:solidFill>
                            <a:srgbClr val="424242"/>
                          </a:solidFill>
                          <a:latin typeface="+mn-lt"/>
                          <a:cs typeface="UHC Sans Light"/>
                        </a:rPr>
                        <a:t>50%</a:t>
                      </a:r>
                    </a:p>
                  </a:txBody>
                  <a:tcPr marL="0" anchor="ctr">
                    <a:lnL w="3175" cap="flat" cmpd="sng" algn="ctr">
                      <a:solidFill>
                        <a:schemeClr val="tx1">
                          <a:lumMod val="75000"/>
                        </a:schemeClr>
                      </a:solidFill>
                      <a:prstDash val="dot"/>
                      <a:round/>
                      <a:headEnd type="none" w="med" len="med"/>
                      <a:tailEnd type="none" w="med" len="med"/>
                    </a:lnL>
                    <a:lnR w="3175" cap="flat" cmpd="sng" algn="ctr">
                      <a:noFill/>
                      <a:prstDash val="dot"/>
                      <a:round/>
                      <a:headEnd type="none" w="med" len="med"/>
                      <a:tailEnd type="none" w="med" len="med"/>
                    </a:lnR>
                    <a:lnT w="12700" cap="flat" cmpd="sng" algn="ctr">
                      <a:solidFill>
                        <a:schemeClr val="tx1">
                          <a:lumMod val="75000"/>
                        </a:schemeClr>
                      </a:solidFill>
                      <a:prstDash val="solid"/>
                      <a:round/>
                      <a:headEnd type="none" w="med" len="med"/>
                      <a:tailEnd type="none" w="med" len="med"/>
                    </a:lnT>
                    <a:lnB w="3175" cap="flat" cmpd="sng" algn="ctr">
                      <a:solidFill>
                        <a:schemeClr val="tx1">
                          <a:lumMod val="75000"/>
                        </a:schemeClr>
                      </a:solidFill>
                      <a:prstDash val="dot"/>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val="1240877600"/>
                  </a:ext>
                </a:extLst>
              </a:tr>
              <a:tr h="289732">
                <a:tc>
                  <a:txBody>
                    <a:bodyPr/>
                    <a:lstStyle/>
                    <a:p>
                      <a:r>
                        <a:rPr lang="en-US" sz="1100" b="1" i="0" dirty="0">
                          <a:solidFill>
                            <a:schemeClr val="bg1"/>
                          </a:solidFill>
                          <a:latin typeface="+mn-lt"/>
                          <a:cs typeface="UHC Sans Light"/>
                        </a:rPr>
                        <a:t>Orthodontia Lifetime Maximum</a:t>
                      </a:r>
                      <a:endParaRPr lang="en-US" sz="1100" b="1" i="0" dirty="0">
                        <a:solidFill>
                          <a:schemeClr val="bg1"/>
                        </a:solidFill>
                        <a:latin typeface="+mn-lt"/>
                        <a:cs typeface="UHC Sans Regular"/>
                      </a:endParaRPr>
                    </a:p>
                  </a:txBody>
                  <a:tcPr anchor="b">
                    <a:lnL w="3175" cap="flat" cmpd="sng" algn="ctr">
                      <a:noFill/>
                      <a:prstDash val="dot"/>
                      <a:round/>
                      <a:headEnd type="none" w="med" len="med"/>
                      <a:tailEnd type="none" w="med" len="med"/>
                    </a:lnL>
                    <a:lnR w="3175" cap="flat" cmpd="sng" algn="ctr">
                      <a:solidFill>
                        <a:schemeClr val="tx1">
                          <a:lumMod val="75000"/>
                        </a:schemeClr>
                      </a:solidFill>
                      <a:prstDash val="dot"/>
                      <a:round/>
                      <a:headEnd type="none" w="med" len="med"/>
                      <a:tailEnd type="none" w="med" len="med"/>
                    </a:lnR>
                    <a:lnT w="3175" cap="flat" cmpd="sng" algn="ctr">
                      <a:solidFill>
                        <a:schemeClr val="tx1">
                          <a:lumMod val="75000"/>
                        </a:schemeClr>
                      </a:solidFill>
                      <a:prstDash val="dot"/>
                      <a:round/>
                      <a:headEnd type="none" w="med" len="med"/>
                      <a:tailEnd type="none" w="med" len="med"/>
                    </a:lnT>
                    <a:lnB w="3175" cap="flat" cmpd="sng" algn="ctr">
                      <a:noFill/>
                      <a:prstDash val="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dirty="0">
                          <a:solidFill>
                            <a:schemeClr val="bg1"/>
                          </a:solidFill>
                          <a:latin typeface="+mn-lt"/>
                          <a:cs typeface="UHC Sans Light"/>
                        </a:rPr>
                        <a:t>$1,000</a:t>
                      </a:r>
                    </a:p>
                  </a:txBody>
                  <a:tcPr marL="0" anchor="ctr">
                    <a:lnL w="3175" cap="flat" cmpd="sng" algn="ctr">
                      <a:solidFill>
                        <a:schemeClr val="tx1">
                          <a:lumMod val="75000"/>
                        </a:schemeClr>
                      </a:solidFill>
                      <a:prstDash val="dot"/>
                      <a:round/>
                      <a:headEnd type="none" w="med" len="med"/>
                      <a:tailEnd type="none" w="med" len="med"/>
                    </a:lnL>
                    <a:lnR w="3175" cap="flat" cmpd="sng" algn="ctr">
                      <a:solidFill>
                        <a:schemeClr val="tx1">
                          <a:lumMod val="75000"/>
                        </a:schemeClr>
                      </a:solidFill>
                      <a:prstDash val="dot"/>
                      <a:round/>
                      <a:headEnd type="none" w="med" len="med"/>
                      <a:tailEnd type="none" w="med" len="med"/>
                    </a:lnR>
                    <a:lnT w="3175" cap="flat" cmpd="sng" algn="ctr">
                      <a:solidFill>
                        <a:schemeClr val="tx1">
                          <a:lumMod val="75000"/>
                        </a:schemeClr>
                      </a:solidFill>
                      <a:prstDash val="dot"/>
                      <a:round/>
                      <a:headEnd type="none" w="med" len="med"/>
                      <a:tailEnd type="none" w="med" len="med"/>
                    </a:lnT>
                    <a:lnB w="3175" cap="flat" cmpd="sng" algn="ctr">
                      <a:noFill/>
                      <a:prstDash val="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dirty="0">
                          <a:solidFill>
                            <a:schemeClr val="bg1"/>
                          </a:solidFill>
                          <a:latin typeface="+mn-lt"/>
                          <a:cs typeface="UHC Sans Light"/>
                        </a:rPr>
                        <a:t>$1,000</a:t>
                      </a:r>
                    </a:p>
                  </a:txBody>
                  <a:tcPr marL="0" anchor="ctr">
                    <a:lnL w="3175" cap="flat" cmpd="sng" algn="ctr">
                      <a:solidFill>
                        <a:schemeClr val="tx1">
                          <a:lumMod val="75000"/>
                        </a:schemeClr>
                      </a:solidFill>
                      <a:prstDash val="dot"/>
                      <a:round/>
                      <a:headEnd type="none" w="med" len="med"/>
                      <a:tailEnd type="none" w="med" len="med"/>
                    </a:lnL>
                    <a:lnR w="3175" cap="flat" cmpd="sng" algn="ctr">
                      <a:noFill/>
                      <a:prstDash val="dot"/>
                      <a:round/>
                      <a:headEnd type="none" w="med" len="med"/>
                      <a:tailEnd type="none" w="med" len="med"/>
                    </a:lnR>
                    <a:lnT w="3175" cap="flat" cmpd="sng" algn="ctr">
                      <a:solidFill>
                        <a:schemeClr val="tx1">
                          <a:lumMod val="75000"/>
                        </a:schemeClr>
                      </a:solidFill>
                      <a:prstDash val="dot"/>
                      <a:round/>
                      <a:headEnd type="none" w="med" len="med"/>
                      <a:tailEnd type="none" w="med" len="med"/>
                    </a:lnT>
                    <a:lnB w="3175" cap="flat" cmpd="sng" algn="ctr">
                      <a:noFill/>
                      <a:prstDash val="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3112825287"/>
                  </a:ext>
                </a:extLst>
              </a:tr>
            </a:tbl>
          </a:graphicData>
        </a:graphic>
      </p:graphicFrame>
      <p:pic>
        <p:nvPicPr>
          <p:cNvPr id="14" name="Picture 13">
            <a:extLst>
              <a:ext uri="{FF2B5EF4-FFF2-40B4-BE49-F238E27FC236}">
                <a16:creationId xmlns:a16="http://schemas.microsoft.com/office/drawing/2014/main" id="{340BD03D-780D-4136-A770-64FC44C2ED2A}"/>
              </a:ext>
            </a:extLst>
          </p:cNvPr>
          <p:cNvPicPr>
            <a:picLocks noChangeAspect="1"/>
          </p:cNvPicPr>
          <p:nvPr/>
        </p:nvPicPr>
        <p:blipFill>
          <a:blip r:embed="rId2"/>
          <a:stretch>
            <a:fillRect/>
          </a:stretch>
        </p:blipFill>
        <p:spPr>
          <a:xfrm>
            <a:off x="7281994" y="104863"/>
            <a:ext cx="1562100" cy="457200"/>
          </a:xfrm>
          <a:prstGeom prst="rect">
            <a:avLst/>
          </a:prstGeom>
        </p:spPr>
      </p:pic>
    </p:spTree>
    <p:extLst>
      <p:ext uri="{BB962C8B-B14F-4D97-AF65-F5344CB8AC3E}">
        <p14:creationId xmlns:p14="http://schemas.microsoft.com/office/powerpoint/2010/main" val="1705399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1C0857E1-D7CD-494C-A4E2-D0F06A44BD07}"/>
              </a:ext>
            </a:extLst>
          </p:cNvPr>
          <p:cNvSpPr/>
          <p:nvPr/>
        </p:nvSpPr>
        <p:spPr>
          <a:xfrm>
            <a:off x="228600" y="5016149"/>
            <a:ext cx="8253550" cy="1028306"/>
          </a:xfrm>
          <a:prstGeom prst="rect">
            <a:avLst/>
          </a:prstGeom>
          <a:solidFill>
            <a:srgbClr val="A5CE4E">
              <a:alpha val="3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1B01E">
                  <a:lumMod val="75000"/>
                </a:srgbClr>
              </a:solidFill>
              <a:effectLst/>
              <a:uLnTx/>
              <a:uFillTx/>
              <a:latin typeface="Arial"/>
              <a:cs typeface="Arial"/>
            </a:endParaRPr>
          </a:p>
        </p:txBody>
      </p:sp>
      <p:cxnSp>
        <p:nvCxnSpPr>
          <p:cNvPr id="5" name="Straight Connector 4">
            <a:extLst>
              <a:ext uri="{FF2B5EF4-FFF2-40B4-BE49-F238E27FC236}">
                <a16:creationId xmlns:a16="http://schemas.microsoft.com/office/drawing/2014/main" id="{E5E410E9-DFDB-41BE-9EC9-8891ACA09F07}"/>
              </a:ext>
            </a:extLst>
          </p:cNvPr>
          <p:cNvCxnSpPr>
            <a:cxnSpLocks/>
          </p:cNvCxnSpPr>
          <p:nvPr/>
        </p:nvCxnSpPr>
        <p:spPr>
          <a:xfrm>
            <a:off x="483447" y="813545"/>
            <a:ext cx="8509465"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2">
            <a:extLst>
              <a:ext uri="{FF2B5EF4-FFF2-40B4-BE49-F238E27FC236}">
                <a16:creationId xmlns:a16="http://schemas.microsoft.com/office/drawing/2014/main" id="{ED197C1C-FA95-4B5E-9748-BEFE36D55F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299" y="868392"/>
            <a:ext cx="7309501" cy="3802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Straight Connector 16">
            <a:extLst>
              <a:ext uri="{FF2B5EF4-FFF2-40B4-BE49-F238E27FC236}">
                <a16:creationId xmlns:a16="http://schemas.microsoft.com/office/drawing/2014/main" id="{3CD77EF1-953D-4450-B9F5-F66F576F5C4B}"/>
              </a:ext>
            </a:extLst>
          </p:cNvPr>
          <p:cNvCxnSpPr>
            <a:cxnSpLocks/>
          </p:cNvCxnSpPr>
          <p:nvPr/>
        </p:nvCxnSpPr>
        <p:spPr>
          <a:xfrm>
            <a:off x="483447" y="6595793"/>
            <a:ext cx="8509465"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173DE2B3-1B91-456A-90E1-64631B2BE80C}"/>
              </a:ext>
            </a:extLst>
          </p:cNvPr>
          <p:cNvSpPr/>
          <p:nvPr/>
        </p:nvSpPr>
        <p:spPr>
          <a:xfrm>
            <a:off x="761998" y="5224715"/>
            <a:ext cx="7262054" cy="549253"/>
          </a:xfrm>
          <a:prstGeom prst="rect">
            <a:avLst/>
          </a:prstGeom>
        </p:spPr>
        <p:txBody>
          <a:bodyPr wrap="square">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122377">
                    <a:lumMod val="75000"/>
                  </a:srgbClr>
                </a:solidFill>
                <a:effectLst/>
                <a:uLnTx/>
                <a:uFillTx/>
                <a:latin typeface="Arial"/>
                <a:cs typeface="UHC Sans Regular" charset="0"/>
              </a:rPr>
              <a:t>Download the </a:t>
            </a:r>
            <a:r>
              <a:rPr lang="en-US" sz="1500" b="1" dirty="0">
                <a:solidFill>
                  <a:srgbClr val="122377">
                    <a:lumMod val="75000"/>
                  </a:srgbClr>
                </a:solidFill>
                <a:latin typeface="Arial"/>
                <a:cs typeface="UHC Sans Regular" charset="0"/>
              </a:rPr>
              <a:t>Humana</a:t>
            </a:r>
            <a:r>
              <a:rPr kumimoji="0" lang="en-US" sz="1500" b="1" i="0" u="none" strike="noStrike" kern="1200" cap="none" spc="0" normalizeH="0" baseline="30000" noProof="0" dirty="0">
                <a:ln>
                  <a:noFill/>
                </a:ln>
                <a:solidFill>
                  <a:srgbClr val="122377">
                    <a:lumMod val="75000"/>
                  </a:srgbClr>
                </a:solidFill>
                <a:effectLst/>
                <a:uLnTx/>
                <a:uFillTx/>
                <a:latin typeface="Arial"/>
                <a:cs typeface="UHC Sans Regular" charset="0"/>
              </a:rPr>
              <a:t>®</a:t>
            </a:r>
            <a:r>
              <a:rPr kumimoji="0" lang="en-US" sz="1500" b="1" i="0" u="none" strike="noStrike" kern="1200" cap="none" spc="0" normalizeH="0" baseline="0" noProof="0" dirty="0">
                <a:ln>
                  <a:noFill/>
                </a:ln>
                <a:solidFill>
                  <a:srgbClr val="122377">
                    <a:lumMod val="75000"/>
                  </a:srgbClr>
                </a:solidFill>
                <a:effectLst/>
                <a:uLnTx/>
                <a:uFillTx/>
                <a:latin typeface="Arial"/>
                <a:cs typeface="UHC Sans Regular" charset="0"/>
              </a:rPr>
              <a:t> app</a:t>
            </a:r>
          </a:p>
          <a:p>
            <a:pPr marL="0" marR="0" lvl="0" indent="0" algn="l" defTabSz="457200" rtl="0" eaLnBrk="1" fontAlgn="auto" latinLnBrk="0" hangingPunct="1">
              <a:lnSpc>
                <a:spcPct val="11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Arial"/>
                <a:cs typeface="UHC Sans Regular" charset="0"/>
              </a:rPr>
              <a:t>Access your benefits and get help anytime, anywhere with the </a:t>
            </a:r>
            <a:r>
              <a:rPr lang="en-US" sz="1300" dirty="0">
                <a:solidFill>
                  <a:srgbClr val="000000"/>
                </a:solidFill>
                <a:latin typeface="Arial"/>
                <a:cs typeface="UHC Sans Regular" charset="0"/>
              </a:rPr>
              <a:t>Humana</a:t>
            </a:r>
            <a:r>
              <a:rPr kumimoji="0" lang="en-US" sz="1300" b="0" i="0" u="none" strike="noStrike" kern="1200" cap="none" spc="0" normalizeH="0" baseline="0" noProof="0" dirty="0">
                <a:ln>
                  <a:noFill/>
                </a:ln>
                <a:solidFill>
                  <a:srgbClr val="000000"/>
                </a:solidFill>
                <a:effectLst/>
                <a:uLnTx/>
                <a:uFillTx/>
                <a:latin typeface="Arial"/>
                <a:cs typeface="UHC Sans Regular" charset="0"/>
              </a:rPr>
              <a:t> smartphone app.</a:t>
            </a:r>
          </a:p>
        </p:txBody>
      </p:sp>
      <p:sp>
        <p:nvSpPr>
          <p:cNvPr id="14" name="Rectangle 13">
            <a:extLst>
              <a:ext uri="{FF2B5EF4-FFF2-40B4-BE49-F238E27FC236}">
                <a16:creationId xmlns:a16="http://schemas.microsoft.com/office/drawing/2014/main" id="{95BEE86C-8829-4BE9-9590-B09D48AFB502}"/>
              </a:ext>
            </a:extLst>
          </p:cNvPr>
          <p:cNvSpPr/>
          <p:nvPr/>
        </p:nvSpPr>
        <p:spPr>
          <a:xfrm>
            <a:off x="2" y="0"/>
            <a:ext cx="22860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sp>
        <p:nvSpPr>
          <p:cNvPr id="13" name="Title 1">
            <a:extLst>
              <a:ext uri="{FF2B5EF4-FFF2-40B4-BE49-F238E27FC236}">
                <a16:creationId xmlns:a16="http://schemas.microsoft.com/office/drawing/2014/main" id="{8BD0D729-E966-45C0-BC53-714BB60CC553}"/>
              </a:ext>
            </a:extLst>
          </p:cNvPr>
          <p:cNvSpPr txBox="1">
            <a:spLocks/>
          </p:cNvSpPr>
          <p:nvPr/>
        </p:nvSpPr>
        <p:spPr>
          <a:xfrm>
            <a:off x="627184" y="368225"/>
            <a:ext cx="5943600" cy="790578"/>
          </a:xfrm>
          <a:prstGeom prst="rect">
            <a:avLst/>
          </a:prstGeom>
        </p:spPr>
        <p:txBody>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chemeClr val="tx1">
                    <a:lumMod val="50000"/>
                  </a:schemeClr>
                </a:solidFill>
                <a:latin typeface="Arial"/>
                <a:cs typeface="Arial"/>
              </a:rPr>
              <a:t>Find a Provider</a:t>
            </a:r>
            <a:endParaRPr kumimoji="0" lang="en-US" sz="2400" b="0" i="0" u="none" strike="noStrike" kern="1200" cap="none" spc="0" normalizeH="0" baseline="30000" noProof="0" dirty="0">
              <a:ln>
                <a:noFill/>
              </a:ln>
              <a:solidFill>
                <a:schemeClr val="tx1">
                  <a:lumMod val="50000"/>
                </a:schemeClr>
              </a:solidFill>
              <a:effectLst/>
              <a:uLnTx/>
              <a:uFillTx/>
              <a:latin typeface="Arial"/>
              <a:cs typeface="Arial"/>
            </a:endParaRPr>
          </a:p>
        </p:txBody>
      </p:sp>
      <p:pic>
        <p:nvPicPr>
          <p:cNvPr id="16" name="Picture 15">
            <a:extLst>
              <a:ext uri="{FF2B5EF4-FFF2-40B4-BE49-F238E27FC236}">
                <a16:creationId xmlns:a16="http://schemas.microsoft.com/office/drawing/2014/main" id="{A6FA199E-16F1-419B-8586-83C557569460}"/>
              </a:ext>
            </a:extLst>
          </p:cNvPr>
          <p:cNvPicPr>
            <a:picLocks noChangeAspect="1"/>
          </p:cNvPicPr>
          <p:nvPr/>
        </p:nvPicPr>
        <p:blipFill>
          <a:blip r:embed="rId3"/>
          <a:stretch>
            <a:fillRect/>
          </a:stretch>
        </p:blipFill>
        <p:spPr>
          <a:xfrm>
            <a:off x="7243002" y="202626"/>
            <a:ext cx="1562100" cy="457200"/>
          </a:xfrm>
          <a:prstGeom prst="rect">
            <a:avLst/>
          </a:prstGeom>
        </p:spPr>
      </p:pic>
      <p:sp>
        <p:nvSpPr>
          <p:cNvPr id="4" name="TextBox 3">
            <a:extLst>
              <a:ext uri="{FF2B5EF4-FFF2-40B4-BE49-F238E27FC236}">
                <a16:creationId xmlns:a16="http://schemas.microsoft.com/office/drawing/2014/main" id="{3AB6F416-57AC-4B1C-8407-FC24E5179148}"/>
              </a:ext>
            </a:extLst>
          </p:cNvPr>
          <p:cNvSpPr txBox="1"/>
          <p:nvPr/>
        </p:nvSpPr>
        <p:spPr>
          <a:xfrm>
            <a:off x="1600200" y="1312522"/>
            <a:ext cx="6578044" cy="40216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400"/>
              </a:spcAft>
              <a:buClr>
                <a:srgbClr val="00A8F7"/>
              </a:buClr>
              <a:buSzTx/>
              <a:buFont typeface="Arial" panose="020B0604020202020204" pitchFamily="34" charset="0"/>
              <a:buNone/>
              <a:tabLst/>
              <a:defRPr/>
            </a:pPr>
            <a:r>
              <a:rPr kumimoji="0" lang="en-US" sz="1400" b="1" i="0" u="none" strike="noStrike" kern="1200" cap="none" spc="0" normalizeH="0" baseline="0" noProof="0" dirty="0">
                <a:ln>
                  <a:noFill/>
                </a:ln>
                <a:solidFill>
                  <a:srgbClr val="C0E9FF">
                    <a:lumMod val="50000"/>
                  </a:srgbClr>
                </a:solidFill>
                <a:effectLst/>
                <a:uLnTx/>
                <a:uFillTx/>
                <a:latin typeface="Arial"/>
                <a:cs typeface="Arial"/>
              </a:rPr>
              <a:t>Dentist Locator</a:t>
            </a:r>
          </a:p>
          <a:p>
            <a:pPr marL="176213" marR="0" lvl="0" indent="-176213" algn="l" defTabSz="914400" rtl="0" eaLnBrk="1" fontAlgn="auto" latinLnBrk="0" hangingPunct="1">
              <a:lnSpc>
                <a:spcPct val="100000"/>
              </a:lnSpc>
              <a:spcBef>
                <a:spcPts val="0"/>
              </a:spcBef>
              <a:spcAft>
                <a:spcPts val="400"/>
              </a:spcAft>
              <a:buClr>
                <a:srgbClr val="00A8F7"/>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cs typeface="Arial"/>
              </a:rPr>
              <a:t>Find general dentists and specialist</a:t>
            </a:r>
          </a:p>
          <a:p>
            <a:pPr marL="176213" marR="0" lvl="0" indent="-176213" algn="l" defTabSz="914400" rtl="0" eaLnBrk="1" fontAlgn="auto" latinLnBrk="0" hangingPunct="1">
              <a:lnSpc>
                <a:spcPct val="100000"/>
              </a:lnSpc>
              <a:spcBef>
                <a:spcPts val="0"/>
              </a:spcBef>
              <a:spcAft>
                <a:spcPts val="400"/>
              </a:spcAft>
              <a:buClr>
                <a:srgbClr val="00A8F7"/>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cs typeface="Arial"/>
              </a:rPr>
              <a:t>To find a dentist in Humana’s Dental Traditional Network log on to  Humana.com or call </a:t>
            </a:r>
            <a:r>
              <a:rPr lang="en-US" sz="1400" dirty="0">
                <a:solidFill>
                  <a:srgbClr val="000000"/>
                </a:solidFill>
                <a:latin typeface="Arial"/>
                <a:cs typeface="Arial"/>
              </a:rPr>
              <a:t>800.233.4013</a:t>
            </a:r>
          </a:p>
          <a:p>
            <a:pPr marL="176213" marR="0" lvl="0" indent="-176213" algn="l" defTabSz="914400" rtl="0" eaLnBrk="1" fontAlgn="auto" latinLnBrk="0" hangingPunct="1">
              <a:lnSpc>
                <a:spcPct val="100000"/>
              </a:lnSpc>
              <a:spcBef>
                <a:spcPts val="0"/>
              </a:spcBef>
              <a:spcAft>
                <a:spcPts val="400"/>
              </a:spcAft>
              <a:buClr>
                <a:srgbClr val="00A8F7"/>
              </a:buClr>
              <a:buSzTx/>
              <a:buFont typeface="Arial" panose="020B0604020202020204" pitchFamily="34" charset="0"/>
              <a:buChar char="•"/>
              <a:tabLst/>
              <a:defRPr/>
            </a:pPr>
            <a:endParaRPr lang="en-US" sz="500" dirty="0">
              <a:solidFill>
                <a:srgbClr val="000000"/>
              </a:solidFill>
              <a:latin typeface="Arial"/>
              <a:cs typeface="Arial"/>
            </a:endParaRPr>
          </a:p>
          <a:p>
            <a:pPr marL="0" marR="0" lvl="0" indent="0" algn="l" defTabSz="914400" rtl="0" eaLnBrk="1" fontAlgn="auto" latinLnBrk="0" hangingPunct="1">
              <a:lnSpc>
                <a:spcPct val="100000"/>
              </a:lnSpc>
              <a:spcBef>
                <a:spcPts val="0"/>
              </a:spcBef>
              <a:spcAft>
                <a:spcPts val="400"/>
              </a:spcAft>
              <a:buClr>
                <a:srgbClr val="00A8F7"/>
              </a:buClr>
              <a:buSzTx/>
              <a:buFont typeface="Arial" panose="020B0604020202020204" pitchFamily="34" charset="0"/>
              <a:buNone/>
              <a:tabLst/>
              <a:defRPr/>
            </a:pPr>
            <a:r>
              <a:rPr kumimoji="0" lang="en-US" sz="1400" b="1" i="0" u="none" strike="noStrike" kern="1200" cap="none" spc="0" normalizeH="0" baseline="0" noProof="0" dirty="0">
                <a:ln>
                  <a:noFill/>
                </a:ln>
                <a:solidFill>
                  <a:srgbClr val="C0E9FF">
                    <a:lumMod val="50000"/>
                  </a:srgbClr>
                </a:solidFill>
                <a:effectLst/>
                <a:uLnTx/>
                <a:uFillTx/>
                <a:latin typeface="Arial"/>
                <a:cs typeface="Arial"/>
              </a:rPr>
              <a:t>Plan Information</a:t>
            </a:r>
          </a:p>
          <a:p>
            <a:pPr marL="176213" marR="0" lvl="0" indent="-176213" algn="l" defTabSz="914400" rtl="0" eaLnBrk="1" fontAlgn="auto" latinLnBrk="0" hangingPunct="1">
              <a:lnSpc>
                <a:spcPct val="100000"/>
              </a:lnSpc>
              <a:spcBef>
                <a:spcPts val="0"/>
              </a:spcBef>
              <a:spcAft>
                <a:spcPts val="400"/>
              </a:spcAft>
              <a:buClr>
                <a:srgbClr val="00A8F7"/>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cs typeface="Arial"/>
              </a:rPr>
              <a:t>View benefit summary</a:t>
            </a:r>
          </a:p>
          <a:p>
            <a:pPr marL="176213" marR="0" lvl="0" indent="-176213" algn="l" defTabSz="914400" rtl="0" eaLnBrk="1" fontAlgn="auto" latinLnBrk="0" hangingPunct="1">
              <a:lnSpc>
                <a:spcPct val="100000"/>
              </a:lnSpc>
              <a:spcBef>
                <a:spcPts val="0"/>
              </a:spcBef>
              <a:spcAft>
                <a:spcPts val="400"/>
              </a:spcAft>
              <a:buClr>
                <a:srgbClr val="00A8F7"/>
              </a:buClr>
              <a:buSzTx/>
              <a:buFont typeface="Arial" panose="020B0604020202020204" pitchFamily="34" charset="0"/>
              <a:buChar char="•"/>
              <a:tabLst/>
              <a:defRPr/>
            </a:pPr>
            <a:r>
              <a:rPr lang="en-US" sz="1400" dirty="0">
                <a:solidFill>
                  <a:srgbClr val="000000"/>
                </a:solidFill>
                <a:latin typeface="Arial"/>
                <a:cs typeface="Arial"/>
              </a:rPr>
              <a:t>Access your electronic ID card</a:t>
            </a:r>
            <a:endParaRPr kumimoji="0" lang="en-US" sz="1400" b="0" i="0" u="none" strike="noStrike" kern="1200" cap="none" spc="0" normalizeH="0" baseline="0" noProof="0" dirty="0">
              <a:ln>
                <a:noFill/>
              </a:ln>
              <a:solidFill>
                <a:srgbClr val="000000"/>
              </a:solidFill>
              <a:effectLst/>
              <a:uLnTx/>
              <a:uFillTx/>
              <a:latin typeface="Arial"/>
              <a:cs typeface="Arial"/>
            </a:endParaRPr>
          </a:p>
          <a:p>
            <a:pPr marL="176213" marR="0" lvl="0" indent="-176213" algn="l" defTabSz="914400" rtl="0" eaLnBrk="1" fontAlgn="auto" latinLnBrk="0" hangingPunct="1">
              <a:lnSpc>
                <a:spcPct val="100000"/>
              </a:lnSpc>
              <a:spcBef>
                <a:spcPts val="0"/>
              </a:spcBef>
              <a:spcAft>
                <a:spcPts val="400"/>
              </a:spcAft>
              <a:buClr>
                <a:srgbClr val="00A8F7"/>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cs typeface="Arial"/>
              </a:rPr>
              <a:t>View explanation of benefits (EOB)</a:t>
            </a:r>
          </a:p>
          <a:p>
            <a:pPr marL="176213" marR="0" lvl="0" indent="-176213" algn="l" defTabSz="914400" rtl="0" eaLnBrk="1" fontAlgn="auto" latinLnBrk="0" hangingPunct="1">
              <a:lnSpc>
                <a:spcPct val="100000"/>
              </a:lnSpc>
              <a:spcBef>
                <a:spcPts val="0"/>
              </a:spcBef>
              <a:spcAft>
                <a:spcPts val="400"/>
              </a:spcAft>
              <a:buClr>
                <a:srgbClr val="00A8F7"/>
              </a:buClr>
              <a:buSzTx/>
              <a:buFont typeface="Arial" panose="020B0604020202020204" pitchFamily="34" charset="0"/>
              <a:buChar char="•"/>
              <a:tabLst/>
              <a:defRPr/>
            </a:pPr>
            <a:endParaRPr kumimoji="0" lang="en-US" sz="500" b="0" i="0" u="none" strike="noStrike" kern="1200" cap="none" spc="0" normalizeH="0" baseline="0" noProof="0" dirty="0">
              <a:ln>
                <a:noFill/>
              </a:ln>
              <a:solidFill>
                <a:srgbClr val="000000"/>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400"/>
              </a:spcAft>
              <a:buClr>
                <a:srgbClr val="00A8F7"/>
              </a:buClr>
              <a:buSzTx/>
              <a:buFont typeface="Arial" panose="020B0604020202020204" pitchFamily="34" charset="0"/>
              <a:buNone/>
              <a:tabLst/>
              <a:defRPr/>
            </a:pPr>
            <a:r>
              <a:rPr kumimoji="0" lang="en-US" sz="1400" b="1" i="0" u="none" strike="noStrike" kern="1200" cap="none" spc="0" normalizeH="0" baseline="0" noProof="0" dirty="0">
                <a:ln>
                  <a:noFill/>
                </a:ln>
                <a:solidFill>
                  <a:srgbClr val="C0E9FF">
                    <a:lumMod val="50000"/>
                  </a:srgbClr>
                </a:solidFill>
                <a:effectLst/>
                <a:uLnTx/>
                <a:uFillTx/>
                <a:latin typeface="Arial"/>
                <a:cs typeface="Arial"/>
              </a:rPr>
              <a:t>Claims Information</a:t>
            </a:r>
          </a:p>
          <a:p>
            <a:pPr marL="176213" marR="0" lvl="0" indent="-176213" algn="l" defTabSz="914400" rtl="0" eaLnBrk="1" fontAlgn="auto" latinLnBrk="0" hangingPunct="1">
              <a:lnSpc>
                <a:spcPct val="100000"/>
              </a:lnSpc>
              <a:spcBef>
                <a:spcPts val="0"/>
              </a:spcBef>
              <a:spcAft>
                <a:spcPts val="400"/>
              </a:spcAft>
              <a:buClr>
                <a:srgbClr val="00A8F7"/>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cs typeface="Arial"/>
              </a:rPr>
              <a:t>Review claim status and history</a:t>
            </a:r>
          </a:p>
          <a:p>
            <a:pPr marL="176213" marR="0" lvl="0" indent="-176213" algn="l" defTabSz="914400" rtl="0" eaLnBrk="1" fontAlgn="auto" latinLnBrk="0" hangingPunct="1">
              <a:lnSpc>
                <a:spcPct val="100000"/>
              </a:lnSpc>
              <a:spcBef>
                <a:spcPts val="0"/>
              </a:spcBef>
              <a:spcAft>
                <a:spcPts val="400"/>
              </a:spcAft>
              <a:buClr>
                <a:srgbClr val="00A8F7"/>
              </a:buClr>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2800"/>
              </a:spcAft>
              <a:buClr>
                <a:srgbClr val="00A8F7"/>
              </a:buClr>
              <a:buSzTx/>
              <a:buNone/>
              <a:tabLst/>
              <a:defRPr/>
            </a:pPr>
            <a:endParaRPr kumimoji="0" lang="en-US" sz="1400" b="0" i="0" u="none" strike="noStrike" kern="1200" cap="none" spc="0" normalizeH="0" baseline="0" noProof="0" dirty="0">
              <a:ln>
                <a:noFill/>
              </a:ln>
              <a:solidFill>
                <a:srgbClr val="000000"/>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400"/>
              </a:spcAft>
              <a:buClr>
                <a:srgbClr val="00A8F7"/>
              </a:buClr>
              <a:buSzTx/>
              <a:buNone/>
              <a:tabLst/>
              <a:defRPr/>
            </a:pPr>
            <a:endParaRPr kumimoji="0" lang="en-US" sz="1400" b="0" i="0" u="none" strike="noStrike" kern="1200" cap="none" spc="0" normalizeH="0" baseline="0" noProof="0" dirty="0">
              <a:ln>
                <a:noFill/>
              </a:ln>
              <a:solidFill>
                <a:srgbClr val="000000"/>
              </a:solidFill>
              <a:effectLst/>
              <a:uLnTx/>
              <a:uFillTx/>
              <a:latin typeface="Arial"/>
              <a:cs typeface="Arial"/>
            </a:endParaRPr>
          </a:p>
        </p:txBody>
      </p:sp>
    </p:spTree>
    <p:extLst>
      <p:ext uri="{BB962C8B-B14F-4D97-AF65-F5344CB8AC3E}">
        <p14:creationId xmlns:p14="http://schemas.microsoft.com/office/powerpoint/2010/main" val="2534126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itting at a table&#10;&#10;Description automatically generated">
            <a:extLst>
              <a:ext uri="{FF2B5EF4-FFF2-40B4-BE49-F238E27FC236}">
                <a16:creationId xmlns:a16="http://schemas.microsoft.com/office/drawing/2014/main" id="{1BCED76E-2C8B-4232-8C20-E6D7E1278F96}"/>
              </a:ext>
            </a:extLst>
          </p:cNvPr>
          <p:cNvPicPr>
            <a:picLocks noChangeAspect="1"/>
          </p:cNvPicPr>
          <p:nvPr/>
        </p:nvPicPr>
        <p:blipFill rotWithShape="1">
          <a:blip r:embed="rId2">
            <a:extLst>
              <a:ext uri="{28A0092B-C50C-407E-A947-70E740481C1C}">
                <a14:useLocalDpi xmlns:a14="http://schemas.microsoft.com/office/drawing/2010/main" val="0"/>
              </a:ext>
            </a:extLst>
          </a:blip>
          <a:srcRect b="6484"/>
          <a:stretch/>
        </p:blipFill>
        <p:spPr>
          <a:xfrm>
            <a:off x="-2" y="0"/>
            <a:ext cx="9144000" cy="5715000"/>
          </a:xfrm>
          <a:prstGeom prst="rect">
            <a:avLst/>
          </a:prstGeom>
        </p:spPr>
      </p:pic>
      <p:sp>
        <p:nvSpPr>
          <p:cNvPr id="6" name="Rectangle 5">
            <a:extLst>
              <a:ext uri="{FF2B5EF4-FFF2-40B4-BE49-F238E27FC236}">
                <a16:creationId xmlns:a16="http://schemas.microsoft.com/office/drawing/2014/main" id="{57FF96E1-0EED-4C72-8384-1D9C965AD223}"/>
              </a:ext>
            </a:extLst>
          </p:cNvPr>
          <p:cNvSpPr/>
          <p:nvPr/>
        </p:nvSpPr>
        <p:spPr>
          <a:xfrm>
            <a:off x="228600" y="4160520"/>
            <a:ext cx="8915400" cy="1554480"/>
          </a:xfrm>
          <a:prstGeom prst="rect">
            <a:avLst/>
          </a:prstGeom>
          <a:solidFill>
            <a:srgbClr val="0191DA">
              <a:alpha val="8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1B01E">
                  <a:lumMod val="75000"/>
                </a:srgbClr>
              </a:solidFill>
              <a:effectLst/>
              <a:uLnTx/>
              <a:uFillTx/>
              <a:latin typeface="Arial"/>
              <a:cs typeface="Arial"/>
            </a:endParaRPr>
          </a:p>
        </p:txBody>
      </p:sp>
      <p:sp>
        <p:nvSpPr>
          <p:cNvPr id="5" name="TextBox 4">
            <a:extLst>
              <a:ext uri="{FF2B5EF4-FFF2-40B4-BE49-F238E27FC236}">
                <a16:creationId xmlns:a16="http://schemas.microsoft.com/office/drawing/2014/main" id="{8F4E5C21-BA6B-4DE3-89C8-33948A568898}"/>
              </a:ext>
            </a:extLst>
          </p:cNvPr>
          <p:cNvSpPr txBox="1"/>
          <p:nvPr/>
        </p:nvSpPr>
        <p:spPr>
          <a:xfrm>
            <a:off x="661182" y="4313601"/>
            <a:ext cx="6930102" cy="125162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400"/>
              </a:spcAft>
              <a:buClr>
                <a:srgbClr val="00A8F7"/>
              </a:buClr>
              <a:buSzTx/>
              <a:buFontTx/>
              <a:buNone/>
              <a:tabLst/>
              <a:defRPr/>
            </a:pPr>
            <a:r>
              <a:rPr kumimoji="0" lang="en-US" sz="3600" b="1" i="0" u="none" strike="noStrike" kern="1200" cap="none" spc="0" normalizeH="0" baseline="0" noProof="0" dirty="0">
                <a:ln>
                  <a:noFill/>
                </a:ln>
                <a:solidFill>
                  <a:srgbClr val="FFFFFF"/>
                </a:solidFill>
                <a:effectLst/>
                <a:uLnTx/>
                <a:uFillTx/>
                <a:latin typeface="Arial"/>
                <a:cs typeface="Arial"/>
              </a:rPr>
              <a:t>Life and Accidental Death &amp; </a:t>
            </a:r>
          </a:p>
          <a:p>
            <a:pPr marL="0" marR="0" lvl="0" indent="0" algn="l" defTabSz="457200" rtl="0" eaLnBrk="1" fontAlgn="auto" latinLnBrk="0" hangingPunct="1">
              <a:lnSpc>
                <a:spcPct val="100000"/>
              </a:lnSpc>
              <a:spcBef>
                <a:spcPts val="0"/>
              </a:spcBef>
              <a:spcAft>
                <a:spcPts val="400"/>
              </a:spcAft>
              <a:buClr>
                <a:srgbClr val="00A8F7"/>
              </a:buClr>
              <a:buSzTx/>
              <a:buFontTx/>
              <a:buNone/>
              <a:tabLst/>
              <a:defRPr/>
            </a:pPr>
            <a:r>
              <a:rPr kumimoji="0" lang="en-US" sz="3600" b="1" i="0" u="none" strike="noStrike" kern="1200" cap="none" spc="0" normalizeH="0" baseline="0" noProof="0" dirty="0">
                <a:ln>
                  <a:noFill/>
                </a:ln>
                <a:solidFill>
                  <a:srgbClr val="FFFFFF"/>
                </a:solidFill>
                <a:effectLst/>
                <a:uLnTx/>
                <a:uFillTx/>
                <a:latin typeface="Arial"/>
                <a:cs typeface="Arial"/>
              </a:rPr>
              <a:t>Dismemberment (AD&amp;D) Plans</a:t>
            </a:r>
          </a:p>
        </p:txBody>
      </p:sp>
      <p:sp>
        <p:nvSpPr>
          <p:cNvPr id="9" name="Rectangle 8">
            <a:extLst>
              <a:ext uri="{FF2B5EF4-FFF2-40B4-BE49-F238E27FC236}">
                <a16:creationId xmlns:a16="http://schemas.microsoft.com/office/drawing/2014/main" id="{E1DF5EC2-F2B0-4C98-A552-E16774CC8EAF}"/>
              </a:ext>
            </a:extLst>
          </p:cNvPr>
          <p:cNvSpPr/>
          <p:nvPr/>
        </p:nvSpPr>
        <p:spPr>
          <a:xfrm>
            <a:off x="2" y="0"/>
            <a:ext cx="228600" cy="6858000"/>
          </a:xfrm>
          <a:prstGeom prst="rect">
            <a:avLst/>
          </a:prstGeom>
          <a:solidFill>
            <a:srgbClr val="019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pic>
        <p:nvPicPr>
          <p:cNvPr id="2" name="Picture 1">
            <a:extLst>
              <a:ext uri="{FF2B5EF4-FFF2-40B4-BE49-F238E27FC236}">
                <a16:creationId xmlns:a16="http://schemas.microsoft.com/office/drawing/2014/main" id="{6F0369DA-DC3B-48C6-9F1E-61348A1880B2}"/>
              </a:ext>
            </a:extLst>
          </p:cNvPr>
          <p:cNvPicPr>
            <a:picLocks noChangeAspect="1"/>
          </p:cNvPicPr>
          <p:nvPr/>
        </p:nvPicPr>
        <p:blipFill>
          <a:blip r:embed="rId3"/>
          <a:srcRect/>
          <a:stretch/>
        </p:blipFill>
        <p:spPr>
          <a:xfrm>
            <a:off x="7162800" y="6033807"/>
            <a:ext cx="1641227" cy="457848"/>
          </a:xfrm>
          <a:prstGeom prst="rect">
            <a:avLst/>
          </a:prstGeom>
        </p:spPr>
      </p:pic>
    </p:spTree>
    <p:extLst>
      <p:ext uri="{BB962C8B-B14F-4D97-AF65-F5344CB8AC3E}">
        <p14:creationId xmlns:p14="http://schemas.microsoft.com/office/powerpoint/2010/main" val="2777101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60FB6CB-76A8-406D-B646-671CDFCFA422}"/>
              </a:ext>
            </a:extLst>
          </p:cNvPr>
          <p:cNvCxnSpPr>
            <a:cxnSpLocks/>
          </p:cNvCxnSpPr>
          <p:nvPr/>
        </p:nvCxnSpPr>
        <p:spPr>
          <a:xfrm>
            <a:off x="483447" y="667006"/>
            <a:ext cx="8509465"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23B45808-484F-413D-9D91-5D43176A2A9F}"/>
              </a:ext>
            </a:extLst>
          </p:cNvPr>
          <p:cNvSpPr txBox="1">
            <a:spLocks/>
          </p:cNvSpPr>
          <p:nvPr/>
        </p:nvSpPr>
        <p:spPr>
          <a:xfrm>
            <a:off x="627184" y="311953"/>
            <a:ext cx="5943600" cy="790578"/>
          </a:xfrm>
          <a:prstGeom prst="rect">
            <a:avLst/>
          </a:prstGeom>
        </p:spPr>
        <p:txBody>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1">
                    <a:lumMod val="50000"/>
                  </a:schemeClr>
                </a:solidFill>
                <a:effectLst/>
                <a:uLnTx/>
                <a:uFillTx/>
                <a:latin typeface="Arial"/>
                <a:cs typeface="Arial"/>
              </a:rPr>
              <a:t>Basic Life and AD&amp;D</a:t>
            </a:r>
            <a:endParaRPr kumimoji="0" lang="en-US" sz="2400" b="0" i="0" u="none" strike="noStrike" kern="1200" cap="none" spc="0" normalizeH="0" baseline="30000" noProof="0" dirty="0">
              <a:ln>
                <a:noFill/>
              </a:ln>
              <a:solidFill>
                <a:schemeClr val="tx1">
                  <a:lumMod val="50000"/>
                </a:schemeClr>
              </a:solidFill>
              <a:effectLst/>
              <a:uLnTx/>
              <a:uFillTx/>
              <a:latin typeface="Arial"/>
              <a:cs typeface="Arial"/>
            </a:endParaRPr>
          </a:p>
        </p:txBody>
      </p:sp>
      <p:cxnSp>
        <p:nvCxnSpPr>
          <p:cNvPr id="6" name="Straight Connector 5">
            <a:extLst>
              <a:ext uri="{FF2B5EF4-FFF2-40B4-BE49-F238E27FC236}">
                <a16:creationId xmlns:a16="http://schemas.microsoft.com/office/drawing/2014/main" id="{BD47BE50-2A52-4150-8864-9AB1B24D42B7}"/>
              </a:ext>
            </a:extLst>
          </p:cNvPr>
          <p:cNvCxnSpPr>
            <a:cxnSpLocks/>
          </p:cNvCxnSpPr>
          <p:nvPr/>
        </p:nvCxnSpPr>
        <p:spPr>
          <a:xfrm>
            <a:off x="483447" y="6595793"/>
            <a:ext cx="8509465"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9F2BBED-E66B-47F0-9100-CC7F12A090E0}"/>
              </a:ext>
            </a:extLst>
          </p:cNvPr>
          <p:cNvSpPr/>
          <p:nvPr/>
        </p:nvSpPr>
        <p:spPr>
          <a:xfrm>
            <a:off x="1263033" y="1084634"/>
            <a:ext cx="3183980" cy="537810"/>
          </a:xfrm>
          <a:prstGeom prst="rect">
            <a:avLst/>
          </a:prstGeom>
          <a:solidFill>
            <a:srgbClr val="3FB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cs typeface="Arial"/>
            </a:endParaRPr>
          </a:p>
        </p:txBody>
      </p:sp>
      <p:pic>
        <p:nvPicPr>
          <p:cNvPr id="9" name="Graphic 8" descr="Building">
            <a:extLst>
              <a:ext uri="{FF2B5EF4-FFF2-40B4-BE49-F238E27FC236}">
                <a16:creationId xmlns:a16="http://schemas.microsoft.com/office/drawing/2014/main" id="{753AB9B0-A724-4E83-B8C7-7D3ADF22271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83447" y="770984"/>
            <a:ext cx="1057470" cy="1057470"/>
          </a:xfrm>
          <a:prstGeom prst="rect">
            <a:avLst/>
          </a:prstGeom>
        </p:spPr>
      </p:pic>
      <p:sp>
        <p:nvSpPr>
          <p:cNvPr id="10" name="TextBox 9">
            <a:extLst>
              <a:ext uri="{FF2B5EF4-FFF2-40B4-BE49-F238E27FC236}">
                <a16:creationId xmlns:a16="http://schemas.microsoft.com/office/drawing/2014/main" id="{93CCF932-E87A-4B37-A588-BBAECD1B111E}"/>
              </a:ext>
            </a:extLst>
          </p:cNvPr>
          <p:cNvSpPr txBox="1"/>
          <p:nvPr/>
        </p:nvSpPr>
        <p:spPr>
          <a:xfrm>
            <a:off x="1515178" y="1155999"/>
            <a:ext cx="1965603"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400"/>
              </a:spcAft>
              <a:buClr>
                <a:srgbClr val="00A8F7"/>
              </a:buClr>
              <a:buSzTx/>
              <a:buFontTx/>
              <a:buNone/>
              <a:tabLst/>
              <a:defRPr/>
            </a:pPr>
            <a:r>
              <a:rPr kumimoji="0" lang="en-US" sz="2000" b="1" i="0" u="none" strike="noStrike" kern="1200" cap="none" spc="0" normalizeH="0" baseline="0" noProof="0" dirty="0">
                <a:ln>
                  <a:noFill/>
                </a:ln>
                <a:solidFill>
                  <a:srgbClr val="FFFFFF"/>
                </a:solidFill>
                <a:effectLst/>
                <a:uLnTx/>
                <a:uFillTx/>
                <a:latin typeface="Arial"/>
                <a:cs typeface="Arial"/>
              </a:rPr>
              <a:t>Employer Paid</a:t>
            </a:r>
          </a:p>
        </p:txBody>
      </p:sp>
      <p:sp>
        <p:nvSpPr>
          <p:cNvPr id="13" name="TextBox 12">
            <a:extLst>
              <a:ext uri="{FF2B5EF4-FFF2-40B4-BE49-F238E27FC236}">
                <a16:creationId xmlns:a16="http://schemas.microsoft.com/office/drawing/2014/main" id="{D0B480AC-49E6-40E0-81D5-610C24391D5E}"/>
              </a:ext>
            </a:extLst>
          </p:cNvPr>
          <p:cNvSpPr txBox="1"/>
          <p:nvPr/>
        </p:nvSpPr>
        <p:spPr>
          <a:xfrm>
            <a:off x="914400" y="1932431"/>
            <a:ext cx="7972489" cy="4365298"/>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3000"/>
              </a:spcAft>
              <a:buClr>
                <a:schemeClr val="bg2">
                  <a:lumMod val="75000"/>
                </a:schemeClr>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D4D4D"/>
                </a:solidFill>
                <a:effectLst/>
                <a:uLnTx/>
                <a:uFillTx/>
                <a:latin typeface="Arial"/>
                <a:cs typeface="Arial"/>
              </a:rPr>
              <a:t>Benefit amount is </a:t>
            </a:r>
            <a:r>
              <a:rPr lang="en-US" sz="1600" b="1" dirty="0">
                <a:solidFill>
                  <a:srgbClr val="00B0F0"/>
                </a:solidFill>
                <a:latin typeface="Arial"/>
                <a:cs typeface="Arial"/>
              </a:rPr>
              <a:t>$50,000.</a:t>
            </a:r>
          </a:p>
          <a:p>
            <a:pPr marL="171450" lvl="0" indent="-171450" defTabSz="457200">
              <a:spcAft>
                <a:spcPts val="3000"/>
              </a:spcAft>
              <a:buClr>
                <a:schemeClr val="bg2">
                  <a:lumMod val="75000"/>
                </a:schemeClr>
              </a:buClr>
              <a:buFont typeface="Arial" panose="020B0604020202020204" pitchFamily="34" charset="0"/>
              <a:buChar char="•"/>
              <a:defRPr/>
            </a:pPr>
            <a:r>
              <a:rPr lang="en-US" sz="1600" dirty="0">
                <a:solidFill>
                  <a:schemeClr val="tx1">
                    <a:lumMod val="75000"/>
                    <a:lumOff val="25000"/>
                  </a:schemeClr>
                </a:solidFill>
                <a:latin typeface="Arial" panose="020B0604020202020204" pitchFamily="34" charset="0"/>
                <a:cs typeface="Arial" panose="020B0604020202020204" pitchFamily="34" charset="0"/>
              </a:rPr>
              <a:t>Age Reduction Schedule: 50% of the original amount at age 70. Benefits terminate at retirement.</a:t>
            </a:r>
          </a:p>
          <a:p>
            <a:pPr marL="171450" marR="0" lvl="0" indent="-171450" algn="l" defTabSz="457200" rtl="0" eaLnBrk="1" fontAlgn="auto" latinLnBrk="0" hangingPunct="1">
              <a:lnSpc>
                <a:spcPct val="100000"/>
              </a:lnSpc>
              <a:spcBef>
                <a:spcPts val="0"/>
              </a:spcBef>
              <a:spcAft>
                <a:spcPts val="3000"/>
              </a:spcAft>
              <a:buClr>
                <a:schemeClr val="bg2">
                  <a:lumMod val="75000"/>
                </a:schemeClr>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4D4D4D"/>
                </a:solidFill>
                <a:effectLst/>
                <a:uLnTx/>
                <a:uFillTx/>
                <a:latin typeface="Arial"/>
                <a:cs typeface="Arial"/>
              </a:rPr>
              <a:t>AD&amp;D (Accidental Death &amp; Dismemberment) pays </a:t>
            </a:r>
            <a:r>
              <a:rPr kumimoji="0" lang="en-US" sz="1600" b="0" i="1" u="sng" strike="noStrike" kern="1200" cap="none" spc="0" normalizeH="0" baseline="0" noProof="0" dirty="0">
                <a:ln>
                  <a:noFill/>
                </a:ln>
                <a:solidFill>
                  <a:srgbClr val="4D4D4D"/>
                </a:solidFill>
                <a:effectLst/>
                <a:uLnTx/>
                <a:uFillTx/>
                <a:latin typeface="Arial"/>
                <a:cs typeface="Arial"/>
              </a:rPr>
              <a:t>in addition</a:t>
            </a:r>
            <a:r>
              <a:rPr kumimoji="0" lang="en-US" sz="1600" b="0" i="1" u="none" strike="noStrike" kern="1200" cap="none" spc="0" normalizeH="0" baseline="0" noProof="0" dirty="0">
                <a:ln>
                  <a:noFill/>
                </a:ln>
                <a:solidFill>
                  <a:srgbClr val="4D4D4D"/>
                </a:solidFill>
                <a:effectLst/>
                <a:uLnTx/>
                <a:uFillTx/>
                <a:latin typeface="Arial"/>
                <a:cs typeface="Arial"/>
              </a:rPr>
              <a:t> </a:t>
            </a:r>
            <a:r>
              <a:rPr kumimoji="0" lang="en-US" sz="1600" b="0" i="0" u="none" strike="noStrike" kern="1200" cap="none" spc="0" normalizeH="0" baseline="0" noProof="0" dirty="0">
                <a:ln>
                  <a:noFill/>
                </a:ln>
                <a:solidFill>
                  <a:srgbClr val="4D4D4D"/>
                </a:solidFill>
                <a:effectLst/>
                <a:uLnTx/>
                <a:uFillTx/>
                <a:latin typeface="Arial"/>
                <a:cs typeface="Arial"/>
              </a:rPr>
              <a:t>to Life insurance.</a:t>
            </a:r>
          </a:p>
          <a:p>
            <a:pPr marL="171450" marR="0" lvl="0" indent="-171450" algn="l" defTabSz="457200" rtl="0" eaLnBrk="1" fontAlgn="auto" latinLnBrk="0" hangingPunct="1">
              <a:lnSpc>
                <a:spcPct val="100000"/>
              </a:lnSpc>
              <a:spcBef>
                <a:spcPts val="0"/>
              </a:spcBef>
              <a:spcAft>
                <a:spcPts val="400"/>
              </a:spcAft>
              <a:buClr>
                <a:schemeClr val="bg2">
                  <a:lumMod val="75000"/>
                </a:schemeClr>
              </a:buClr>
              <a:buSzTx/>
              <a:buFont typeface="Arial" panose="020B0604020202020204" pitchFamily="34" charset="0"/>
              <a:buChar char="•"/>
              <a:tabLst/>
              <a:defRPr/>
            </a:pPr>
            <a:r>
              <a:rPr lang="en-US" sz="1600" dirty="0">
                <a:solidFill>
                  <a:srgbClr val="4D4D4D"/>
                </a:solidFill>
                <a:latin typeface="Arial"/>
                <a:cs typeface="Arial"/>
              </a:rPr>
              <a:t>Conversion (Life only): Included </a:t>
            </a:r>
          </a:p>
          <a:p>
            <a:pPr marL="171450" marR="0" lvl="0" indent="-171450" algn="l" defTabSz="457200" rtl="0" eaLnBrk="1" fontAlgn="auto" latinLnBrk="0" hangingPunct="1">
              <a:lnSpc>
                <a:spcPct val="100000"/>
              </a:lnSpc>
              <a:spcBef>
                <a:spcPts val="0"/>
              </a:spcBef>
              <a:spcAft>
                <a:spcPts val="400"/>
              </a:spcAft>
              <a:buClr>
                <a:schemeClr val="bg2">
                  <a:lumMod val="75000"/>
                </a:schemeClr>
              </a:buClr>
              <a:buSzTx/>
              <a:buFont typeface="Arial" panose="020B0604020202020204" pitchFamily="34" charset="0"/>
              <a:buChar char="•"/>
              <a:tabLst/>
              <a:defRPr/>
            </a:pPr>
            <a:endParaRPr kumimoji="0" lang="en-US" sz="1600" b="0" i="0" u="none" strike="noStrike" kern="1200" cap="none" spc="0" normalizeH="0" baseline="0" noProof="0" dirty="0">
              <a:ln>
                <a:noFill/>
              </a:ln>
              <a:solidFill>
                <a:srgbClr val="4D4D4D"/>
              </a:solidFill>
              <a:effectLst/>
              <a:uLnTx/>
              <a:uFillTx/>
              <a:latin typeface="Arial"/>
              <a:cs typeface="Arial"/>
            </a:endParaRPr>
          </a:p>
          <a:p>
            <a:pPr marR="0" lvl="0" algn="l" defTabSz="457200" rtl="0" eaLnBrk="1" fontAlgn="auto" latinLnBrk="0" hangingPunct="1">
              <a:lnSpc>
                <a:spcPct val="100000"/>
              </a:lnSpc>
              <a:spcBef>
                <a:spcPts val="0"/>
              </a:spcBef>
              <a:spcAft>
                <a:spcPts val="400"/>
              </a:spcAft>
              <a:buClr>
                <a:schemeClr val="bg2">
                  <a:lumMod val="75000"/>
                </a:schemeClr>
              </a:buClr>
              <a:buSzTx/>
              <a:tabLst/>
              <a:defRPr/>
            </a:pPr>
            <a:r>
              <a:rPr lang="en-US" sz="1600" dirty="0">
                <a:solidFill>
                  <a:srgbClr val="4D4D4D"/>
                </a:solidFill>
                <a:latin typeface="Arial"/>
                <a:cs typeface="Arial"/>
              </a:rPr>
              <a:t>Additional Resources:</a:t>
            </a:r>
          </a:p>
          <a:p>
            <a:pPr marL="171450" marR="0" lvl="0" indent="-171450" algn="l" defTabSz="457200" rtl="0" eaLnBrk="1" fontAlgn="auto" latinLnBrk="0" hangingPunct="1">
              <a:lnSpc>
                <a:spcPct val="100000"/>
              </a:lnSpc>
              <a:spcBef>
                <a:spcPts val="0"/>
              </a:spcBef>
              <a:spcAft>
                <a:spcPts val="400"/>
              </a:spcAft>
              <a:buClr>
                <a:schemeClr val="bg2">
                  <a:lumMod val="75000"/>
                </a:schemeClr>
              </a:buClr>
              <a:buSzTx/>
              <a:buFont typeface="Arial" panose="020B0604020202020204" pitchFamily="34" charset="0"/>
              <a:buChar char="•"/>
              <a:tabLst/>
              <a:defRPr/>
            </a:pPr>
            <a:endParaRPr lang="en-US" sz="1000" dirty="0">
              <a:solidFill>
                <a:srgbClr val="4D4D4D"/>
              </a:solidFill>
              <a:latin typeface="Arial"/>
              <a:cs typeface="Arial"/>
            </a:endParaRPr>
          </a:p>
          <a:p>
            <a:pPr marL="628650" lvl="1" indent="-171450" defTabSz="457200">
              <a:spcAft>
                <a:spcPts val="400"/>
              </a:spcAft>
              <a:buClr>
                <a:schemeClr val="bg2">
                  <a:lumMod val="75000"/>
                </a:schemeClr>
              </a:buClr>
              <a:buFont typeface="Arial" panose="020B0604020202020204" pitchFamily="34" charset="0"/>
              <a:buChar char="•"/>
              <a:defRPr/>
            </a:pPr>
            <a:r>
              <a:rPr kumimoji="0" lang="en-US" sz="1600" b="0" i="0" u="none" strike="noStrike" kern="1200" cap="none" spc="0" normalizeH="0" baseline="0" noProof="0" dirty="0">
                <a:ln>
                  <a:noFill/>
                </a:ln>
                <a:solidFill>
                  <a:srgbClr val="4D4D4D"/>
                </a:solidFill>
                <a:effectLst/>
                <a:uLnTx/>
                <a:uFillTx/>
                <a:latin typeface="Arial"/>
                <a:cs typeface="Arial"/>
              </a:rPr>
              <a:t>Beneficiary Resource Service – includes grief, legal, and financial counseling </a:t>
            </a:r>
            <a:r>
              <a:rPr lang="en-US" sz="1600" dirty="0">
                <a:solidFill>
                  <a:srgbClr val="4D4D4D"/>
                </a:solidFill>
                <a:latin typeface="Arial"/>
                <a:cs typeface="Arial"/>
              </a:rPr>
              <a:t>and much more for beneficiaries.</a:t>
            </a:r>
          </a:p>
          <a:p>
            <a:pPr marL="628650" lvl="1" indent="-171450" defTabSz="457200">
              <a:spcAft>
                <a:spcPts val="400"/>
              </a:spcAft>
              <a:buClr>
                <a:schemeClr val="bg2">
                  <a:lumMod val="75000"/>
                </a:schemeClr>
              </a:buClr>
              <a:buFont typeface="Arial" panose="020B0604020202020204" pitchFamily="34" charset="0"/>
              <a:buChar char="•"/>
              <a:defRPr/>
            </a:pPr>
            <a:r>
              <a:rPr kumimoji="0" lang="en-US" sz="1600" b="0" i="0" u="none" strike="noStrike" kern="1200" cap="none" spc="0" normalizeH="0" baseline="0" noProof="0" dirty="0">
                <a:ln>
                  <a:noFill/>
                </a:ln>
                <a:solidFill>
                  <a:srgbClr val="4D4D4D"/>
                </a:solidFill>
                <a:effectLst/>
                <a:uLnTx/>
                <a:uFillTx/>
                <a:latin typeface="Arial"/>
                <a:cs typeface="Arial"/>
              </a:rPr>
              <a:t>Travel Resource Services – provides emergency medical assistance, financial and legal assistance while traveling. </a:t>
            </a:r>
          </a:p>
        </p:txBody>
      </p:sp>
      <p:sp>
        <p:nvSpPr>
          <p:cNvPr id="32" name="Rectangle 31">
            <a:extLst>
              <a:ext uri="{FF2B5EF4-FFF2-40B4-BE49-F238E27FC236}">
                <a16:creationId xmlns:a16="http://schemas.microsoft.com/office/drawing/2014/main" id="{52CDBA0A-B380-4A35-85DA-CA9BA1FC3C07}"/>
              </a:ext>
            </a:extLst>
          </p:cNvPr>
          <p:cNvSpPr/>
          <p:nvPr/>
        </p:nvSpPr>
        <p:spPr>
          <a:xfrm>
            <a:off x="2" y="0"/>
            <a:ext cx="228600" cy="6858000"/>
          </a:xfrm>
          <a:prstGeom prst="rect">
            <a:avLst/>
          </a:prstGeom>
          <a:solidFill>
            <a:srgbClr val="019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sp>
        <p:nvSpPr>
          <p:cNvPr id="2" name="Slide Number Placeholder 1">
            <a:extLst>
              <a:ext uri="{FF2B5EF4-FFF2-40B4-BE49-F238E27FC236}">
                <a16:creationId xmlns:a16="http://schemas.microsoft.com/office/drawing/2014/main" id="{522119D5-BCE3-44BE-BAD3-10877464F3B2}"/>
              </a:ext>
            </a:extLst>
          </p:cNvPr>
          <p:cNvSpPr>
            <a:spLocks noGrp="1"/>
          </p:cNvSpPr>
          <p:nvPr>
            <p:ph type="sldNum" sz="quarter" idx="12"/>
          </p:nvPr>
        </p:nvSpPr>
        <p:spPr>
          <a:xfrm>
            <a:off x="6463214" y="6500565"/>
            <a:ext cx="2057400" cy="365125"/>
          </a:xfrm>
        </p:spPr>
        <p:txBody>
          <a:bodyPr/>
          <a:lstStyle/>
          <a:p>
            <a:fld id="{BA7DF744-D288-4C64-A42C-1DC4B19CEA08}" type="slidenum">
              <a:rPr lang="en-US" altLang="en-US" smtClean="0"/>
              <a:pPr/>
              <a:t>24</a:t>
            </a:fld>
            <a:endParaRPr lang="en-US" altLang="en-US" dirty="0"/>
          </a:p>
        </p:txBody>
      </p:sp>
      <p:pic>
        <p:nvPicPr>
          <p:cNvPr id="4" name="Picture 3">
            <a:extLst>
              <a:ext uri="{FF2B5EF4-FFF2-40B4-BE49-F238E27FC236}">
                <a16:creationId xmlns:a16="http://schemas.microsoft.com/office/drawing/2014/main" id="{B4C55851-3902-42D5-B85C-89116AF95DBE}"/>
              </a:ext>
            </a:extLst>
          </p:cNvPr>
          <p:cNvPicPr>
            <a:picLocks noChangeAspect="1"/>
          </p:cNvPicPr>
          <p:nvPr/>
        </p:nvPicPr>
        <p:blipFill>
          <a:blip r:embed="rId5"/>
          <a:srcRect/>
          <a:stretch/>
        </p:blipFill>
        <p:spPr>
          <a:xfrm>
            <a:off x="7414540" y="113933"/>
            <a:ext cx="1641227" cy="457848"/>
          </a:xfrm>
          <a:prstGeom prst="rect">
            <a:avLst/>
          </a:prstGeom>
        </p:spPr>
      </p:pic>
    </p:spTree>
    <p:extLst>
      <p:ext uri="{BB962C8B-B14F-4D97-AF65-F5344CB8AC3E}">
        <p14:creationId xmlns:p14="http://schemas.microsoft.com/office/powerpoint/2010/main" val="1513620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1DE0E46-3131-4617-ACD2-48B0A069CC31}"/>
              </a:ext>
            </a:extLst>
          </p:cNvPr>
          <p:cNvSpPr/>
          <p:nvPr/>
        </p:nvSpPr>
        <p:spPr>
          <a:xfrm>
            <a:off x="2" y="0"/>
            <a:ext cx="228600" cy="6858000"/>
          </a:xfrm>
          <a:prstGeom prst="rect">
            <a:avLst/>
          </a:prstGeom>
          <a:solidFill>
            <a:srgbClr val="00A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cs typeface="Arial"/>
            </a:endParaRPr>
          </a:p>
        </p:txBody>
      </p:sp>
      <p:sp>
        <p:nvSpPr>
          <p:cNvPr id="4" name="Title 1">
            <a:extLst>
              <a:ext uri="{FF2B5EF4-FFF2-40B4-BE49-F238E27FC236}">
                <a16:creationId xmlns:a16="http://schemas.microsoft.com/office/drawing/2014/main" id="{46F78C02-C192-490E-9A70-0F247A22B9DB}"/>
              </a:ext>
            </a:extLst>
          </p:cNvPr>
          <p:cNvSpPr txBox="1">
            <a:spLocks/>
          </p:cNvSpPr>
          <p:nvPr/>
        </p:nvSpPr>
        <p:spPr>
          <a:xfrm>
            <a:off x="627184" y="292768"/>
            <a:ext cx="5943600" cy="790578"/>
          </a:xfrm>
          <a:prstGeom prst="rect">
            <a:avLst/>
          </a:prstGeom>
        </p:spPr>
        <p:txBody>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1">
                    <a:lumMod val="50000"/>
                  </a:schemeClr>
                </a:solidFill>
                <a:effectLst/>
                <a:uLnTx/>
                <a:uFillTx/>
                <a:latin typeface="Arial"/>
                <a:cs typeface="Arial"/>
              </a:rPr>
              <a:t>Voluntary Life and AD&amp;D</a:t>
            </a:r>
          </a:p>
        </p:txBody>
      </p:sp>
      <p:cxnSp>
        <p:nvCxnSpPr>
          <p:cNvPr id="5" name="Straight Connector 4">
            <a:extLst>
              <a:ext uri="{FF2B5EF4-FFF2-40B4-BE49-F238E27FC236}">
                <a16:creationId xmlns:a16="http://schemas.microsoft.com/office/drawing/2014/main" id="{D0F8B33D-709F-446B-A2D4-083D5028C8D3}"/>
              </a:ext>
            </a:extLst>
          </p:cNvPr>
          <p:cNvCxnSpPr>
            <a:cxnSpLocks/>
          </p:cNvCxnSpPr>
          <p:nvPr/>
        </p:nvCxnSpPr>
        <p:spPr>
          <a:xfrm>
            <a:off x="483447" y="701002"/>
            <a:ext cx="8509465"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68489671-0A30-4D79-A32C-7422ABC65553}"/>
              </a:ext>
            </a:extLst>
          </p:cNvPr>
          <p:cNvPicPr>
            <a:picLocks noChangeAspect="1"/>
          </p:cNvPicPr>
          <p:nvPr/>
        </p:nvPicPr>
        <p:blipFill>
          <a:blip r:embed="rId2"/>
          <a:srcRect/>
          <a:stretch/>
        </p:blipFill>
        <p:spPr>
          <a:xfrm>
            <a:off x="6999359" y="100363"/>
            <a:ext cx="1687441" cy="511433"/>
          </a:xfrm>
          <a:prstGeom prst="rect">
            <a:avLst/>
          </a:prstGeom>
        </p:spPr>
      </p:pic>
      <p:graphicFrame>
        <p:nvGraphicFramePr>
          <p:cNvPr id="13" name="Table 12">
            <a:extLst>
              <a:ext uri="{FF2B5EF4-FFF2-40B4-BE49-F238E27FC236}">
                <a16:creationId xmlns:a16="http://schemas.microsoft.com/office/drawing/2014/main" id="{B1BBAD78-F008-4FBB-8712-7898EA1321C5}"/>
              </a:ext>
            </a:extLst>
          </p:cNvPr>
          <p:cNvGraphicFramePr>
            <a:graphicFrameLocks noGrp="1"/>
          </p:cNvGraphicFramePr>
          <p:nvPr>
            <p:extLst>
              <p:ext uri="{D42A27DB-BD31-4B8C-83A1-F6EECF244321}">
                <p14:modId xmlns:p14="http://schemas.microsoft.com/office/powerpoint/2010/main" val="424263965"/>
              </p:ext>
            </p:extLst>
          </p:nvPr>
        </p:nvGraphicFramePr>
        <p:xfrm>
          <a:off x="398891" y="1521207"/>
          <a:ext cx="8509465" cy="3675908"/>
        </p:xfrm>
        <a:graphic>
          <a:graphicData uri="http://schemas.openxmlformats.org/drawingml/2006/table">
            <a:tbl>
              <a:tblPr firstRow="1" bandRow="1">
                <a:tableStyleId>{2D5ABB26-0587-4C30-8999-92F81FD0307C}</a:tableStyleId>
              </a:tblPr>
              <a:tblGrid>
                <a:gridCol w="2882053">
                  <a:extLst>
                    <a:ext uri="{9D8B030D-6E8A-4147-A177-3AD203B41FA5}">
                      <a16:colId xmlns:a16="http://schemas.microsoft.com/office/drawing/2014/main" val="20000"/>
                    </a:ext>
                  </a:extLst>
                </a:gridCol>
                <a:gridCol w="1875804">
                  <a:extLst>
                    <a:ext uri="{9D8B030D-6E8A-4147-A177-3AD203B41FA5}">
                      <a16:colId xmlns:a16="http://schemas.microsoft.com/office/drawing/2014/main" val="20001"/>
                    </a:ext>
                  </a:extLst>
                </a:gridCol>
                <a:gridCol w="1875804">
                  <a:extLst>
                    <a:ext uri="{9D8B030D-6E8A-4147-A177-3AD203B41FA5}">
                      <a16:colId xmlns:a16="http://schemas.microsoft.com/office/drawing/2014/main" val="293655306"/>
                    </a:ext>
                  </a:extLst>
                </a:gridCol>
                <a:gridCol w="1875804">
                  <a:extLst>
                    <a:ext uri="{9D8B030D-6E8A-4147-A177-3AD203B41FA5}">
                      <a16:colId xmlns:a16="http://schemas.microsoft.com/office/drawing/2014/main" val="20002"/>
                    </a:ext>
                  </a:extLst>
                </a:gridCol>
              </a:tblGrid>
              <a:tr h="305421">
                <a:tc>
                  <a:txBody>
                    <a:bodyPr/>
                    <a:lstStyle/>
                    <a:p>
                      <a:endParaRPr lang="en-US" sz="1200" b="1" i="0" dirty="0">
                        <a:solidFill>
                          <a:schemeClr val="accent3"/>
                        </a:solidFill>
                        <a:latin typeface="+mn-lt"/>
                        <a:cs typeface="UHC Sans Regular"/>
                      </a:endParaRPr>
                    </a:p>
                  </a:txBody>
                  <a:tcPr marL="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schemeClr val="bg1"/>
                        </a:solidFill>
                        <a:latin typeface="+mn-lt"/>
                      </a:endParaRPr>
                    </a:p>
                  </a:txBody>
                  <a:tcPr marL="0" marR="0" marT="0" marB="0" anchor="ctr">
                    <a:lnL w="12700" cap="flat" cmpd="sng" algn="ctr">
                      <a:no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latin typeface="+mn-lt"/>
                        </a:rPr>
                        <a:t>Employee Must Be Enrolled</a:t>
                      </a:r>
                    </a:p>
                  </a:txBody>
                  <a:tcPr marL="0" marR="0" marT="0" marB="0" anchor="ctr">
                    <a:lnL w="12700" cap="flat" cmpd="sng" algn="ctr">
                      <a:solidFill>
                        <a:schemeClr val="tx1">
                          <a:lumMod val="75000"/>
                        </a:schemeClr>
                      </a:solidFill>
                      <a:prstDash val="solid"/>
                      <a:round/>
                      <a:headEnd type="none" w="med" len="med"/>
                      <a:tailEnd type="none" w="med" len="med"/>
                    </a:lnL>
                    <a:lnR w="12700" cap="flat" cmpd="sng" algn="ctr">
                      <a:solidFill>
                        <a:schemeClr val="tx1">
                          <a:lumMod val="75000"/>
                        </a:schemeClr>
                      </a:solid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9297"/>
                    </a:solidFill>
                  </a:tcPr>
                </a:tc>
                <a:extLst>
                  <a:ext uri="{0D108BD9-81ED-4DB2-BD59-A6C34878D82A}">
                    <a16:rowId xmlns:a16="http://schemas.microsoft.com/office/drawing/2014/main" val="2244383218"/>
                  </a:ext>
                </a:extLst>
              </a:tr>
              <a:tr h="305421">
                <a:tc>
                  <a:txBody>
                    <a:bodyPr/>
                    <a:lstStyle/>
                    <a:p>
                      <a:r>
                        <a:rPr lang="en-US" sz="1200" b="1" i="0" dirty="0">
                          <a:solidFill>
                            <a:schemeClr val="accent3"/>
                          </a:solidFill>
                          <a:latin typeface="+mn-lt"/>
                          <a:cs typeface="UHC Sans Regular"/>
                        </a:rPr>
                        <a:t> </a:t>
                      </a:r>
                    </a:p>
                  </a:txBody>
                  <a:tcPr marL="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mn-lt"/>
                        </a:rPr>
                        <a:t>Employee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mn-lt"/>
                        </a:rPr>
                        <a:t>Spouse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4267E">
                        <a:alpha val="74902"/>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0" dirty="0">
                          <a:solidFill>
                            <a:schemeClr val="bg1"/>
                          </a:solidFill>
                          <a:latin typeface="+mn-lt"/>
                          <a:cs typeface="UHC Sans Regular"/>
                        </a:rPr>
                        <a:t>Child</a:t>
                      </a:r>
                      <a:endParaRPr lang="en-US" sz="1200" dirty="0">
                        <a:solidFill>
                          <a:schemeClr val="bg1"/>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99297"/>
                    </a:solidFill>
                  </a:tcPr>
                </a:tc>
                <a:extLst>
                  <a:ext uri="{0D108BD9-81ED-4DB2-BD59-A6C34878D82A}">
                    <a16:rowId xmlns:a16="http://schemas.microsoft.com/office/drawing/2014/main" val="10000"/>
                  </a:ext>
                </a:extLst>
              </a:tr>
              <a:tr h="496201">
                <a:tc>
                  <a:txBody>
                    <a:bodyPr/>
                    <a:lstStyle/>
                    <a:p>
                      <a:r>
                        <a:rPr lang="en-US" sz="1100" b="1" i="0" dirty="0">
                          <a:solidFill>
                            <a:srgbClr val="00B0F0"/>
                          </a:solidFill>
                          <a:latin typeface="+mn-lt"/>
                          <a:cs typeface="UHC Sans Regular"/>
                        </a:rPr>
                        <a:t>Benefit Amounts</a:t>
                      </a:r>
                    </a:p>
                  </a:txBody>
                  <a:tcPr marL="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0" dirty="0">
                          <a:solidFill>
                            <a:srgbClr val="000000"/>
                          </a:solidFill>
                          <a:latin typeface="+mn-lt"/>
                        </a:rPr>
                        <a:t>$10,000 - $500,000</a:t>
                      </a:r>
                    </a:p>
                  </a:txBody>
                  <a:tcPr marL="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alpha val="37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dirty="0">
                          <a:solidFill>
                            <a:srgbClr val="000000"/>
                          </a:solidFill>
                          <a:latin typeface="+mn-lt"/>
                        </a:rPr>
                        <a:t>$5,000 - $100,000</a:t>
                      </a:r>
                    </a:p>
                  </a:txBody>
                  <a:tcPr marL="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alpha val="64000"/>
                      </a:schemeClr>
                    </a:solidFill>
                  </a:tcPr>
                </a:tc>
                <a:tc>
                  <a:txBody>
                    <a:bodyPr/>
                    <a:lstStyle/>
                    <a:p>
                      <a:pPr algn="ctr"/>
                      <a:r>
                        <a:rPr lang="en-US" sz="1050" b="0" dirty="0">
                          <a:solidFill>
                            <a:srgbClr val="000000"/>
                          </a:solidFill>
                          <a:latin typeface="+mn-lt"/>
                        </a:rPr>
                        <a:t>$5,000 - $10,000</a:t>
                      </a:r>
                    </a:p>
                  </a:txBody>
                  <a:tcPr marL="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val="495435754"/>
                  </a:ext>
                </a:extLst>
              </a:tr>
              <a:tr h="496201">
                <a:tc>
                  <a:txBody>
                    <a:bodyPr/>
                    <a:lstStyle/>
                    <a:p>
                      <a:r>
                        <a:rPr lang="en-US" sz="1100" b="1" i="0" dirty="0">
                          <a:solidFill>
                            <a:srgbClr val="00B0F0"/>
                          </a:solidFill>
                          <a:latin typeface="+mn-lt"/>
                          <a:cs typeface="UHC Sans Regular"/>
                        </a:rPr>
                        <a:t>Benefit Increments</a:t>
                      </a:r>
                    </a:p>
                  </a:txBody>
                  <a:tcPr marL="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r>
                        <a:rPr lang="en-US" sz="1050" b="0" i="0" dirty="0">
                          <a:solidFill>
                            <a:srgbClr val="000000"/>
                          </a:solidFill>
                          <a:latin typeface="+mn-lt"/>
                          <a:cs typeface="UHC Sans Light"/>
                        </a:rPr>
                        <a:t>$10,000</a:t>
                      </a:r>
                    </a:p>
                  </a:txBody>
                  <a:tcPr marL="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alpha val="37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i="0" dirty="0">
                          <a:solidFill>
                            <a:srgbClr val="000000"/>
                          </a:solidFill>
                          <a:latin typeface="+mn-lt"/>
                          <a:cs typeface="UHC Sans Light"/>
                        </a:rPr>
                        <a:t>$5,000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i="0" dirty="0">
                          <a:solidFill>
                            <a:srgbClr val="000000"/>
                          </a:solidFill>
                          <a:latin typeface="+mn-lt"/>
                          <a:cs typeface="UHC Sans Light"/>
                        </a:rPr>
                        <a:t>(not to exceed 50% of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i="0" dirty="0">
                          <a:solidFill>
                            <a:srgbClr val="000000"/>
                          </a:solidFill>
                          <a:latin typeface="+mn-lt"/>
                          <a:cs typeface="UHC Sans Light"/>
                        </a:rPr>
                        <a:t>employee amount)</a:t>
                      </a:r>
                    </a:p>
                  </a:txBody>
                  <a:tcPr marL="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alpha val="64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b="0" i="0" dirty="0">
                          <a:solidFill>
                            <a:srgbClr val="000000"/>
                          </a:solidFill>
                          <a:latin typeface="+mn-lt"/>
                          <a:cs typeface="UHC Sans Light"/>
                        </a:rPr>
                        <a:t>$5,000</a:t>
                      </a:r>
                    </a:p>
                  </a:txBody>
                  <a:tcPr marL="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val="10001"/>
                  </a:ext>
                </a:extLst>
              </a:tr>
              <a:tr h="496201">
                <a:tc>
                  <a:txBody>
                    <a:bodyPr/>
                    <a:lstStyle/>
                    <a:p>
                      <a:r>
                        <a:rPr lang="en-US" sz="1100" b="1" i="0" dirty="0">
                          <a:solidFill>
                            <a:srgbClr val="00B0F0"/>
                          </a:solidFill>
                          <a:latin typeface="+mn-lt"/>
                          <a:cs typeface="UHC Sans Regular"/>
                        </a:rPr>
                        <a:t>Guarantee Issue*</a:t>
                      </a:r>
                    </a:p>
                  </a:txBody>
                  <a:tcPr marL="0" marT="914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b="0" i="0" dirty="0">
                          <a:solidFill>
                            <a:srgbClr val="000000"/>
                          </a:solidFill>
                          <a:latin typeface="+mn-lt"/>
                          <a:cs typeface="UHC Sans Light"/>
                        </a:rPr>
                        <a:t>$150,000</a:t>
                      </a:r>
                    </a:p>
                  </a:txBody>
                  <a:tcPr marL="0" marT="914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alpha val="37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b="0" i="0" dirty="0">
                          <a:solidFill>
                            <a:srgbClr val="000000"/>
                          </a:solidFill>
                          <a:latin typeface="+mn-lt"/>
                          <a:cs typeface="UHC Sans Light"/>
                        </a:rPr>
                        <a:t>$25,000</a:t>
                      </a:r>
                    </a:p>
                  </a:txBody>
                  <a:tcPr marL="0" marT="914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alpha val="64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b="0" i="0" dirty="0">
                          <a:solidFill>
                            <a:srgbClr val="000000"/>
                          </a:solidFill>
                          <a:latin typeface="+mn-lt"/>
                          <a:cs typeface="UHC Sans Light"/>
                        </a:rPr>
                        <a:t>N/A</a:t>
                      </a:r>
                    </a:p>
                  </a:txBody>
                  <a:tcPr marL="0" marT="914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val="10003"/>
                  </a:ext>
                </a:extLst>
              </a:tr>
              <a:tr h="570348">
                <a:tc>
                  <a:txBody>
                    <a:bodyPr/>
                    <a:lstStyle/>
                    <a:p>
                      <a:r>
                        <a:rPr lang="en-US" sz="1100" b="1" i="0" dirty="0">
                          <a:solidFill>
                            <a:srgbClr val="00B0F0"/>
                          </a:solidFill>
                          <a:latin typeface="+mn-lt"/>
                          <a:cs typeface="UHC Sans Regular"/>
                        </a:rPr>
                        <a:t>Age Reduction </a:t>
                      </a:r>
                    </a:p>
                  </a:txBody>
                  <a:tcPr marL="0" marT="914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b="0" i="0" dirty="0">
                          <a:solidFill>
                            <a:srgbClr val="000000"/>
                          </a:solidFill>
                          <a:latin typeface="+mn-lt"/>
                          <a:cs typeface="UHC Sans Light"/>
                        </a:rPr>
                        <a:t>Life and AD&amp;D benefits reduce by 35% of the original amount at age 65 and further reduce by 50% of the original amount at age 70.</a:t>
                      </a:r>
                    </a:p>
                  </a:txBody>
                  <a:tcPr marL="0" marT="914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alpha val="37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050" b="0" i="0" dirty="0">
                        <a:solidFill>
                          <a:srgbClr val="000000"/>
                        </a:solidFill>
                        <a:latin typeface="+mn-lt"/>
                        <a:cs typeface="UHC Sans Light"/>
                      </a:endParaRPr>
                    </a:p>
                  </a:txBody>
                  <a:tcPr marL="0" marT="914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alpha val="64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050" b="0" i="0" dirty="0">
                        <a:solidFill>
                          <a:srgbClr val="000000"/>
                        </a:solidFill>
                        <a:latin typeface="+mn-lt"/>
                        <a:cs typeface="UHC Sans Light"/>
                      </a:endParaRPr>
                    </a:p>
                  </a:txBody>
                  <a:tcPr marL="0" marT="914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val="1271197551"/>
                  </a:ext>
                </a:extLst>
              </a:tr>
              <a:tr h="69288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i="0" dirty="0">
                          <a:solidFill>
                            <a:srgbClr val="00B0F0"/>
                          </a:solidFill>
                          <a:latin typeface="+mn-lt"/>
                          <a:cs typeface="UHC Sans Light"/>
                        </a:rPr>
                        <a:t>Conversion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500" b="1" i="0" dirty="0">
                        <a:solidFill>
                          <a:srgbClr val="00B0F0"/>
                        </a:solidFill>
                        <a:latin typeface="+mn-lt"/>
                        <a:cs typeface="UHC Sans Ligh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100" b="1" i="0" dirty="0">
                          <a:solidFill>
                            <a:srgbClr val="00B0F0"/>
                          </a:solidFill>
                          <a:latin typeface="+mn-lt"/>
                          <a:cs typeface="UHC Sans Light"/>
                        </a:rPr>
                        <a:t>Portability (Life coverage) </a:t>
                      </a:r>
                    </a:p>
                  </a:txBody>
                  <a:tcPr marL="0" marT="914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b="0" i="0" dirty="0">
                          <a:solidFill>
                            <a:srgbClr val="000000"/>
                          </a:solidFill>
                          <a:latin typeface="+mn-lt"/>
                          <a:cs typeface="UHC Sans Light"/>
                        </a:rPr>
                        <a:t>Included</a:t>
                      </a:r>
                    </a:p>
                    <a:p>
                      <a:pPr marL="0" marR="0" indent="0" algn="ctr" defTabSz="457200" rtl="0" eaLnBrk="1" fontAlgn="auto" latinLnBrk="0" hangingPunct="1">
                        <a:lnSpc>
                          <a:spcPct val="100000"/>
                        </a:lnSpc>
                        <a:spcBef>
                          <a:spcPts val="0"/>
                        </a:spcBef>
                        <a:spcAft>
                          <a:spcPts val="0"/>
                        </a:spcAft>
                        <a:buClrTx/>
                        <a:buSzTx/>
                        <a:buFontTx/>
                        <a:buNone/>
                        <a:tabLst/>
                        <a:defRPr/>
                      </a:pPr>
                      <a:endParaRPr lang="en-US" sz="500" b="0" i="0" dirty="0">
                        <a:solidFill>
                          <a:srgbClr val="000000"/>
                        </a:solidFill>
                        <a:latin typeface="+mn-lt"/>
                        <a:cs typeface="UHC Sans Light"/>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1050" b="0" i="0" dirty="0">
                          <a:solidFill>
                            <a:srgbClr val="000000"/>
                          </a:solidFill>
                          <a:latin typeface="+mn-lt"/>
                          <a:cs typeface="UHC Sans Light"/>
                        </a:rPr>
                        <a:t>Employee only</a:t>
                      </a:r>
                    </a:p>
                  </a:txBody>
                  <a:tcPr marL="0" marT="914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75000"/>
                        <a:alpha val="37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b="0" i="0" dirty="0">
                          <a:solidFill>
                            <a:srgbClr val="000000"/>
                          </a:solidFill>
                          <a:latin typeface="+mn-lt"/>
                          <a:cs typeface="UHC Sans Light"/>
                        </a:rPr>
                        <a:t>Included</a:t>
                      </a:r>
                    </a:p>
                    <a:p>
                      <a:pPr marL="0" marR="0" indent="0" algn="ctr" defTabSz="457200" rtl="0" eaLnBrk="1" fontAlgn="auto" latinLnBrk="0" hangingPunct="1">
                        <a:lnSpc>
                          <a:spcPct val="100000"/>
                        </a:lnSpc>
                        <a:spcBef>
                          <a:spcPts val="0"/>
                        </a:spcBef>
                        <a:spcAft>
                          <a:spcPts val="0"/>
                        </a:spcAft>
                        <a:buClrTx/>
                        <a:buSzTx/>
                        <a:buFontTx/>
                        <a:buNone/>
                        <a:tabLst/>
                        <a:defRPr/>
                      </a:pPr>
                      <a:endParaRPr lang="en-US" sz="500" b="0" i="0" dirty="0">
                        <a:solidFill>
                          <a:srgbClr val="000000"/>
                        </a:solidFill>
                        <a:latin typeface="+mn-lt"/>
                        <a:cs typeface="UHC Sans Light"/>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1050" b="0" i="0" dirty="0">
                          <a:solidFill>
                            <a:srgbClr val="000000"/>
                          </a:solidFill>
                          <a:latin typeface="+mn-lt"/>
                          <a:cs typeface="UHC Sans Light"/>
                        </a:rPr>
                        <a:t>N/A</a:t>
                      </a:r>
                    </a:p>
                  </a:txBody>
                  <a:tcPr marL="0" marT="914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alpha val="64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50" b="0" i="0" dirty="0">
                          <a:solidFill>
                            <a:srgbClr val="000000"/>
                          </a:solidFill>
                          <a:latin typeface="+mn-lt"/>
                          <a:cs typeface="UHC Sans Light"/>
                        </a:rPr>
                        <a:t>Included</a:t>
                      </a:r>
                    </a:p>
                    <a:p>
                      <a:pPr marL="0" marR="0" indent="0" algn="ctr" defTabSz="457200" rtl="0" eaLnBrk="1" fontAlgn="auto" latinLnBrk="0" hangingPunct="1">
                        <a:lnSpc>
                          <a:spcPct val="100000"/>
                        </a:lnSpc>
                        <a:spcBef>
                          <a:spcPts val="0"/>
                        </a:spcBef>
                        <a:spcAft>
                          <a:spcPts val="0"/>
                        </a:spcAft>
                        <a:buClrTx/>
                        <a:buSzTx/>
                        <a:buFontTx/>
                        <a:buNone/>
                        <a:tabLst/>
                        <a:defRPr/>
                      </a:pPr>
                      <a:endParaRPr lang="en-US" sz="500" b="0" i="0" dirty="0">
                        <a:solidFill>
                          <a:srgbClr val="000000"/>
                        </a:solidFill>
                        <a:latin typeface="+mn-lt"/>
                        <a:cs typeface="UHC Sans Light"/>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1050" b="0" i="0" dirty="0">
                          <a:solidFill>
                            <a:srgbClr val="000000"/>
                          </a:solidFill>
                          <a:latin typeface="+mn-lt"/>
                          <a:cs typeface="UHC Sans Light"/>
                        </a:rPr>
                        <a:t>N/A</a:t>
                      </a:r>
                    </a:p>
                  </a:txBody>
                  <a:tcPr marL="0" marT="9144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val="612023479"/>
                  </a:ext>
                </a:extLst>
              </a:tr>
              <a:tr h="313226">
                <a:tc>
                  <a:txBody>
                    <a:bodyPr/>
                    <a:lstStyle/>
                    <a:p>
                      <a:pPr algn="l"/>
                      <a:r>
                        <a:rPr lang="en-US" sz="1200" b="0" i="0" dirty="0">
                          <a:solidFill>
                            <a:schemeClr val="bg1"/>
                          </a:solidFill>
                          <a:latin typeface="+mn-lt"/>
                          <a:cs typeface="UHC Sans Regular"/>
                        </a:rPr>
                        <a:t>Cost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E79"/>
                    </a:solidFill>
                  </a:tcPr>
                </a:tc>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dirty="0">
                          <a:solidFill>
                            <a:schemeClr val="bg1"/>
                          </a:solidFill>
                          <a:latin typeface="+mn-lt"/>
                          <a:cs typeface="UHC Sans Light"/>
                        </a:rPr>
                        <a:t>Varies depending on age and/or amount; refer to HR for pricing</a:t>
                      </a:r>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schemeClr>
                      </a:solidFill>
                      <a:prstDash val="solid"/>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E79"/>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i="0" dirty="0">
                        <a:solidFill>
                          <a:schemeClr val="bg1"/>
                        </a:solidFill>
                        <a:latin typeface="+mn-lt"/>
                        <a:cs typeface="UHC Sans Light"/>
                      </a:endParaRPr>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C9599"/>
                      </a:solidFill>
                      <a:prstDash val="dot"/>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E79"/>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i="0" dirty="0">
                        <a:solidFill>
                          <a:schemeClr val="bg1"/>
                        </a:solidFill>
                        <a:latin typeface="+mn-lt"/>
                        <a:cs typeface="UHC Sans Light"/>
                      </a:endParaRPr>
                    </a:p>
                  </a:txBody>
                  <a:tcPr marL="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C9599"/>
                      </a:solidFill>
                      <a:prstDash val="dot"/>
                      <a:round/>
                      <a:headEnd type="none" w="med" len="med"/>
                      <a:tailEnd type="none" w="med" len="med"/>
                    </a:lnT>
                    <a:lnB w="12700" cap="flat" cmpd="sng" algn="ctr">
                      <a:solidFill>
                        <a:schemeClr val="tx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2E79"/>
                    </a:solidFill>
                  </a:tcPr>
                </a:tc>
                <a:extLst>
                  <a:ext uri="{0D108BD9-81ED-4DB2-BD59-A6C34878D82A}">
                    <a16:rowId xmlns:a16="http://schemas.microsoft.com/office/drawing/2014/main" val="10012"/>
                  </a:ext>
                </a:extLst>
              </a:tr>
            </a:tbl>
          </a:graphicData>
        </a:graphic>
      </p:graphicFrame>
      <p:sp>
        <p:nvSpPr>
          <p:cNvPr id="14" name="TextBox 13">
            <a:extLst>
              <a:ext uri="{FF2B5EF4-FFF2-40B4-BE49-F238E27FC236}">
                <a16:creationId xmlns:a16="http://schemas.microsoft.com/office/drawing/2014/main" id="{6A7865C4-579C-4C29-9EAA-CD7004C82BCC}"/>
              </a:ext>
            </a:extLst>
          </p:cNvPr>
          <p:cNvSpPr txBox="1"/>
          <p:nvPr/>
        </p:nvSpPr>
        <p:spPr>
          <a:xfrm>
            <a:off x="371152" y="5304632"/>
            <a:ext cx="8564942"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400"/>
              </a:spcAft>
              <a:buClr>
                <a:srgbClr val="00A8F7"/>
              </a:buClr>
              <a:buSzTx/>
              <a:buFontTx/>
              <a:buNone/>
              <a:tabLst/>
              <a:defRPr/>
            </a:pPr>
            <a:r>
              <a:rPr kumimoji="0" lang="en-US" sz="1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*A One-Time Open Enrollment </a:t>
            </a:r>
            <a:r>
              <a:rPr kumimoji="0" lang="en-US" sz="1000" i="0" u="none" strike="noStrike" kern="1200" cap="none" spc="0" normalizeH="0" baseline="0" noProof="0" dirty="0">
                <a:ln>
                  <a:noFill/>
                </a:ln>
                <a:effectLst/>
                <a:uLnTx/>
                <a:uFillTx/>
                <a:latin typeface="Arial" panose="020B0604020202020204" pitchFamily="34" charset="0"/>
                <a:cs typeface="Arial" panose="020B0604020202020204" pitchFamily="34" charset="0"/>
              </a:rPr>
              <a:t>is being offered: During this one-time special Enrollment period, Employees, Dependent Spouses and Dependent Children may enroll for coverage, apply for additional coverage or request changes to existing coverage up to the Guarantee Issue Benefit Limit listed above.</a:t>
            </a:r>
          </a:p>
        </p:txBody>
      </p:sp>
      <p:sp>
        <p:nvSpPr>
          <p:cNvPr id="7" name="Rectangle 6">
            <a:extLst>
              <a:ext uri="{FF2B5EF4-FFF2-40B4-BE49-F238E27FC236}">
                <a16:creationId xmlns:a16="http://schemas.microsoft.com/office/drawing/2014/main" id="{B631E37B-BDB2-40D1-A75E-F5BC0F5034CA}"/>
              </a:ext>
            </a:extLst>
          </p:cNvPr>
          <p:cNvSpPr/>
          <p:nvPr/>
        </p:nvSpPr>
        <p:spPr>
          <a:xfrm>
            <a:off x="1233275" y="1036533"/>
            <a:ext cx="2972965" cy="537810"/>
          </a:xfrm>
          <a:prstGeom prst="rect">
            <a:avLst/>
          </a:prstGeom>
          <a:solidFill>
            <a:srgbClr val="00A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cs typeface="Arial"/>
            </a:endParaRPr>
          </a:p>
        </p:txBody>
      </p:sp>
      <p:sp>
        <p:nvSpPr>
          <p:cNvPr id="8" name="TextBox 7">
            <a:extLst>
              <a:ext uri="{FF2B5EF4-FFF2-40B4-BE49-F238E27FC236}">
                <a16:creationId xmlns:a16="http://schemas.microsoft.com/office/drawing/2014/main" id="{CC31DD55-DF39-4252-ADB6-8F65B519DC81}"/>
              </a:ext>
            </a:extLst>
          </p:cNvPr>
          <p:cNvSpPr txBox="1"/>
          <p:nvPr/>
        </p:nvSpPr>
        <p:spPr>
          <a:xfrm>
            <a:off x="1485421" y="1091856"/>
            <a:ext cx="2008883"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400"/>
              </a:spcAft>
              <a:buClr>
                <a:srgbClr val="00A8F7"/>
              </a:buClr>
              <a:buSzTx/>
              <a:buFontTx/>
              <a:buNone/>
              <a:tabLst/>
              <a:defRPr/>
            </a:pPr>
            <a:r>
              <a:rPr kumimoji="0" lang="en-US" sz="2000" b="1" i="0" u="none" strike="noStrike" kern="1200" cap="none" spc="0" normalizeH="0" baseline="0" noProof="0" dirty="0">
                <a:ln>
                  <a:noFill/>
                </a:ln>
                <a:solidFill>
                  <a:srgbClr val="FFFFFF"/>
                </a:solidFill>
                <a:effectLst/>
                <a:uLnTx/>
                <a:uFillTx/>
                <a:latin typeface="Arial"/>
                <a:cs typeface="Arial"/>
              </a:rPr>
              <a:t>Employee Paid</a:t>
            </a:r>
          </a:p>
        </p:txBody>
      </p:sp>
      <p:pic>
        <p:nvPicPr>
          <p:cNvPr id="10" name="Graphic 9" descr="Man">
            <a:extLst>
              <a:ext uri="{FF2B5EF4-FFF2-40B4-BE49-F238E27FC236}">
                <a16:creationId xmlns:a16="http://schemas.microsoft.com/office/drawing/2014/main" id="{4B5835D6-5789-49C5-959F-EB895191AE02}"/>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65284" y="799600"/>
            <a:ext cx="991423" cy="991423"/>
          </a:xfrm>
          <a:prstGeom prst="rect">
            <a:avLst/>
          </a:prstGeom>
        </p:spPr>
      </p:pic>
      <p:sp>
        <p:nvSpPr>
          <p:cNvPr id="2" name="Slide Number Placeholder 1">
            <a:extLst>
              <a:ext uri="{FF2B5EF4-FFF2-40B4-BE49-F238E27FC236}">
                <a16:creationId xmlns:a16="http://schemas.microsoft.com/office/drawing/2014/main" id="{C56264F1-553B-4581-9450-A2CC6B8D803B}"/>
              </a:ext>
            </a:extLst>
          </p:cNvPr>
          <p:cNvSpPr>
            <a:spLocks noGrp="1"/>
          </p:cNvSpPr>
          <p:nvPr>
            <p:ph type="sldNum" sz="quarter" idx="12"/>
          </p:nvPr>
        </p:nvSpPr>
        <p:spPr>
          <a:xfrm>
            <a:off x="6579872" y="6481138"/>
            <a:ext cx="2057400" cy="365125"/>
          </a:xfrm>
        </p:spPr>
        <p:txBody>
          <a:bodyPr/>
          <a:lstStyle/>
          <a:p>
            <a:fld id="{BA7DF744-D288-4C64-A42C-1DC4B19CEA08}" type="slidenum">
              <a:rPr lang="en-US" altLang="en-US" smtClean="0"/>
              <a:pPr/>
              <a:t>25</a:t>
            </a:fld>
            <a:endParaRPr lang="en-US" altLang="en-US" dirty="0"/>
          </a:p>
        </p:txBody>
      </p:sp>
      <p:sp>
        <p:nvSpPr>
          <p:cNvPr id="9" name="Speech Bubble: Oval 8">
            <a:extLst>
              <a:ext uri="{FF2B5EF4-FFF2-40B4-BE49-F238E27FC236}">
                <a16:creationId xmlns:a16="http://schemas.microsoft.com/office/drawing/2014/main" id="{F495CB49-2F3C-4567-93B5-38E784E059A7}"/>
              </a:ext>
            </a:extLst>
          </p:cNvPr>
          <p:cNvSpPr/>
          <p:nvPr/>
        </p:nvSpPr>
        <p:spPr>
          <a:xfrm rot="21238405">
            <a:off x="4698151" y="272741"/>
            <a:ext cx="1689746" cy="830631"/>
          </a:xfrm>
          <a:prstGeom prst="wedgeEllipseCallout">
            <a:avLst/>
          </a:prstGeom>
          <a:solidFill>
            <a:srgbClr val="FFFF00"/>
          </a:solidFill>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ongenial Black" panose="020B0604020202020204" pitchFamily="2" charset="0"/>
              </a:rPr>
              <a:t>NEW Benefit!!</a:t>
            </a:r>
          </a:p>
        </p:txBody>
      </p:sp>
    </p:spTree>
    <p:extLst>
      <p:ext uri="{BB962C8B-B14F-4D97-AF65-F5344CB8AC3E}">
        <p14:creationId xmlns:p14="http://schemas.microsoft.com/office/powerpoint/2010/main" val="2407772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1DE0E46-3131-4617-ACD2-48B0A069CC31}"/>
              </a:ext>
            </a:extLst>
          </p:cNvPr>
          <p:cNvSpPr/>
          <p:nvPr/>
        </p:nvSpPr>
        <p:spPr>
          <a:xfrm>
            <a:off x="2" y="0"/>
            <a:ext cx="228600" cy="6858000"/>
          </a:xfrm>
          <a:prstGeom prst="rect">
            <a:avLst/>
          </a:prstGeom>
          <a:solidFill>
            <a:srgbClr val="00A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cs typeface="Arial"/>
            </a:endParaRPr>
          </a:p>
        </p:txBody>
      </p:sp>
      <p:sp>
        <p:nvSpPr>
          <p:cNvPr id="4" name="Title 1">
            <a:extLst>
              <a:ext uri="{FF2B5EF4-FFF2-40B4-BE49-F238E27FC236}">
                <a16:creationId xmlns:a16="http://schemas.microsoft.com/office/drawing/2014/main" id="{46F78C02-C192-490E-9A70-0F247A22B9DB}"/>
              </a:ext>
            </a:extLst>
          </p:cNvPr>
          <p:cNvSpPr txBox="1">
            <a:spLocks/>
          </p:cNvSpPr>
          <p:nvPr/>
        </p:nvSpPr>
        <p:spPr>
          <a:xfrm>
            <a:off x="627184" y="292768"/>
            <a:ext cx="5943600" cy="790578"/>
          </a:xfrm>
          <a:prstGeom prst="rect">
            <a:avLst/>
          </a:prstGeom>
        </p:spPr>
        <p:txBody>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1">
                    <a:lumMod val="50000"/>
                  </a:schemeClr>
                </a:solidFill>
                <a:effectLst/>
                <a:uLnTx/>
                <a:uFillTx/>
                <a:latin typeface="Arial"/>
                <a:cs typeface="Arial"/>
              </a:rPr>
              <a:t>How much will it cost me</a:t>
            </a:r>
            <a:r>
              <a:rPr lang="en-US" dirty="0">
                <a:solidFill>
                  <a:schemeClr val="tx1">
                    <a:lumMod val="50000"/>
                  </a:schemeClr>
                </a:solidFill>
                <a:latin typeface="Arial"/>
                <a:cs typeface="Arial"/>
              </a:rPr>
              <a:t>?</a:t>
            </a:r>
            <a:endParaRPr kumimoji="0" lang="en-US" sz="2400" b="1" i="0" u="none" strike="noStrike" kern="1200" cap="none" spc="0" normalizeH="0" baseline="0" noProof="0" dirty="0">
              <a:ln>
                <a:noFill/>
              </a:ln>
              <a:solidFill>
                <a:schemeClr val="tx1">
                  <a:lumMod val="50000"/>
                </a:schemeClr>
              </a:solidFill>
              <a:effectLst/>
              <a:uLnTx/>
              <a:uFillTx/>
              <a:latin typeface="Arial"/>
              <a:cs typeface="Arial"/>
            </a:endParaRPr>
          </a:p>
        </p:txBody>
      </p:sp>
      <p:cxnSp>
        <p:nvCxnSpPr>
          <p:cNvPr id="5" name="Straight Connector 4">
            <a:extLst>
              <a:ext uri="{FF2B5EF4-FFF2-40B4-BE49-F238E27FC236}">
                <a16:creationId xmlns:a16="http://schemas.microsoft.com/office/drawing/2014/main" id="{D0F8B33D-709F-446B-A2D4-083D5028C8D3}"/>
              </a:ext>
            </a:extLst>
          </p:cNvPr>
          <p:cNvCxnSpPr>
            <a:cxnSpLocks/>
          </p:cNvCxnSpPr>
          <p:nvPr/>
        </p:nvCxnSpPr>
        <p:spPr>
          <a:xfrm>
            <a:off x="483447" y="701002"/>
            <a:ext cx="8509465"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68489671-0A30-4D79-A32C-7422ABC65553}"/>
              </a:ext>
            </a:extLst>
          </p:cNvPr>
          <p:cNvPicPr>
            <a:picLocks noChangeAspect="1"/>
          </p:cNvPicPr>
          <p:nvPr/>
        </p:nvPicPr>
        <p:blipFill>
          <a:blip r:embed="rId2"/>
          <a:srcRect/>
          <a:stretch/>
        </p:blipFill>
        <p:spPr>
          <a:xfrm>
            <a:off x="6999359" y="100363"/>
            <a:ext cx="1687441" cy="511433"/>
          </a:xfrm>
          <a:prstGeom prst="rect">
            <a:avLst/>
          </a:prstGeom>
        </p:spPr>
      </p:pic>
      <p:sp>
        <p:nvSpPr>
          <p:cNvPr id="7" name="Rectangle 6">
            <a:extLst>
              <a:ext uri="{FF2B5EF4-FFF2-40B4-BE49-F238E27FC236}">
                <a16:creationId xmlns:a16="http://schemas.microsoft.com/office/drawing/2014/main" id="{B631E37B-BDB2-40D1-A75E-F5BC0F5034CA}"/>
              </a:ext>
            </a:extLst>
          </p:cNvPr>
          <p:cNvSpPr/>
          <p:nvPr/>
        </p:nvSpPr>
        <p:spPr>
          <a:xfrm>
            <a:off x="1233275" y="1036533"/>
            <a:ext cx="2972965" cy="537810"/>
          </a:xfrm>
          <a:prstGeom prst="rect">
            <a:avLst/>
          </a:prstGeom>
          <a:solidFill>
            <a:srgbClr val="00A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cs typeface="Arial"/>
            </a:endParaRPr>
          </a:p>
        </p:txBody>
      </p:sp>
      <p:sp>
        <p:nvSpPr>
          <p:cNvPr id="8" name="TextBox 7">
            <a:extLst>
              <a:ext uri="{FF2B5EF4-FFF2-40B4-BE49-F238E27FC236}">
                <a16:creationId xmlns:a16="http://schemas.microsoft.com/office/drawing/2014/main" id="{CC31DD55-DF39-4252-ADB6-8F65B519DC81}"/>
              </a:ext>
            </a:extLst>
          </p:cNvPr>
          <p:cNvSpPr txBox="1"/>
          <p:nvPr/>
        </p:nvSpPr>
        <p:spPr>
          <a:xfrm>
            <a:off x="1485421" y="1091856"/>
            <a:ext cx="2008883"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400"/>
              </a:spcAft>
              <a:buClr>
                <a:srgbClr val="00A8F7"/>
              </a:buClr>
              <a:buSzTx/>
              <a:buFontTx/>
              <a:buNone/>
              <a:tabLst/>
              <a:defRPr/>
            </a:pPr>
            <a:r>
              <a:rPr kumimoji="0" lang="en-US" sz="2000" b="1" i="0" u="none" strike="noStrike" kern="1200" cap="none" spc="0" normalizeH="0" baseline="0" noProof="0" dirty="0">
                <a:ln>
                  <a:noFill/>
                </a:ln>
                <a:solidFill>
                  <a:srgbClr val="FFFFFF"/>
                </a:solidFill>
                <a:effectLst/>
                <a:uLnTx/>
                <a:uFillTx/>
                <a:latin typeface="Arial"/>
                <a:cs typeface="Arial"/>
              </a:rPr>
              <a:t>Employee Paid</a:t>
            </a:r>
          </a:p>
        </p:txBody>
      </p:sp>
      <p:pic>
        <p:nvPicPr>
          <p:cNvPr id="10" name="Graphic 9" descr="Man">
            <a:extLst>
              <a:ext uri="{FF2B5EF4-FFF2-40B4-BE49-F238E27FC236}">
                <a16:creationId xmlns:a16="http://schemas.microsoft.com/office/drawing/2014/main" id="{4B5835D6-5789-49C5-959F-EB895191AE02}"/>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65284" y="799600"/>
            <a:ext cx="991423" cy="991423"/>
          </a:xfrm>
          <a:prstGeom prst="rect">
            <a:avLst/>
          </a:prstGeom>
        </p:spPr>
      </p:pic>
      <p:sp>
        <p:nvSpPr>
          <p:cNvPr id="2" name="Slide Number Placeholder 1">
            <a:extLst>
              <a:ext uri="{FF2B5EF4-FFF2-40B4-BE49-F238E27FC236}">
                <a16:creationId xmlns:a16="http://schemas.microsoft.com/office/drawing/2014/main" id="{C56264F1-553B-4581-9450-A2CC6B8D803B}"/>
              </a:ext>
            </a:extLst>
          </p:cNvPr>
          <p:cNvSpPr>
            <a:spLocks noGrp="1"/>
          </p:cNvSpPr>
          <p:nvPr>
            <p:ph type="sldNum" sz="quarter" idx="12"/>
          </p:nvPr>
        </p:nvSpPr>
        <p:spPr>
          <a:xfrm>
            <a:off x="6477000" y="6492875"/>
            <a:ext cx="2057400" cy="365125"/>
          </a:xfrm>
        </p:spPr>
        <p:txBody>
          <a:bodyPr/>
          <a:lstStyle/>
          <a:p>
            <a:fld id="{BA7DF744-D288-4C64-A42C-1DC4B19CEA08}" type="slidenum">
              <a:rPr lang="en-US" altLang="en-US" smtClean="0"/>
              <a:pPr/>
              <a:t>26</a:t>
            </a:fld>
            <a:endParaRPr lang="en-US" altLang="en-US" dirty="0"/>
          </a:p>
        </p:txBody>
      </p:sp>
      <p:pic>
        <p:nvPicPr>
          <p:cNvPr id="15" name="Picture 14">
            <a:extLst>
              <a:ext uri="{FF2B5EF4-FFF2-40B4-BE49-F238E27FC236}">
                <a16:creationId xmlns:a16="http://schemas.microsoft.com/office/drawing/2014/main" id="{755B3450-CCDB-4FF3-823D-BCA6225FA625}"/>
              </a:ext>
            </a:extLst>
          </p:cNvPr>
          <p:cNvPicPr>
            <a:picLocks noChangeAspect="1"/>
          </p:cNvPicPr>
          <p:nvPr/>
        </p:nvPicPr>
        <p:blipFill>
          <a:blip r:embed="rId5"/>
          <a:stretch>
            <a:fillRect/>
          </a:stretch>
        </p:blipFill>
        <p:spPr>
          <a:xfrm>
            <a:off x="1066800" y="2356702"/>
            <a:ext cx="6781800" cy="1622580"/>
          </a:xfrm>
          <a:prstGeom prst="rect">
            <a:avLst/>
          </a:prstGeom>
        </p:spPr>
      </p:pic>
    </p:spTree>
    <p:extLst>
      <p:ext uri="{BB962C8B-B14F-4D97-AF65-F5344CB8AC3E}">
        <p14:creationId xmlns:p14="http://schemas.microsoft.com/office/powerpoint/2010/main" val="3565202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in a white shirt&#10;&#10;Description automatically generated">
            <a:extLst>
              <a:ext uri="{FF2B5EF4-FFF2-40B4-BE49-F238E27FC236}">
                <a16:creationId xmlns:a16="http://schemas.microsoft.com/office/drawing/2014/main" id="{6A174459-8BCC-4774-81D9-28DEEAF2BD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396" y="0"/>
            <a:ext cx="8960556" cy="5715000"/>
          </a:xfrm>
          <a:prstGeom prst="rect">
            <a:avLst/>
          </a:prstGeom>
        </p:spPr>
      </p:pic>
      <p:sp>
        <p:nvSpPr>
          <p:cNvPr id="3" name="Rectangle 2">
            <a:extLst>
              <a:ext uri="{FF2B5EF4-FFF2-40B4-BE49-F238E27FC236}">
                <a16:creationId xmlns:a16="http://schemas.microsoft.com/office/drawing/2014/main" id="{68889463-C57B-41B6-A3B1-FF08DF823E23}"/>
              </a:ext>
            </a:extLst>
          </p:cNvPr>
          <p:cNvSpPr/>
          <p:nvPr/>
        </p:nvSpPr>
        <p:spPr>
          <a:xfrm>
            <a:off x="2" y="0"/>
            <a:ext cx="228600" cy="6858000"/>
          </a:xfrm>
          <a:prstGeom prst="rect">
            <a:avLst/>
          </a:prstGeom>
          <a:solidFill>
            <a:srgbClr val="00B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cs typeface="Arial"/>
            </a:endParaRPr>
          </a:p>
        </p:txBody>
      </p:sp>
      <p:sp>
        <p:nvSpPr>
          <p:cNvPr id="6" name="Rectangle 5">
            <a:extLst>
              <a:ext uri="{FF2B5EF4-FFF2-40B4-BE49-F238E27FC236}">
                <a16:creationId xmlns:a16="http://schemas.microsoft.com/office/drawing/2014/main" id="{747D0D9F-C4C3-43E9-B4BD-3B8C80C6F987}"/>
              </a:ext>
            </a:extLst>
          </p:cNvPr>
          <p:cNvSpPr/>
          <p:nvPr/>
        </p:nvSpPr>
        <p:spPr>
          <a:xfrm>
            <a:off x="228599" y="4160520"/>
            <a:ext cx="8915399" cy="1554480"/>
          </a:xfrm>
          <a:prstGeom prst="rect">
            <a:avLst/>
          </a:prstGeom>
          <a:solidFill>
            <a:srgbClr val="00B6F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cs typeface="Arial"/>
            </a:endParaRPr>
          </a:p>
        </p:txBody>
      </p:sp>
      <p:sp>
        <p:nvSpPr>
          <p:cNvPr id="7" name="Title 1">
            <a:extLst>
              <a:ext uri="{FF2B5EF4-FFF2-40B4-BE49-F238E27FC236}">
                <a16:creationId xmlns:a16="http://schemas.microsoft.com/office/drawing/2014/main" id="{0BA78A72-4FFA-4B9A-8C8B-2F7B6A0A80A0}"/>
              </a:ext>
            </a:extLst>
          </p:cNvPr>
          <p:cNvSpPr txBox="1">
            <a:spLocks/>
          </p:cNvSpPr>
          <p:nvPr/>
        </p:nvSpPr>
        <p:spPr>
          <a:xfrm>
            <a:off x="628650" y="4158552"/>
            <a:ext cx="8148074" cy="1557194"/>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Arial"/>
                <a:cs typeface="Arial"/>
              </a:rPr>
              <a:t>Vision Plan</a:t>
            </a:r>
          </a:p>
        </p:txBody>
      </p:sp>
      <p:pic>
        <p:nvPicPr>
          <p:cNvPr id="8" name="Picture 7">
            <a:extLst>
              <a:ext uri="{FF2B5EF4-FFF2-40B4-BE49-F238E27FC236}">
                <a16:creationId xmlns:a16="http://schemas.microsoft.com/office/drawing/2014/main" id="{6E644B4A-2B72-4D2B-98A2-5713E9C58DE5}"/>
              </a:ext>
            </a:extLst>
          </p:cNvPr>
          <p:cNvPicPr>
            <a:picLocks noChangeAspect="1"/>
          </p:cNvPicPr>
          <p:nvPr/>
        </p:nvPicPr>
        <p:blipFill rotWithShape="1">
          <a:blip r:embed="rId3">
            <a:extLst>
              <a:ext uri="{28A0092B-C50C-407E-A947-70E740481C1C}">
                <a14:useLocalDpi xmlns:a14="http://schemas.microsoft.com/office/drawing/2010/main" val="0"/>
              </a:ext>
            </a:extLst>
          </a:blip>
          <a:srcRect l="9796" t="3718" b="10078"/>
          <a:stretch/>
        </p:blipFill>
        <p:spPr>
          <a:xfrm>
            <a:off x="7020976" y="5715000"/>
            <a:ext cx="1537775" cy="1143000"/>
          </a:xfrm>
          <a:prstGeom prst="rect">
            <a:avLst/>
          </a:prstGeom>
        </p:spPr>
      </p:pic>
    </p:spTree>
    <p:extLst>
      <p:ext uri="{BB962C8B-B14F-4D97-AF65-F5344CB8AC3E}">
        <p14:creationId xmlns:p14="http://schemas.microsoft.com/office/powerpoint/2010/main" val="3338133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C47FD0C-F3A3-47B3-9912-C31267ED0D48}"/>
              </a:ext>
            </a:extLst>
          </p:cNvPr>
          <p:cNvSpPr/>
          <p:nvPr/>
        </p:nvSpPr>
        <p:spPr>
          <a:xfrm>
            <a:off x="2" y="0"/>
            <a:ext cx="228600" cy="6858000"/>
          </a:xfrm>
          <a:prstGeom prst="rect">
            <a:avLst/>
          </a:prstGeom>
          <a:solidFill>
            <a:srgbClr val="00B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cs typeface="Arial"/>
            </a:endParaRPr>
          </a:p>
        </p:txBody>
      </p:sp>
      <p:sp>
        <p:nvSpPr>
          <p:cNvPr id="4" name="Title 1">
            <a:extLst>
              <a:ext uri="{FF2B5EF4-FFF2-40B4-BE49-F238E27FC236}">
                <a16:creationId xmlns:a16="http://schemas.microsoft.com/office/drawing/2014/main" id="{B2E87CD9-CC3C-4EEB-B1A8-C4559F65D940}"/>
              </a:ext>
            </a:extLst>
          </p:cNvPr>
          <p:cNvSpPr txBox="1">
            <a:spLocks/>
          </p:cNvSpPr>
          <p:nvPr/>
        </p:nvSpPr>
        <p:spPr>
          <a:xfrm>
            <a:off x="627184" y="228600"/>
            <a:ext cx="5943600" cy="790578"/>
          </a:xfrm>
          <a:prstGeom prst="rect">
            <a:avLst/>
          </a:prstGeom>
        </p:spPr>
        <p:txBody>
          <a:bodyPr anchor="ctr">
            <a:noAutofit/>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8C9599">
                    <a:lumMod val="50000"/>
                  </a:srgbClr>
                </a:solidFill>
                <a:effectLst/>
                <a:uLnTx/>
                <a:uFillTx/>
                <a:latin typeface="Arial"/>
                <a:cs typeface="Arial"/>
              </a:rPr>
              <a:t>Network Vision Benefits</a:t>
            </a:r>
          </a:p>
        </p:txBody>
      </p:sp>
      <p:graphicFrame>
        <p:nvGraphicFramePr>
          <p:cNvPr id="5" name="Table 4">
            <a:extLst>
              <a:ext uri="{FF2B5EF4-FFF2-40B4-BE49-F238E27FC236}">
                <a16:creationId xmlns:a16="http://schemas.microsoft.com/office/drawing/2014/main" id="{20AEECCC-A50F-4C4C-968F-0E3D69FB13F3}"/>
              </a:ext>
            </a:extLst>
          </p:cNvPr>
          <p:cNvGraphicFramePr>
            <a:graphicFrameLocks noGrp="1"/>
          </p:cNvGraphicFramePr>
          <p:nvPr>
            <p:extLst>
              <p:ext uri="{D42A27DB-BD31-4B8C-83A1-F6EECF244321}">
                <p14:modId xmlns:p14="http://schemas.microsoft.com/office/powerpoint/2010/main" val="867689185"/>
              </p:ext>
            </p:extLst>
          </p:nvPr>
        </p:nvGraphicFramePr>
        <p:xfrm>
          <a:off x="762000" y="1148686"/>
          <a:ext cx="8148676" cy="4890710"/>
        </p:xfrm>
        <a:graphic>
          <a:graphicData uri="http://schemas.openxmlformats.org/drawingml/2006/table">
            <a:tbl>
              <a:tblPr firstRow="1" bandRow="1">
                <a:tableStyleId>{2D5ABB26-0587-4C30-8999-92F81FD0307C}</a:tableStyleId>
              </a:tblPr>
              <a:tblGrid>
                <a:gridCol w="5257800">
                  <a:extLst>
                    <a:ext uri="{9D8B030D-6E8A-4147-A177-3AD203B41FA5}">
                      <a16:colId xmlns:a16="http://schemas.microsoft.com/office/drawing/2014/main" val="20000"/>
                    </a:ext>
                  </a:extLst>
                </a:gridCol>
                <a:gridCol w="1455057">
                  <a:extLst>
                    <a:ext uri="{9D8B030D-6E8A-4147-A177-3AD203B41FA5}">
                      <a16:colId xmlns:a16="http://schemas.microsoft.com/office/drawing/2014/main" val="20001"/>
                    </a:ext>
                  </a:extLst>
                </a:gridCol>
                <a:gridCol w="1435819">
                  <a:extLst>
                    <a:ext uri="{9D8B030D-6E8A-4147-A177-3AD203B41FA5}">
                      <a16:colId xmlns:a16="http://schemas.microsoft.com/office/drawing/2014/main" val="20002"/>
                    </a:ext>
                  </a:extLst>
                </a:gridCol>
              </a:tblGrid>
              <a:tr h="561153">
                <a:tc>
                  <a:txBody>
                    <a:bodyPr/>
                    <a:lstStyle/>
                    <a:p>
                      <a:pPr marL="0" algn="l"/>
                      <a:r>
                        <a:rPr lang="en-US" sz="1400" b="1" dirty="0">
                          <a:solidFill>
                            <a:srgbClr val="4D4D4D"/>
                          </a:solidFill>
                        </a:rPr>
                        <a:t>Service/Product:</a:t>
                      </a:r>
                      <a:endParaRPr lang="en-US" sz="1400" b="1" i="0" dirty="0">
                        <a:solidFill>
                          <a:srgbClr val="4D4D4D"/>
                        </a:solidFill>
                        <a:latin typeface="+mn-lt"/>
                        <a:cs typeface="UHC Sans Regular"/>
                      </a:endParaRPr>
                    </a:p>
                  </a:txBody>
                  <a:tcPr marL="0" marR="0" marT="0" marB="0" anchor="ctr">
                    <a:lnB w="9525" cap="flat" cmpd="sng" algn="ctr">
                      <a:solidFill>
                        <a:srgbClr val="8C9599"/>
                      </a:solidFill>
                      <a:prstDash val="solid"/>
                      <a:round/>
                      <a:headEnd type="none" w="med" len="med"/>
                      <a:tailEnd type="none" w="med" len="med"/>
                    </a:lnB>
                  </a:tcPr>
                </a:tc>
                <a:tc>
                  <a:txBody>
                    <a:bodyPr/>
                    <a:lstStyle/>
                    <a:p>
                      <a:pPr marL="0" algn="ctr"/>
                      <a:r>
                        <a:rPr lang="en-US" sz="1200" b="1" dirty="0">
                          <a:solidFill>
                            <a:schemeClr val="bg1"/>
                          </a:solidFill>
                        </a:rPr>
                        <a:t>Benefit</a:t>
                      </a:r>
                    </a:p>
                    <a:p>
                      <a:pPr marL="0" algn="ctr"/>
                      <a:r>
                        <a:rPr lang="en-US" sz="1200" b="1" dirty="0">
                          <a:solidFill>
                            <a:schemeClr val="bg1"/>
                          </a:solidFill>
                        </a:rPr>
                        <a:t>Frequency</a:t>
                      </a:r>
                      <a:endParaRPr lang="en-US" sz="1200" b="1" i="0" dirty="0">
                        <a:solidFill>
                          <a:schemeClr val="bg1"/>
                        </a:solidFill>
                        <a:latin typeface="+mn-lt"/>
                        <a:cs typeface="UHC Sans Regular"/>
                      </a:endParaRPr>
                    </a:p>
                  </a:txBody>
                  <a:tcPr marL="0" marR="0" marT="0" marB="0" anchor="ctr">
                    <a:lnR w="12700" cap="flat" cmpd="sng" algn="ctr">
                      <a:noFill/>
                      <a:prstDash val="solid"/>
                      <a:round/>
                      <a:headEnd type="none" w="med" len="med"/>
                      <a:tailEnd type="none" w="med" len="med"/>
                    </a:lnR>
                    <a:solidFill>
                      <a:srgbClr val="009ED0"/>
                    </a:solidFill>
                  </a:tcPr>
                </a:tc>
                <a:tc>
                  <a:txBody>
                    <a:bodyPr/>
                    <a:lstStyle/>
                    <a:p>
                      <a:pPr marL="0" algn="ctr"/>
                      <a:r>
                        <a:rPr lang="en-US" sz="1200" b="1" baseline="0" dirty="0">
                          <a:solidFill>
                            <a:schemeClr val="bg1"/>
                          </a:solidFill>
                        </a:rPr>
                        <a:t>Network </a:t>
                      </a:r>
                    </a:p>
                    <a:p>
                      <a:pPr marL="0" algn="ctr"/>
                      <a:r>
                        <a:rPr lang="en-US" sz="1200" b="1" baseline="0" dirty="0">
                          <a:solidFill>
                            <a:schemeClr val="bg1"/>
                          </a:solidFill>
                        </a:rPr>
                        <a:t>Copay/Allowance</a:t>
                      </a:r>
                      <a:endParaRPr lang="en-US" sz="1200" b="1" i="0" baseline="0" dirty="0">
                        <a:solidFill>
                          <a:schemeClr val="bg1"/>
                        </a:solidFill>
                        <a:latin typeface="+mn-lt"/>
                        <a:cs typeface="UHC Sans Regular"/>
                      </a:endParaRPr>
                    </a:p>
                  </a:txBody>
                  <a:tcPr marL="0" marR="0" marT="0" marB="0" anchor="ctr">
                    <a:lnL w="12700" cap="flat" cmpd="sng" algn="ctr">
                      <a:noFill/>
                      <a:prstDash val="solid"/>
                      <a:round/>
                      <a:headEnd type="none" w="med" len="med"/>
                      <a:tailEnd type="none" w="med" len="med"/>
                    </a:lnL>
                    <a:solidFill>
                      <a:srgbClr val="00759A"/>
                    </a:solidFill>
                  </a:tcPr>
                </a:tc>
                <a:extLst>
                  <a:ext uri="{0D108BD9-81ED-4DB2-BD59-A6C34878D82A}">
                    <a16:rowId xmlns:a16="http://schemas.microsoft.com/office/drawing/2014/main" val="10000"/>
                  </a:ext>
                </a:extLst>
              </a:tr>
              <a:tr h="6916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rgbClr val="4D4D4D"/>
                          </a:solidFill>
                        </a:rPr>
                        <a:t>Comprehensive </a:t>
                      </a:r>
                      <a:r>
                        <a:rPr lang="en-US" sz="1400" b="1" baseline="0" dirty="0">
                          <a:solidFill>
                            <a:srgbClr val="4D4D4D"/>
                          </a:solidFill>
                        </a:rPr>
                        <a:t>eye exam</a:t>
                      </a:r>
                      <a:endParaRPr lang="en-US" sz="1400" b="1" i="0" baseline="0" dirty="0">
                        <a:solidFill>
                          <a:srgbClr val="4D4D4D"/>
                        </a:solidFill>
                        <a:latin typeface="+mn-lt"/>
                        <a:cs typeface="UHC Sans Light"/>
                      </a:endParaRPr>
                    </a:p>
                  </a:txBody>
                  <a:tcPr marL="914400" marR="0" marT="137160" marB="137160" anchor="ctr">
                    <a:lnT w="9525" cap="flat" cmpd="sng" algn="ctr">
                      <a:solidFill>
                        <a:srgbClr val="8C9599"/>
                      </a:solidFill>
                      <a:prstDash val="solid"/>
                      <a:round/>
                      <a:headEnd type="none" w="med" len="med"/>
                      <a:tailEnd type="none" w="med" len="med"/>
                    </a:lnT>
                    <a:lnB w="9525" cap="flat" cmpd="sng" algn="ctr">
                      <a:solidFill>
                        <a:srgbClr val="8C9599"/>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1" dirty="0">
                          <a:solidFill>
                            <a:srgbClr val="000000"/>
                          </a:solidFill>
                        </a:rPr>
                        <a:t>Every</a:t>
                      </a:r>
                      <a:r>
                        <a:rPr lang="en-US" sz="800" b="1" dirty="0">
                          <a:solidFill>
                            <a:srgbClr val="000000"/>
                          </a:solidFill>
                        </a:rPr>
                        <a:t> </a:t>
                      </a:r>
                      <a:endParaRPr lang="en-US" sz="1050" b="1" dirty="0">
                        <a:solidFill>
                          <a:srgbClr val="000000"/>
                        </a:solidFill>
                      </a:endParaRPr>
                    </a:p>
                    <a:p>
                      <a:pPr marL="0" marR="0" indent="0" algn="ctr" defTabSz="457200" rtl="0" eaLnBrk="1" fontAlgn="auto" latinLnBrk="0" hangingPunct="1">
                        <a:lnSpc>
                          <a:spcPct val="90000"/>
                        </a:lnSpc>
                        <a:spcBef>
                          <a:spcPts val="0"/>
                        </a:spcBef>
                        <a:spcAft>
                          <a:spcPts val="0"/>
                        </a:spcAft>
                        <a:buClrTx/>
                        <a:buSzTx/>
                        <a:buFontTx/>
                        <a:buNone/>
                        <a:tabLst/>
                        <a:defRPr/>
                      </a:pPr>
                      <a:r>
                        <a:rPr lang="en-US" sz="2400" b="1" baseline="0" dirty="0">
                          <a:solidFill>
                            <a:srgbClr val="000000"/>
                          </a:solidFill>
                        </a:rPr>
                        <a:t>12</a:t>
                      </a:r>
                      <a:endParaRPr lang="en-US" sz="1200" b="1" baseline="0" dirty="0">
                        <a:solidFill>
                          <a:srgbClr val="000000"/>
                        </a:solidFill>
                      </a:endParaRPr>
                    </a:p>
                    <a:p>
                      <a:pPr marL="0" marR="0" indent="0" algn="ctr" defTabSz="457200" rtl="0" eaLnBrk="1" fontAlgn="auto" latinLnBrk="0" hangingPunct="1">
                        <a:lnSpc>
                          <a:spcPct val="70000"/>
                        </a:lnSpc>
                        <a:spcBef>
                          <a:spcPts val="0"/>
                        </a:spcBef>
                        <a:spcAft>
                          <a:spcPts val="0"/>
                        </a:spcAft>
                        <a:buClrTx/>
                        <a:buSzTx/>
                        <a:buFontTx/>
                        <a:buNone/>
                        <a:tabLst/>
                        <a:defRPr/>
                      </a:pPr>
                      <a:r>
                        <a:rPr lang="en-US" sz="1050" b="1" baseline="0" dirty="0">
                          <a:solidFill>
                            <a:srgbClr val="000000"/>
                          </a:solidFill>
                        </a:rPr>
                        <a:t> </a:t>
                      </a:r>
                      <a:r>
                        <a:rPr lang="en-US" sz="1200" b="1" baseline="0" dirty="0">
                          <a:solidFill>
                            <a:srgbClr val="000000"/>
                          </a:solidFill>
                        </a:rPr>
                        <a:t>months</a:t>
                      </a:r>
                      <a:endParaRPr lang="en-US" sz="1200" b="1" i="0" dirty="0">
                        <a:solidFill>
                          <a:srgbClr val="000000"/>
                        </a:solidFill>
                        <a:latin typeface="+mn-lt"/>
                        <a:cs typeface="UHC Sans Light"/>
                      </a:endParaRPr>
                    </a:p>
                  </a:txBody>
                  <a:tcPr marL="0" marR="0" marT="137160" marB="137160" anchor="ctr">
                    <a:lnR w="12700" cap="flat" cmpd="sng" algn="ctr">
                      <a:noFill/>
                      <a:prstDash val="solid"/>
                      <a:round/>
                      <a:headEnd type="none" w="med" len="med"/>
                      <a:tailEnd type="none" w="med" len="med"/>
                    </a:lnR>
                    <a:lnB w="9525" cap="flat" cmpd="sng" algn="ctr">
                      <a:solidFill>
                        <a:srgbClr val="8C9599"/>
                      </a:solidFill>
                      <a:prstDash val="solid"/>
                      <a:round/>
                      <a:headEnd type="none" w="med" len="med"/>
                      <a:tailEnd type="none" w="med" len="med"/>
                    </a:lnB>
                    <a:solidFill>
                      <a:srgbClr val="DDF4FF"/>
                    </a:solidFill>
                  </a:tcPr>
                </a:tc>
                <a:tc>
                  <a:txBody>
                    <a:bodyPr/>
                    <a:lstStyle/>
                    <a:p>
                      <a:pPr marL="0" marR="0" indent="0" algn="ctr" defTabSz="457200" rtl="0" eaLnBrk="1" fontAlgn="auto" latinLnBrk="0" hangingPunct="1">
                        <a:lnSpc>
                          <a:spcPct val="90000"/>
                        </a:lnSpc>
                        <a:spcBef>
                          <a:spcPts val="0"/>
                        </a:spcBef>
                        <a:spcAft>
                          <a:spcPts val="0"/>
                        </a:spcAft>
                        <a:buClrTx/>
                        <a:buSzTx/>
                        <a:buFontTx/>
                        <a:buNone/>
                        <a:tabLst/>
                        <a:defRPr/>
                      </a:pPr>
                      <a:r>
                        <a:rPr lang="en-US" sz="2000" b="1" baseline="30000" dirty="0">
                          <a:solidFill>
                            <a:srgbClr val="000000"/>
                          </a:solidFill>
                        </a:rPr>
                        <a:t>$</a:t>
                      </a:r>
                      <a:r>
                        <a:rPr lang="en-US" sz="2400" b="1" spc="-150" baseline="0" dirty="0">
                          <a:solidFill>
                            <a:srgbClr val="000000"/>
                          </a:solidFill>
                        </a:rPr>
                        <a:t>1</a:t>
                      </a:r>
                      <a:r>
                        <a:rPr lang="en-US" sz="2400" b="1" baseline="0" dirty="0">
                          <a:solidFill>
                            <a:srgbClr val="000000"/>
                          </a:solidFill>
                        </a:rPr>
                        <a:t>0</a:t>
                      </a:r>
                      <a:endParaRPr lang="en-US" sz="1200" b="1" baseline="0" dirty="0">
                        <a:solidFill>
                          <a:srgbClr val="000000"/>
                        </a:solidFill>
                      </a:endParaRPr>
                    </a:p>
                    <a:p>
                      <a:pPr marL="0" marR="0" indent="0" algn="ctr" defTabSz="457200" rtl="0" eaLnBrk="1" fontAlgn="auto" latinLnBrk="0" hangingPunct="1">
                        <a:lnSpc>
                          <a:spcPct val="70000"/>
                        </a:lnSpc>
                        <a:spcBef>
                          <a:spcPts val="0"/>
                        </a:spcBef>
                        <a:spcAft>
                          <a:spcPts val="0"/>
                        </a:spcAft>
                        <a:buClrTx/>
                        <a:buSzTx/>
                        <a:buFontTx/>
                        <a:buNone/>
                        <a:tabLst/>
                        <a:defRPr/>
                      </a:pPr>
                      <a:r>
                        <a:rPr lang="en-US" sz="1050" b="1" baseline="0" dirty="0">
                          <a:solidFill>
                            <a:srgbClr val="000000"/>
                          </a:solidFill>
                        </a:rPr>
                        <a:t>  </a:t>
                      </a:r>
                      <a:r>
                        <a:rPr lang="en-US" sz="1200" b="1" baseline="0" dirty="0">
                          <a:solidFill>
                            <a:srgbClr val="000000"/>
                          </a:solidFill>
                        </a:rPr>
                        <a:t>copay</a:t>
                      </a:r>
                      <a:endParaRPr lang="en-US" sz="1200" b="1" i="0" dirty="0">
                        <a:solidFill>
                          <a:srgbClr val="000000"/>
                        </a:solidFill>
                        <a:latin typeface="+mn-lt"/>
                        <a:cs typeface="UHC Sans Light"/>
                      </a:endParaRPr>
                    </a:p>
                  </a:txBody>
                  <a:tcPr marL="0" marR="0" marT="137160" marB="137160" anchor="ctr">
                    <a:lnL w="12700" cap="flat" cmpd="sng" algn="ctr">
                      <a:noFill/>
                      <a:prstDash val="solid"/>
                      <a:round/>
                      <a:headEnd type="none" w="med" len="med"/>
                      <a:tailEnd type="none" w="med" len="med"/>
                    </a:lnL>
                    <a:lnB w="9525" cap="flat" cmpd="sng" algn="ctr">
                      <a:solidFill>
                        <a:srgbClr val="8C9599"/>
                      </a:solidFill>
                      <a:prstDash val="solid"/>
                      <a:round/>
                      <a:headEnd type="none" w="med" len="med"/>
                      <a:tailEnd type="none" w="med" len="med"/>
                    </a:lnB>
                    <a:solidFill>
                      <a:schemeClr val="accent5">
                        <a:lumMod val="20000"/>
                        <a:lumOff val="80000"/>
                        <a:alpha val="24000"/>
                      </a:schemeClr>
                    </a:solidFill>
                  </a:tcPr>
                </a:tc>
                <a:extLst>
                  <a:ext uri="{0D108BD9-81ED-4DB2-BD59-A6C34878D82A}">
                    <a16:rowId xmlns:a16="http://schemas.microsoft.com/office/drawing/2014/main" val="10001"/>
                  </a:ext>
                </a:extLst>
              </a:tr>
              <a:tr h="5747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rgbClr val="4D4D4D"/>
                          </a:solidFill>
                        </a:rPr>
                        <a:t>Frames</a:t>
                      </a:r>
                      <a:endParaRPr lang="en-US" sz="1400" b="1" i="0" dirty="0">
                        <a:solidFill>
                          <a:srgbClr val="4D4D4D"/>
                        </a:solidFill>
                        <a:latin typeface="+mn-lt"/>
                        <a:cs typeface="UHC Sans Light"/>
                      </a:endParaRPr>
                    </a:p>
                  </a:txBody>
                  <a:tcPr marL="914400" marR="0" marT="137160" marB="137160" anchor="ctr">
                    <a:lnT w="9525" cap="flat" cmpd="sng" algn="ctr">
                      <a:solidFill>
                        <a:srgbClr val="8C9599"/>
                      </a:solidFill>
                      <a:prstDash val="solid"/>
                      <a:round/>
                      <a:headEnd type="none" w="med" len="med"/>
                      <a:tailEnd type="none" w="med" len="med"/>
                    </a:lnT>
                    <a:lnB w="9525" cap="flat" cmpd="sng" algn="ctr">
                      <a:solidFill>
                        <a:srgbClr val="8C9599"/>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1" dirty="0">
                          <a:solidFill>
                            <a:srgbClr val="000000"/>
                          </a:solidFill>
                        </a:rPr>
                        <a:t>Every</a:t>
                      </a:r>
                      <a:r>
                        <a:rPr lang="en-US" sz="800" b="1" dirty="0">
                          <a:solidFill>
                            <a:srgbClr val="000000"/>
                          </a:solidFill>
                        </a:rPr>
                        <a:t> </a:t>
                      </a:r>
                      <a:endParaRPr lang="en-US" sz="1200" b="1" dirty="0">
                        <a:solidFill>
                          <a:srgbClr val="000000"/>
                        </a:solidFill>
                      </a:endParaRPr>
                    </a:p>
                    <a:p>
                      <a:pPr marL="0" marR="0" indent="0" algn="ctr" defTabSz="457200" rtl="0" eaLnBrk="1" fontAlgn="auto" latinLnBrk="0" hangingPunct="1">
                        <a:lnSpc>
                          <a:spcPct val="90000"/>
                        </a:lnSpc>
                        <a:spcBef>
                          <a:spcPts val="0"/>
                        </a:spcBef>
                        <a:spcAft>
                          <a:spcPts val="0"/>
                        </a:spcAft>
                        <a:buClrTx/>
                        <a:buSzTx/>
                        <a:buFontTx/>
                        <a:buNone/>
                        <a:tabLst/>
                        <a:defRPr/>
                      </a:pPr>
                      <a:r>
                        <a:rPr lang="en-US" sz="2400" b="1" dirty="0">
                          <a:solidFill>
                            <a:srgbClr val="000000"/>
                          </a:solidFill>
                        </a:rPr>
                        <a:t>24</a:t>
                      </a:r>
                      <a:r>
                        <a:rPr lang="en-US" sz="1200" b="1" dirty="0">
                          <a:solidFill>
                            <a:srgbClr val="000000"/>
                          </a:solidFill>
                        </a:rPr>
                        <a:t> </a:t>
                      </a:r>
                    </a:p>
                    <a:p>
                      <a:pPr marL="0" marR="0" indent="0" algn="ctr" defTabSz="457200" rtl="0" eaLnBrk="1" fontAlgn="auto" latinLnBrk="0" hangingPunct="1">
                        <a:lnSpc>
                          <a:spcPct val="70000"/>
                        </a:lnSpc>
                        <a:spcBef>
                          <a:spcPts val="0"/>
                        </a:spcBef>
                        <a:spcAft>
                          <a:spcPts val="0"/>
                        </a:spcAft>
                        <a:buClrTx/>
                        <a:buSzTx/>
                        <a:buFontTx/>
                        <a:buNone/>
                        <a:tabLst/>
                        <a:defRPr/>
                      </a:pPr>
                      <a:r>
                        <a:rPr lang="en-US" sz="1200" b="1" dirty="0">
                          <a:solidFill>
                            <a:srgbClr val="000000"/>
                          </a:solidFill>
                        </a:rPr>
                        <a:t>months</a:t>
                      </a:r>
                      <a:endParaRPr lang="en-US" sz="1200" b="1" i="0" dirty="0">
                        <a:solidFill>
                          <a:srgbClr val="000000"/>
                        </a:solidFill>
                        <a:latin typeface="+mn-lt"/>
                        <a:cs typeface="UHC Sans Light"/>
                      </a:endParaRPr>
                    </a:p>
                  </a:txBody>
                  <a:tcPr marL="0" marR="0" marT="137160" marB="137160" anchor="ctr">
                    <a:lnR w="12700" cap="flat" cmpd="sng" algn="ctr">
                      <a:noFill/>
                      <a:prstDash val="solid"/>
                      <a:round/>
                      <a:headEnd type="none" w="med" len="med"/>
                      <a:tailEnd type="none" w="med" len="med"/>
                    </a:lnR>
                    <a:lnT w="9525" cap="flat" cmpd="sng" algn="ctr">
                      <a:solidFill>
                        <a:srgbClr val="8C9599"/>
                      </a:solidFill>
                      <a:prstDash val="solid"/>
                      <a:round/>
                      <a:headEnd type="none" w="med" len="med"/>
                      <a:tailEnd type="none" w="med" len="med"/>
                    </a:lnT>
                    <a:lnB w="9525" cap="flat" cmpd="sng" algn="ctr">
                      <a:solidFill>
                        <a:srgbClr val="8C9599"/>
                      </a:solidFill>
                      <a:prstDash val="solid"/>
                      <a:round/>
                      <a:headEnd type="none" w="med" len="med"/>
                      <a:tailEnd type="none" w="med" len="med"/>
                    </a:lnB>
                    <a:solidFill>
                      <a:srgbClr val="DDF4FF"/>
                    </a:solid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2000" b="1" i="0" u="none" strike="noStrike" kern="1200" cap="none" spc="0" normalizeH="0" baseline="30000" noProof="0" dirty="0">
                          <a:ln>
                            <a:noFill/>
                          </a:ln>
                          <a:solidFill>
                            <a:srgbClr val="000000"/>
                          </a:solidFill>
                          <a:effectLst/>
                          <a:uLnTx/>
                          <a:uFillTx/>
                          <a:latin typeface="+mn-lt"/>
                          <a:ea typeface="+mn-ea"/>
                          <a:cs typeface="+mn-cs"/>
                        </a:rPr>
                        <a:t>$</a:t>
                      </a:r>
                      <a:r>
                        <a:rPr kumimoji="0" lang="en-US" sz="2400" b="1" i="0" u="none" strike="noStrike" kern="1200" cap="none" spc="-150" normalizeH="0" baseline="0" noProof="0" dirty="0">
                          <a:ln>
                            <a:noFill/>
                          </a:ln>
                          <a:solidFill>
                            <a:srgbClr val="000000"/>
                          </a:solidFill>
                          <a:effectLst/>
                          <a:uLnTx/>
                          <a:uFillTx/>
                          <a:latin typeface="+mn-lt"/>
                          <a:ea typeface="+mn-ea"/>
                          <a:cs typeface="+mn-cs"/>
                        </a:rPr>
                        <a:t>120</a:t>
                      </a:r>
                      <a:r>
                        <a:rPr kumimoji="0" lang="en-US" sz="1200" b="1" i="0" u="none" strike="noStrike" kern="1200" cap="none" spc="0" normalizeH="0" baseline="0" noProof="0" dirty="0">
                          <a:ln>
                            <a:noFill/>
                          </a:ln>
                          <a:solidFill>
                            <a:srgbClr val="000000"/>
                          </a:solidFill>
                          <a:effectLst/>
                          <a:uLnTx/>
                          <a:uFillTx/>
                          <a:latin typeface="+mn-lt"/>
                          <a:ea typeface="+mn-ea"/>
                          <a:cs typeface="+mn-cs"/>
                        </a:rPr>
                        <a:t> </a:t>
                      </a:r>
                    </a:p>
                    <a:p>
                      <a:pPr marL="0" marR="0" lvl="0" indent="0" algn="ctr" defTabSz="457200" rtl="0" eaLnBrk="1" fontAlgn="auto" latinLnBrk="0" hangingPunct="1">
                        <a:lnSpc>
                          <a:spcPct val="7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mn-lt"/>
                          <a:ea typeface="+mn-ea"/>
                          <a:cs typeface="+mn-cs"/>
                        </a:rPr>
                        <a:t>  </a:t>
                      </a:r>
                      <a:r>
                        <a:rPr kumimoji="0" lang="en-US" sz="1200" b="1" i="0" u="none" strike="noStrike" kern="1200" cap="none" spc="0" normalizeH="0" baseline="0" noProof="0" dirty="0">
                          <a:ln>
                            <a:noFill/>
                          </a:ln>
                          <a:solidFill>
                            <a:srgbClr val="000000"/>
                          </a:solidFill>
                          <a:effectLst/>
                          <a:uLnTx/>
                          <a:uFillTx/>
                          <a:latin typeface="+mn-lt"/>
                          <a:ea typeface="+mn-ea"/>
                          <a:cs typeface="+mn-cs"/>
                        </a:rPr>
                        <a:t>allowance</a:t>
                      </a:r>
                      <a:endParaRPr kumimoji="0" lang="en-US" sz="1200" b="1" i="0" u="none" strike="noStrike" kern="1200" cap="none" spc="0" normalizeH="0" baseline="0" noProof="0" dirty="0">
                        <a:ln>
                          <a:noFill/>
                        </a:ln>
                        <a:solidFill>
                          <a:srgbClr val="000000"/>
                        </a:solidFill>
                        <a:effectLst/>
                        <a:uLnTx/>
                        <a:uFillTx/>
                        <a:latin typeface="+mn-lt"/>
                        <a:ea typeface="+mn-ea"/>
                        <a:cs typeface="UHC Sans Light"/>
                      </a:endParaRPr>
                    </a:p>
                  </a:txBody>
                  <a:tcPr marL="0" marR="0" marT="137160" marB="137160" anchor="ctr">
                    <a:lnL w="12700" cap="flat" cmpd="sng" algn="ctr">
                      <a:noFill/>
                      <a:prstDash val="solid"/>
                      <a:round/>
                      <a:headEnd type="none" w="med" len="med"/>
                      <a:tailEnd type="none" w="med" len="med"/>
                    </a:lnL>
                    <a:lnT w="9525" cap="flat" cmpd="sng" algn="ctr">
                      <a:solidFill>
                        <a:srgbClr val="8C9599"/>
                      </a:solidFill>
                      <a:prstDash val="solid"/>
                      <a:round/>
                      <a:headEnd type="none" w="med" len="med"/>
                      <a:tailEnd type="none" w="med" len="med"/>
                    </a:lnT>
                    <a:lnB w="9525" cap="flat" cmpd="sng" algn="ctr">
                      <a:solidFill>
                        <a:srgbClr val="8C9599"/>
                      </a:solidFill>
                      <a:prstDash val="solid"/>
                      <a:round/>
                      <a:headEnd type="none" w="med" len="med"/>
                      <a:tailEnd type="none" w="med" len="med"/>
                    </a:lnB>
                    <a:solidFill>
                      <a:schemeClr val="accent5">
                        <a:lumMod val="20000"/>
                        <a:lumOff val="80000"/>
                        <a:alpha val="24000"/>
                      </a:schemeClr>
                    </a:solidFill>
                  </a:tcPr>
                </a:tc>
                <a:extLst>
                  <a:ext uri="{0D108BD9-81ED-4DB2-BD59-A6C34878D82A}">
                    <a16:rowId xmlns:a16="http://schemas.microsoft.com/office/drawing/2014/main" val="10002"/>
                  </a:ext>
                </a:extLst>
              </a:tr>
              <a:tr h="880216">
                <a:tc>
                  <a:txBody>
                    <a:bodyPr/>
                    <a:lstStyle/>
                    <a:p>
                      <a:pPr marL="0" marR="0" indent="0" algn="l" defTabSz="457200" rtl="0" eaLnBrk="1" fontAlgn="auto" latinLnBrk="0" hangingPunct="1">
                        <a:lnSpc>
                          <a:spcPct val="100000"/>
                        </a:lnSpc>
                        <a:spcBef>
                          <a:spcPts val="0"/>
                        </a:spcBef>
                        <a:spcAft>
                          <a:spcPts val="400"/>
                        </a:spcAft>
                        <a:buClrTx/>
                        <a:buSzTx/>
                        <a:buFontTx/>
                        <a:buNone/>
                        <a:tabLst/>
                        <a:defRPr/>
                      </a:pPr>
                      <a:r>
                        <a:rPr lang="en-US" sz="1400" b="1" dirty="0">
                          <a:solidFill>
                            <a:srgbClr val="4D4D4D"/>
                          </a:solidFill>
                        </a:rPr>
                        <a:t>Eyeglass</a:t>
                      </a:r>
                      <a:r>
                        <a:rPr lang="en-US" sz="1400" b="1" baseline="0" dirty="0">
                          <a:solidFill>
                            <a:srgbClr val="4D4D4D"/>
                          </a:solidFill>
                        </a:rPr>
                        <a:t> lenses</a:t>
                      </a:r>
                    </a:p>
                    <a:p>
                      <a:pPr marL="128016" marR="0" lvl="1" indent="-128016" algn="l" defTabSz="457200" rtl="0" eaLnBrk="1" fontAlgn="auto" latinLnBrk="0" hangingPunct="1">
                        <a:lnSpc>
                          <a:spcPct val="95000"/>
                        </a:lnSpc>
                        <a:spcBef>
                          <a:spcPts val="0"/>
                        </a:spcBef>
                        <a:spcAft>
                          <a:spcPts val="400"/>
                        </a:spcAft>
                        <a:buClrTx/>
                        <a:buSzTx/>
                        <a:buFont typeface="Arial"/>
                        <a:buChar char="•"/>
                        <a:tabLst/>
                        <a:defRPr/>
                      </a:pPr>
                      <a:r>
                        <a:rPr lang="en-US" sz="1200" dirty="0">
                          <a:solidFill>
                            <a:srgbClr val="4D4D4D"/>
                          </a:solidFill>
                        </a:rPr>
                        <a:t>Choice of single-vision or lined bi-focal, </a:t>
                      </a:r>
                      <a:br>
                        <a:rPr lang="en-US" sz="1200" dirty="0">
                          <a:solidFill>
                            <a:srgbClr val="4D4D4D"/>
                          </a:solidFill>
                        </a:rPr>
                      </a:br>
                      <a:r>
                        <a:rPr lang="en-US" sz="1200" dirty="0">
                          <a:solidFill>
                            <a:srgbClr val="4D4D4D"/>
                          </a:solidFill>
                        </a:rPr>
                        <a:t>tri-focal or </a:t>
                      </a:r>
                      <a:r>
                        <a:rPr lang="en-US" sz="1200" baseline="0" dirty="0">
                          <a:solidFill>
                            <a:srgbClr val="4D4D4D"/>
                          </a:solidFill>
                        </a:rPr>
                        <a:t>lenticular lenses</a:t>
                      </a:r>
                    </a:p>
                  </a:txBody>
                  <a:tcPr marL="914400" marR="0" marT="137160" marB="137160" anchor="ctr">
                    <a:lnT w="9525" cap="flat" cmpd="sng" algn="ctr">
                      <a:solidFill>
                        <a:srgbClr val="8C9599"/>
                      </a:solidFill>
                      <a:prstDash val="solid"/>
                      <a:round/>
                      <a:headEnd type="none" w="med" len="med"/>
                      <a:tailEnd type="none" w="med" len="med"/>
                    </a:lnT>
                    <a:lnB w="9525" cap="flat" cmpd="sng" algn="ctr">
                      <a:solidFill>
                        <a:srgbClr val="8C9599"/>
                      </a:solidFill>
                      <a:prstDash val="dot"/>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1" dirty="0">
                          <a:solidFill>
                            <a:srgbClr val="000000"/>
                          </a:solidFill>
                        </a:rPr>
                        <a:t>Every</a:t>
                      </a:r>
                      <a:r>
                        <a:rPr lang="en-US" sz="800" b="1" dirty="0">
                          <a:solidFill>
                            <a:srgbClr val="000000"/>
                          </a:solidFill>
                        </a:rPr>
                        <a:t> </a:t>
                      </a:r>
                      <a:endParaRPr lang="en-US" sz="1050" b="1" dirty="0">
                        <a:solidFill>
                          <a:srgbClr val="000000"/>
                        </a:solidFill>
                      </a:endParaRPr>
                    </a:p>
                    <a:p>
                      <a:pPr marL="0" marR="0" indent="0" algn="ctr" defTabSz="457200" rtl="0" eaLnBrk="1" fontAlgn="auto" latinLnBrk="0" hangingPunct="1">
                        <a:lnSpc>
                          <a:spcPct val="90000"/>
                        </a:lnSpc>
                        <a:spcBef>
                          <a:spcPts val="0"/>
                        </a:spcBef>
                        <a:spcAft>
                          <a:spcPts val="0"/>
                        </a:spcAft>
                        <a:buClrTx/>
                        <a:buSzTx/>
                        <a:buFontTx/>
                        <a:buNone/>
                        <a:tabLst/>
                        <a:defRPr/>
                      </a:pPr>
                      <a:r>
                        <a:rPr lang="en-US" sz="2400" b="1" baseline="0" dirty="0">
                          <a:solidFill>
                            <a:srgbClr val="000000"/>
                          </a:solidFill>
                        </a:rPr>
                        <a:t>12</a:t>
                      </a:r>
                      <a:r>
                        <a:rPr lang="en-US" sz="1200" b="1" baseline="0" dirty="0">
                          <a:solidFill>
                            <a:srgbClr val="000000"/>
                          </a:solidFill>
                        </a:rPr>
                        <a:t> </a:t>
                      </a:r>
                    </a:p>
                    <a:p>
                      <a:pPr marL="0" marR="0" indent="0" algn="ctr" defTabSz="457200" rtl="0" eaLnBrk="1" fontAlgn="auto" latinLnBrk="0" hangingPunct="1">
                        <a:lnSpc>
                          <a:spcPct val="70000"/>
                        </a:lnSpc>
                        <a:spcBef>
                          <a:spcPts val="0"/>
                        </a:spcBef>
                        <a:spcAft>
                          <a:spcPts val="0"/>
                        </a:spcAft>
                        <a:buClrTx/>
                        <a:buSzTx/>
                        <a:buFontTx/>
                        <a:buNone/>
                        <a:tabLst/>
                        <a:defRPr/>
                      </a:pPr>
                      <a:r>
                        <a:rPr lang="en-US" sz="1050" b="1" baseline="0" dirty="0">
                          <a:solidFill>
                            <a:srgbClr val="000000"/>
                          </a:solidFill>
                        </a:rPr>
                        <a:t> </a:t>
                      </a:r>
                      <a:r>
                        <a:rPr lang="en-US" sz="1200" b="1" baseline="0" dirty="0">
                          <a:solidFill>
                            <a:srgbClr val="000000"/>
                          </a:solidFill>
                        </a:rPr>
                        <a:t>months</a:t>
                      </a:r>
                      <a:endParaRPr lang="en-US" sz="1200" b="1" i="0" dirty="0">
                        <a:solidFill>
                          <a:srgbClr val="000000"/>
                        </a:solidFill>
                        <a:latin typeface="+mn-lt"/>
                        <a:cs typeface="UHC Sans Light"/>
                      </a:endParaRPr>
                    </a:p>
                  </a:txBody>
                  <a:tcPr marL="0" marR="0" marT="137160" marB="137160" anchor="ctr">
                    <a:lnR w="12700" cap="flat" cmpd="sng" algn="ctr">
                      <a:noFill/>
                      <a:prstDash val="solid"/>
                      <a:round/>
                      <a:headEnd type="none" w="med" len="med"/>
                      <a:tailEnd type="none" w="med" len="med"/>
                    </a:lnR>
                    <a:lnT w="9525" cap="flat" cmpd="sng" algn="ctr">
                      <a:solidFill>
                        <a:srgbClr val="8C9599"/>
                      </a:solidFill>
                      <a:prstDash val="solid"/>
                      <a:round/>
                      <a:headEnd type="none" w="med" len="med"/>
                      <a:tailEnd type="none" w="med" len="med"/>
                    </a:lnT>
                    <a:lnB w="9525" cap="flat" cmpd="sng" algn="ctr">
                      <a:solidFill>
                        <a:srgbClr val="8C9599"/>
                      </a:solidFill>
                      <a:prstDash val="dot"/>
                      <a:round/>
                      <a:headEnd type="none" w="med" len="med"/>
                      <a:tailEnd type="none" w="med" len="med"/>
                    </a:lnB>
                    <a:solidFill>
                      <a:srgbClr val="DDF4FF"/>
                    </a:solid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2000" b="1" i="0" u="none" strike="noStrike" kern="1200" cap="none" spc="0" normalizeH="0" baseline="30000" noProof="0" dirty="0">
                          <a:ln>
                            <a:noFill/>
                          </a:ln>
                          <a:solidFill>
                            <a:srgbClr val="000000"/>
                          </a:solidFill>
                          <a:effectLst/>
                          <a:uLnTx/>
                          <a:uFillTx/>
                          <a:latin typeface="+mn-lt"/>
                          <a:ea typeface="+mn-ea"/>
                          <a:cs typeface="+mn-cs"/>
                        </a:rPr>
                        <a:t>$</a:t>
                      </a:r>
                      <a:r>
                        <a:rPr kumimoji="0" lang="en-US" sz="2400" b="1" i="0" u="none" strike="noStrike" kern="1200" cap="none" spc="-150" normalizeH="0" baseline="0" noProof="0" dirty="0">
                          <a:ln>
                            <a:noFill/>
                          </a:ln>
                          <a:solidFill>
                            <a:srgbClr val="000000"/>
                          </a:solidFill>
                          <a:effectLst/>
                          <a:uLnTx/>
                          <a:uFillTx/>
                          <a:latin typeface="+mn-lt"/>
                          <a:ea typeface="+mn-ea"/>
                          <a:cs typeface="+mn-cs"/>
                        </a:rPr>
                        <a:t>25</a:t>
                      </a:r>
                      <a:endParaRPr kumimoji="0" lang="en-US" sz="12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457200" rtl="0" eaLnBrk="1" fontAlgn="auto" latinLnBrk="0" hangingPunct="1">
                        <a:lnSpc>
                          <a:spcPct val="7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mn-lt"/>
                          <a:ea typeface="+mn-ea"/>
                          <a:cs typeface="+mn-cs"/>
                        </a:rPr>
                        <a:t>  copay</a:t>
                      </a:r>
                      <a:endParaRPr kumimoji="0" lang="en-US" sz="1200" b="1" i="0" u="none" strike="noStrike" kern="1200" cap="none" spc="0" normalizeH="0" baseline="0" noProof="0" dirty="0">
                        <a:ln>
                          <a:noFill/>
                        </a:ln>
                        <a:solidFill>
                          <a:srgbClr val="000000"/>
                        </a:solidFill>
                        <a:effectLst/>
                        <a:uLnTx/>
                        <a:uFillTx/>
                        <a:latin typeface="+mn-lt"/>
                        <a:ea typeface="+mn-ea"/>
                        <a:cs typeface="UHC Sans Light"/>
                      </a:endParaRPr>
                    </a:p>
                  </a:txBody>
                  <a:tcPr marL="0" marR="0" marT="137160" marB="137160" anchor="ctr">
                    <a:lnL w="12700" cap="flat" cmpd="sng" algn="ctr">
                      <a:noFill/>
                      <a:prstDash val="solid"/>
                      <a:round/>
                      <a:headEnd type="none" w="med" len="med"/>
                      <a:tailEnd type="none" w="med" len="med"/>
                    </a:lnL>
                    <a:lnT w="9525" cap="flat" cmpd="sng" algn="ctr">
                      <a:solidFill>
                        <a:srgbClr val="8C9599"/>
                      </a:solidFill>
                      <a:prstDash val="solid"/>
                      <a:round/>
                      <a:headEnd type="none" w="med" len="med"/>
                      <a:tailEnd type="none" w="med" len="med"/>
                    </a:lnT>
                    <a:lnB w="9525" cap="flat" cmpd="sng" algn="ctr">
                      <a:solidFill>
                        <a:srgbClr val="8C9599"/>
                      </a:solidFill>
                      <a:prstDash val="dot"/>
                      <a:round/>
                      <a:headEnd type="none" w="med" len="med"/>
                      <a:tailEnd type="none" w="med" len="med"/>
                    </a:lnB>
                    <a:solidFill>
                      <a:schemeClr val="accent5">
                        <a:lumMod val="20000"/>
                        <a:lumOff val="80000"/>
                        <a:alpha val="24000"/>
                      </a:schemeClr>
                    </a:solidFill>
                  </a:tcPr>
                </a:tc>
                <a:extLst>
                  <a:ext uri="{0D108BD9-81ED-4DB2-BD59-A6C34878D82A}">
                    <a16:rowId xmlns:a16="http://schemas.microsoft.com/office/drawing/2014/main" val="10003"/>
                  </a:ext>
                </a:extLst>
              </a:tr>
              <a:tr h="655305">
                <a:tc>
                  <a:txBody>
                    <a:bodyPr/>
                    <a:lstStyle/>
                    <a:p>
                      <a:pPr marL="0" algn="l">
                        <a:spcAft>
                          <a:spcPts val="400"/>
                        </a:spcAft>
                        <a:buClrTx/>
                      </a:pPr>
                      <a:r>
                        <a:rPr lang="en-US" sz="1400" b="1" dirty="0">
                          <a:solidFill>
                            <a:srgbClr val="4D4D4D"/>
                          </a:solidFill>
                        </a:rPr>
                        <a:t>Contact </a:t>
                      </a:r>
                      <a:r>
                        <a:rPr lang="en-US" sz="1400" b="1" baseline="0" dirty="0">
                          <a:solidFill>
                            <a:srgbClr val="4D4D4D"/>
                          </a:solidFill>
                        </a:rPr>
                        <a:t>lenses</a:t>
                      </a:r>
                    </a:p>
                    <a:p>
                      <a:pPr marL="128016" marR="0" lvl="1" indent="-128016" algn="l" defTabSz="457200" rtl="0" eaLnBrk="1" fontAlgn="auto" latinLnBrk="0" hangingPunct="1">
                        <a:lnSpc>
                          <a:spcPct val="100000"/>
                        </a:lnSpc>
                        <a:spcBef>
                          <a:spcPts val="0"/>
                        </a:spcBef>
                        <a:spcAft>
                          <a:spcPts val="400"/>
                        </a:spcAft>
                        <a:buClrTx/>
                        <a:buSzTx/>
                        <a:buFont typeface="Arial"/>
                        <a:buChar char="•"/>
                        <a:tabLst/>
                        <a:defRPr/>
                      </a:pPr>
                      <a:r>
                        <a:rPr lang="en-US" sz="1200" dirty="0">
                          <a:solidFill>
                            <a:srgbClr val="4D4D4D"/>
                          </a:solidFill>
                        </a:rPr>
                        <a:t>Lens fitting</a:t>
                      </a:r>
                    </a:p>
                  </a:txBody>
                  <a:tcPr marL="914400" marR="0" marT="137160" marB="137160" anchor="ctr">
                    <a:lnT w="9525" cap="flat" cmpd="sng" algn="ctr">
                      <a:solidFill>
                        <a:srgbClr val="8C9599"/>
                      </a:solidFill>
                      <a:prstDash val="dot"/>
                      <a:round/>
                      <a:headEnd type="none" w="med" len="med"/>
                      <a:tailEnd type="none" w="med" len="med"/>
                    </a:lnT>
                    <a:lnB w="9525" cap="flat" cmpd="sng" algn="ctr">
                      <a:solidFill>
                        <a:srgbClr val="8C9599"/>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1" dirty="0">
                          <a:solidFill>
                            <a:srgbClr val="000000"/>
                          </a:solidFill>
                        </a:rPr>
                        <a:t>Every </a:t>
                      </a:r>
                      <a:endParaRPr lang="en-US" sz="1000" b="1" dirty="0">
                        <a:solidFill>
                          <a:srgbClr val="000000"/>
                        </a:solidFill>
                      </a:endParaRPr>
                    </a:p>
                    <a:p>
                      <a:pPr marL="0" marR="0" indent="0" algn="ctr" defTabSz="457200" rtl="0" eaLnBrk="1" fontAlgn="auto" latinLnBrk="0" hangingPunct="1">
                        <a:lnSpc>
                          <a:spcPct val="90000"/>
                        </a:lnSpc>
                        <a:spcBef>
                          <a:spcPts val="0"/>
                        </a:spcBef>
                        <a:spcAft>
                          <a:spcPts val="0"/>
                        </a:spcAft>
                        <a:buClrTx/>
                        <a:buSzTx/>
                        <a:buFontTx/>
                        <a:buNone/>
                        <a:tabLst/>
                        <a:defRPr/>
                      </a:pPr>
                      <a:r>
                        <a:rPr lang="en-US" sz="2400" b="1" baseline="0" dirty="0">
                          <a:solidFill>
                            <a:srgbClr val="000000"/>
                          </a:solidFill>
                        </a:rPr>
                        <a:t>12</a:t>
                      </a:r>
                      <a:r>
                        <a:rPr lang="en-US" sz="1200" b="1" baseline="0" dirty="0">
                          <a:solidFill>
                            <a:srgbClr val="000000"/>
                          </a:solidFill>
                        </a:rPr>
                        <a:t> </a:t>
                      </a:r>
                    </a:p>
                    <a:p>
                      <a:pPr marL="0" marR="0" indent="0" algn="ctr" defTabSz="457200" rtl="0" eaLnBrk="1" fontAlgn="auto" latinLnBrk="0" hangingPunct="1">
                        <a:lnSpc>
                          <a:spcPct val="70000"/>
                        </a:lnSpc>
                        <a:spcBef>
                          <a:spcPts val="0"/>
                        </a:spcBef>
                        <a:spcAft>
                          <a:spcPts val="0"/>
                        </a:spcAft>
                        <a:buClrTx/>
                        <a:buSzTx/>
                        <a:buFontTx/>
                        <a:buNone/>
                        <a:tabLst/>
                        <a:defRPr/>
                      </a:pPr>
                      <a:r>
                        <a:rPr lang="en-US" sz="1050" b="1" baseline="0" dirty="0">
                          <a:solidFill>
                            <a:srgbClr val="000000"/>
                          </a:solidFill>
                        </a:rPr>
                        <a:t> </a:t>
                      </a:r>
                      <a:r>
                        <a:rPr lang="en-US" sz="1200" b="1" baseline="0" dirty="0">
                          <a:solidFill>
                            <a:srgbClr val="000000"/>
                          </a:solidFill>
                        </a:rPr>
                        <a:t>months</a:t>
                      </a:r>
                      <a:endParaRPr lang="en-US" sz="1200" b="1" i="0" dirty="0">
                        <a:solidFill>
                          <a:srgbClr val="000000"/>
                        </a:solidFill>
                        <a:latin typeface="+mn-lt"/>
                        <a:cs typeface="UHC Sans Light"/>
                      </a:endParaRPr>
                    </a:p>
                  </a:txBody>
                  <a:tcPr marL="0" marR="0" marT="137160" marB="137160">
                    <a:lnR w="12700" cap="flat" cmpd="sng" algn="ctr">
                      <a:noFill/>
                      <a:prstDash val="solid"/>
                      <a:round/>
                      <a:headEnd type="none" w="med" len="med"/>
                      <a:tailEnd type="none" w="med" len="med"/>
                    </a:lnR>
                    <a:lnT w="9525" cap="flat" cmpd="sng" algn="ctr">
                      <a:solidFill>
                        <a:srgbClr val="8C9599"/>
                      </a:solidFill>
                      <a:prstDash val="dot"/>
                      <a:round/>
                      <a:headEnd type="none" w="med" len="med"/>
                      <a:tailEnd type="none" w="med" len="med"/>
                    </a:lnT>
                    <a:lnB w="9525" cap="flat" cmpd="sng" algn="ctr">
                      <a:solidFill>
                        <a:srgbClr val="8C9599"/>
                      </a:solidFill>
                      <a:prstDash val="solid"/>
                      <a:round/>
                      <a:headEnd type="none" w="med" len="med"/>
                      <a:tailEnd type="none" w="med" len="med"/>
                    </a:lnB>
                    <a:solidFill>
                      <a:srgbClr val="DDF4FF"/>
                    </a:solid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2000" b="1" i="0" u="none" strike="noStrike" kern="1200" cap="none" spc="0" normalizeH="0" baseline="30000" noProof="0" dirty="0">
                          <a:ln>
                            <a:noFill/>
                          </a:ln>
                          <a:solidFill>
                            <a:srgbClr val="000000"/>
                          </a:solidFill>
                          <a:effectLst/>
                          <a:uLnTx/>
                          <a:uFillTx/>
                          <a:latin typeface="+mn-lt"/>
                          <a:ea typeface="+mn-ea"/>
                          <a:cs typeface="+mn-cs"/>
                        </a:rPr>
                        <a:t>$</a:t>
                      </a:r>
                      <a:r>
                        <a:rPr kumimoji="0" lang="en-US" sz="2400" b="1" i="0" u="none" strike="noStrike" kern="1200" cap="none" spc="-150" normalizeH="0" baseline="0" noProof="0" dirty="0">
                          <a:ln>
                            <a:noFill/>
                          </a:ln>
                          <a:solidFill>
                            <a:srgbClr val="000000"/>
                          </a:solidFill>
                          <a:effectLst/>
                          <a:uLnTx/>
                          <a:uFillTx/>
                          <a:latin typeface="+mn-lt"/>
                          <a:ea typeface="+mn-ea"/>
                          <a:cs typeface="+mn-cs"/>
                        </a:rPr>
                        <a:t>40 </a:t>
                      </a:r>
                      <a:endParaRPr kumimoji="0" lang="en-US" sz="12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457200" rtl="0" eaLnBrk="1" fontAlgn="auto" latinLnBrk="0" hangingPunct="1">
                        <a:lnSpc>
                          <a:spcPct val="7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mn-lt"/>
                          <a:ea typeface="+mn-ea"/>
                          <a:cs typeface="+mn-cs"/>
                        </a:rPr>
                        <a:t>  </a:t>
                      </a:r>
                      <a:r>
                        <a:rPr kumimoji="0" lang="en-US" sz="1200" b="1" i="0" u="none" strike="noStrike" kern="1200" cap="none" spc="0" normalizeH="0" baseline="0" noProof="0" dirty="0">
                          <a:ln>
                            <a:noFill/>
                          </a:ln>
                          <a:solidFill>
                            <a:srgbClr val="000000"/>
                          </a:solidFill>
                          <a:effectLst/>
                          <a:uLnTx/>
                          <a:uFillTx/>
                          <a:latin typeface="+mn-lt"/>
                          <a:ea typeface="+mn-ea"/>
                          <a:cs typeface="+mn-cs"/>
                        </a:rPr>
                        <a:t>copay</a:t>
                      </a:r>
                      <a:endParaRPr kumimoji="0" lang="en-US" sz="1200" b="1" i="0" u="none" strike="noStrike" kern="1200" cap="none" spc="0" normalizeH="0" baseline="0" noProof="0" dirty="0">
                        <a:ln>
                          <a:noFill/>
                        </a:ln>
                        <a:solidFill>
                          <a:srgbClr val="000000"/>
                        </a:solidFill>
                        <a:effectLst/>
                        <a:uLnTx/>
                        <a:uFillTx/>
                        <a:latin typeface="+mn-lt"/>
                        <a:ea typeface="+mn-ea"/>
                        <a:cs typeface="UHC Sans Light"/>
                      </a:endParaRPr>
                    </a:p>
                  </a:txBody>
                  <a:tcPr marL="0" marR="0" marT="137160" marB="137160" anchor="ctr">
                    <a:lnL w="12700" cap="flat" cmpd="sng" algn="ctr">
                      <a:noFill/>
                      <a:prstDash val="solid"/>
                      <a:round/>
                      <a:headEnd type="none" w="med" len="med"/>
                      <a:tailEnd type="none" w="med" len="med"/>
                    </a:lnL>
                    <a:lnT w="9525" cap="flat" cmpd="sng" algn="ctr">
                      <a:solidFill>
                        <a:srgbClr val="8C9599"/>
                      </a:solidFill>
                      <a:prstDash val="dot"/>
                      <a:round/>
                      <a:headEnd type="none" w="med" len="med"/>
                      <a:tailEnd type="none" w="med" len="med"/>
                    </a:lnT>
                    <a:lnB w="9525" cap="flat" cmpd="sng" algn="ctr">
                      <a:solidFill>
                        <a:srgbClr val="8C9599"/>
                      </a:solidFill>
                      <a:prstDash val="solid"/>
                      <a:round/>
                      <a:headEnd type="none" w="med" len="med"/>
                      <a:tailEnd type="none" w="med" len="med"/>
                    </a:lnB>
                    <a:solidFill>
                      <a:schemeClr val="accent5">
                        <a:lumMod val="20000"/>
                        <a:lumOff val="80000"/>
                        <a:alpha val="24000"/>
                      </a:schemeClr>
                    </a:solidFill>
                  </a:tcPr>
                </a:tc>
                <a:extLst>
                  <a:ext uri="{0D108BD9-81ED-4DB2-BD59-A6C34878D82A}">
                    <a16:rowId xmlns:a16="http://schemas.microsoft.com/office/drawing/2014/main" val="10004"/>
                  </a:ext>
                </a:extLst>
              </a:tr>
              <a:tr h="701040">
                <a:tc>
                  <a:txBody>
                    <a:bodyPr/>
                    <a:lstStyle/>
                    <a:p>
                      <a:pPr marL="0" marR="0" indent="0" algn="l" defTabSz="457200" rtl="0" eaLnBrk="1" fontAlgn="auto" latinLnBrk="0" hangingPunct="1">
                        <a:lnSpc>
                          <a:spcPct val="100000"/>
                        </a:lnSpc>
                        <a:spcBef>
                          <a:spcPts val="0"/>
                        </a:spcBef>
                        <a:spcAft>
                          <a:spcPts val="400"/>
                        </a:spcAft>
                        <a:buClrTx/>
                        <a:buSzTx/>
                        <a:buFontTx/>
                        <a:buNone/>
                        <a:tabLst/>
                        <a:defRPr/>
                      </a:pPr>
                      <a:r>
                        <a:rPr lang="en-US" sz="1400" b="1" baseline="0" dirty="0">
                          <a:solidFill>
                            <a:srgbClr val="4D4D4D"/>
                          </a:solidFill>
                        </a:rPr>
                        <a:t>Elective contact lenses</a:t>
                      </a:r>
                    </a:p>
                    <a:p>
                      <a:pPr marL="128016" marR="0" lvl="1" indent="-128016" algn="l" defTabSz="457200" rtl="0" eaLnBrk="1" fontAlgn="auto" latinLnBrk="0" hangingPunct="1">
                        <a:lnSpc>
                          <a:spcPct val="100000"/>
                        </a:lnSpc>
                        <a:spcBef>
                          <a:spcPts val="0"/>
                        </a:spcBef>
                        <a:spcAft>
                          <a:spcPts val="400"/>
                        </a:spcAft>
                        <a:buClrTx/>
                        <a:buSzTx/>
                        <a:buFont typeface="Arial"/>
                        <a:buChar char="•"/>
                        <a:tabLst/>
                        <a:defRPr/>
                      </a:pPr>
                      <a:r>
                        <a:rPr lang="en-US" sz="1200" baseline="0" dirty="0">
                          <a:solidFill>
                            <a:srgbClr val="4D4D4D"/>
                          </a:solidFill>
                        </a:rPr>
                        <a:t>Contact lenses outside the covered selection</a:t>
                      </a:r>
                      <a:endParaRPr lang="en-US" sz="1200" b="0" i="0" baseline="0" dirty="0">
                        <a:solidFill>
                          <a:srgbClr val="4D4D4D"/>
                        </a:solidFill>
                        <a:latin typeface="+mn-lt"/>
                        <a:cs typeface="UHC Sans Regular"/>
                      </a:endParaRPr>
                    </a:p>
                  </a:txBody>
                  <a:tcPr marL="914400" marR="0" marT="137160" marB="228600" anchor="ctr">
                    <a:lnT w="9525" cap="flat" cmpd="sng" algn="ctr">
                      <a:solidFill>
                        <a:srgbClr val="8C9599"/>
                      </a:solidFill>
                      <a:prstDash val="solid"/>
                      <a:round/>
                      <a:headEnd type="none" w="med" len="med"/>
                      <a:tailEnd type="none" w="med" len="med"/>
                    </a:lnT>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1" dirty="0">
                          <a:solidFill>
                            <a:srgbClr val="000000"/>
                          </a:solidFill>
                          <a:highlight>
                            <a:srgbClr val="FFFF00"/>
                          </a:highlight>
                        </a:rPr>
                        <a:t>TBD</a:t>
                      </a:r>
                      <a:endParaRPr lang="en-US" sz="2400" b="1" i="0" dirty="0">
                        <a:solidFill>
                          <a:srgbClr val="000000"/>
                        </a:solidFill>
                        <a:highlight>
                          <a:srgbClr val="FFFF00"/>
                        </a:highlight>
                        <a:latin typeface="+mn-lt"/>
                        <a:cs typeface="UHC Sans Light"/>
                      </a:endParaRPr>
                    </a:p>
                  </a:txBody>
                  <a:tcPr marL="0" marR="0" marT="137160" marB="228600">
                    <a:lnR w="12700" cap="flat" cmpd="sng" algn="ctr">
                      <a:noFill/>
                      <a:prstDash val="solid"/>
                      <a:round/>
                      <a:headEnd type="none" w="med" len="med"/>
                      <a:tailEnd type="none" w="med" len="med"/>
                    </a:lnR>
                    <a:lnT w="9525" cap="flat" cmpd="sng" algn="ctr">
                      <a:solidFill>
                        <a:srgbClr val="8C9599"/>
                      </a:solidFill>
                      <a:prstDash val="solid"/>
                      <a:round/>
                      <a:headEnd type="none" w="med" len="med"/>
                      <a:tailEnd type="none" w="med" len="med"/>
                    </a:lnT>
                    <a:solidFill>
                      <a:srgbClr val="DDF4FF"/>
                    </a:solid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highlight>
                            <a:srgbClr val="FFFF00"/>
                          </a:highlight>
                          <a:uLnTx/>
                          <a:uFillTx/>
                          <a:latin typeface="+mn-lt"/>
                          <a:ea typeface="+mn-ea"/>
                          <a:cs typeface="UHC Sans Light"/>
                        </a:rPr>
                        <a:t>TBD</a:t>
                      </a:r>
                    </a:p>
                  </a:txBody>
                  <a:tcPr marL="0" marR="0" marT="137160" marB="228600" anchor="ctr">
                    <a:lnL w="12700" cap="flat" cmpd="sng" algn="ctr">
                      <a:noFill/>
                      <a:prstDash val="solid"/>
                      <a:round/>
                      <a:headEnd type="none" w="med" len="med"/>
                      <a:tailEnd type="none" w="med" len="med"/>
                    </a:lnL>
                    <a:lnT w="9525" cap="flat" cmpd="sng" algn="ctr">
                      <a:solidFill>
                        <a:srgbClr val="8C9599"/>
                      </a:solidFill>
                      <a:prstDash val="solid"/>
                      <a:round/>
                      <a:headEnd type="none" w="med" len="med"/>
                      <a:tailEnd type="none" w="med" len="med"/>
                    </a:lnT>
                    <a:solidFill>
                      <a:schemeClr val="accent5">
                        <a:lumMod val="20000"/>
                        <a:lumOff val="80000"/>
                        <a:alpha val="24000"/>
                      </a:schemeClr>
                    </a:solidFill>
                  </a:tcPr>
                </a:tc>
                <a:extLst>
                  <a:ext uri="{0D108BD9-81ED-4DB2-BD59-A6C34878D82A}">
                    <a16:rowId xmlns:a16="http://schemas.microsoft.com/office/drawing/2014/main" val="10005"/>
                  </a:ext>
                </a:extLst>
              </a:tr>
            </a:tbl>
          </a:graphicData>
        </a:graphic>
      </p:graphicFrame>
      <p:sp>
        <p:nvSpPr>
          <p:cNvPr id="7" name="Oval 6">
            <a:extLst>
              <a:ext uri="{FF2B5EF4-FFF2-40B4-BE49-F238E27FC236}">
                <a16:creationId xmlns:a16="http://schemas.microsoft.com/office/drawing/2014/main" id="{6BF5EE62-1B79-421B-8705-970EE68D1C0C}"/>
              </a:ext>
            </a:extLst>
          </p:cNvPr>
          <p:cNvSpPr/>
          <p:nvPr/>
        </p:nvSpPr>
        <p:spPr>
          <a:xfrm>
            <a:off x="734223" y="1802170"/>
            <a:ext cx="667512" cy="667512"/>
          </a:xfrm>
          <a:prstGeom prst="ellipse">
            <a:avLst/>
          </a:prstGeom>
          <a:solidFill>
            <a:srgbClr val="DDF4FF"/>
          </a:solidFill>
          <a:ln>
            <a:solidFill>
              <a:srgbClr val="00B6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cs typeface="Arial"/>
            </a:endParaRPr>
          </a:p>
        </p:txBody>
      </p:sp>
      <p:grpSp>
        <p:nvGrpSpPr>
          <p:cNvPr id="8" name="Group 7">
            <a:extLst>
              <a:ext uri="{FF2B5EF4-FFF2-40B4-BE49-F238E27FC236}">
                <a16:creationId xmlns:a16="http://schemas.microsoft.com/office/drawing/2014/main" id="{A81D5DCF-B439-495F-A976-3E3CEB893B6F}"/>
              </a:ext>
            </a:extLst>
          </p:cNvPr>
          <p:cNvGrpSpPr>
            <a:grpSpLocks noChangeAspect="1"/>
          </p:cNvGrpSpPr>
          <p:nvPr/>
        </p:nvGrpSpPr>
        <p:grpSpPr bwMode="auto">
          <a:xfrm>
            <a:off x="914923" y="1948725"/>
            <a:ext cx="306111" cy="374403"/>
            <a:chOff x="2311" y="3037"/>
            <a:chExt cx="381" cy="466"/>
          </a:xfrm>
          <a:solidFill>
            <a:srgbClr val="00B6F1"/>
          </a:solidFill>
        </p:grpSpPr>
        <p:sp>
          <p:nvSpPr>
            <p:cNvPr id="9" name="Freeform 5">
              <a:extLst>
                <a:ext uri="{FF2B5EF4-FFF2-40B4-BE49-F238E27FC236}">
                  <a16:creationId xmlns:a16="http://schemas.microsoft.com/office/drawing/2014/main" id="{8A14EFE6-B32A-4CFC-BA7A-B37A679AE609}"/>
                </a:ext>
              </a:extLst>
            </p:cNvPr>
            <p:cNvSpPr>
              <a:spLocks noEditPoints="1"/>
            </p:cNvSpPr>
            <p:nvPr/>
          </p:nvSpPr>
          <p:spPr bwMode="auto">
            <a:xfrm>
              <a:off x="2311" y="3037"/>
              <a:ext cx="381" cy="466"/>
            </a:xfrm>
            <a:custGeom>
              <a:avLst/>
              <a:gdLst>
                <a:gd name="T0" fmla="*/ 14 w 239"/>
                <a:gd name="T1" fmla="*/ 284 h 299"/>
                <a:gd name="T2" fmla="*/ 14 w 239"/>
                <a:gd name="T3" fmla="*/ 284 h 299"/>
                <a:gd name="T4" fmla="*/ 224 w 239"/>
                <a:gd name="T5" fmla="*/ 284 h 299"/>
                <a:gd name="T6" fmla="*/ 224 w 239"/>
                <a:gd name="T7" fmla="*/ 14 h 299"/>
                <a:gd name="T8" fmla="*/ 14 w 239"/>
                <a:gd name="T9" fmla="*/ 14 h 299"/>
                <a:gd name="T10" fmla="*/ 14 w 239"/>
                <a:gd name="T11" fmla="*/ 284 h 299"/>
                <a:gd name="T12" fmla="*/ 231 w 239"/>
                <a:gd name="T13" fmla="*/ 299 h 299"/>
                <a:gd name="T14" fmla="*/ 231 w 239"/>
                <a:gd name="T15" fmla="*/ 299 h 299"/>
                <a:gd name="T16" fmla="*/ 7 w 239"/>
                <a:gd name="T17" fmla="*/ 299 h 299"/>
                <a:gd name="T18" fmla="*/ 0 w 239"/>
                <a:gd name="T19" fmla="*/ 291 h 299"/>
                <a:gd name="T20" fmla="*/ 0 w 239"/>
                <a:gd name="T21" fmla="*/ 7 h 299"/>
                <a:gd name="T22" fmla="*/ 7 w 239"/>
                <a:gd name="T23" fmla="*/ 0 h 299"/>
                <a:gd name="T24" fmla="*/ 231 w 239"/>
                <a:gd name="T25" fmla="*/ 0 h 299"/>
                <a:gd name="T26" fmla="*/ 239 w 239"/>
                <a:gd name="T27" fmla="*/ 7 h 299"/>
                <a:gd name="T28" fmla="*/ 239 w 239"/>
                <a:gd name="T29" fmla="*/ 291 h 299"/>
                <a:gd name="T30" fmla="*/ 231 w 239"/>
                <a:gd name="T31"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299">
                  <a:moveTo>
                    <a:pt x="14" y="284"/>
                  </a:moveTo>
                  <a:lnTo>
                    <a:pt x="14" y="284"/>
                  </a:lnTo>
                  <a:lnTo>
                    <a:pt x="224" y="284"/>
                  </a:lnTo>
                  <a:lnTo>
                    <a:pt x="224" y="14"/>
                  </a:lnTo>
                  <a:lnTo>
                    <a:pt x="14" y="14"/>
                  </a:lnTo>
                  <a:lnTo>
                    <a:pt x="14" y="284"/>
                  </a:lnTo>
                  <a:close/>
                  <a:moveTo>
                    <a:pt x="231" y="299"/>
                  </a:moveTo>
                  <a:lnTo>
                    <a:pt x="231" y="299"/>
                  </a:lnTo>
                  <a:lnTo>
                    <a:pt x="7" y="299"/>
                  </a:lnTo>
                  <a:cubicBezTo>
                    <a:pt x="3" y="299"/>
                    <a:pt x="0" y="295"/>
                    <a:pt x="0" y="291"/>
                  </a:cubicBezTo>
                  <a:lnTo>
                    <a:pt x="0" y="7"/>
                  </a:lnTo>
                  <a:cubicBezTo>
                    <a:pt x="0" y="3"/>
                    <a:pt x="3" y="0"/>
                    <a:pt x="7" y="0"/>
                  </a:cubicBezTo>
                  <a:lnTo>
                    <a:pt x="231" y="0"/>
                  </a:lnTo>
                  <a:cubicBezTo>
                    <a:pt x="236" y="0"/>
                    <a:pt x="239" y="3"/>
                    <a:pt x="239" y="7"/>
                  </a:cubicBezTo>
                  <a:lnTo>
                    <a:pt x="239" y="291"/>
                  </a:lnTo>
                  <a:cubicBezTo>
                    <a:pt x="239" y="295"/>
                    <a:pt x="236" y="299"/>
                    <a:pt x="231" y="29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Freeform 6">
              <a:extLst>
                <a:ext uri="{FF2B5EF4-FFF2-40B4-BE49-F238E27FC236}">
                  <a16:creationId xmlns:a16="http://schemas.microsoft.com/office/drawing/2014/main" id="{C5784FBE-1168-44C5-89F6-7ADDEA3F88C0}"/>
                </a:ext>
              </a:extLst>
            </p:cNvPr>
            <p:cNvSpPr>
              <a:spLocks/>
            </p:cNvSpPr>
            <p:nvPr/>
          </p:nvSpPr>
          <p:spPr bwMode="auto">
            <a:xfrm>
              <a:off x="2465" y="3116"/>
              <a:ext cx="72" cy="97"/>
            </a:xfrm>
            <a:custGeom>
              <a:avLst/>
              <a:gdLst>
                <a:gd name="T0" fmla="*/ 44 w 45"/>
                <a:gd name="T1" fmla="*/ 10 h 62"/>
                <a:gd name="T2" fmla="*/ 44 w 45"/>
                <a:gd name="T3" fmla="*/ 10 h 62"/>
                <a:gd name="T4" fmla="*/ 11 w 45"/>
                <a:gd name="T5" fmla="*/ 10 h 62"/>
                <a:gd name="T6" fmla="*/ 11 w 45"/>
                <a:gd name="T7" fmla="*/ 26 h 62"/>
                <a:gd name="T8" fmla="*/ 42 w 45"/>
                <a:gd name="T9" fmla="*/ 26 h 62"/>
                <a:gd name="T10" fmla="*/ 42 w 45"/>
                <a:gd name="T11" fmla="*/ 35 h 62"/>
                <a:gd name="T12" fmla="*/ 11 w 45"/>
                <a:gd name="T13" fmla="*/ 35 h 62"/>
                <a:gd name="T14" fmla="*/ 11 w 45"/>
                <a:gd name="T15" fmla="*/ 53 h 62"/>
                <a:gd name="T16" fmla="*/ 45 w 45"/>
                <a:gd name="T17" fmla="*/ 53 h 62"/>
                <a:gd name="T18" fmla="*/ 45 w 45"/>
                <a:gd name="T19" fmla="*/ 62 h 62"/>
                <a:gd name="T20" fmla="*/ 0 w 45"/>
                <a:gd name="T21" fmla="*/ 62 h 62"/>
                <a:gd name="T22" fmla="*/ 0 w 45"/>
                <a:gd name="T23" fmla="*/ 0 h 62"/>
                <a:gd name="T24" fmla="*/ 44 w 45"/>
                <a:gd name="T25" fmla="*/ 0 h 62"/>
                <a:gd name="T26" fmla="*/ 44 w 45"/>
                <a:gd name="T27" fmla="*/ 1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62">
                  <a:moveTo>
                    <a:pt x="44" y="10"/>
                  </a:moveTo>
                  <a:lnTo>
                    <a:pt x="44" y="10"/>
                  </a:lnTo>
                  <a:lnTo>
                    <a:pt x="11" y="10"/>
                  </a:lnTo>
                  <a:lnTo>
                    <a:pt x="11" y="26"/>
                  </a:lnTo>
                  <a:lnTo>
                    <a:pt x="42" y="26"/>
                  </a:lnTo>
                  <a:lnTo>
                    <a:pt x="42" y="35"/>
                  </a:lnTo>
                  <a:lnTo>
                    <a:pt x="11" y="35"/>
                  </a:lnTo>
                  <a:lnTo>
                    <a:pt x="11" y="53"/>
                  </a:lnTo>
                  <a:lnTo>
                    <a:pt x="45" y="53"/>
                  </a:lnTo>
                  <a:lnTo>
                    <a:pt x="45" y="62"/>
                  </a:lnTo>
                  <a:lnTo>
                    <a:pt x="0" y="62"/>
                  </a:lnTo>
                  <a:lnTo>
                    <a:pt x="0" y="0"/>
                  </a:lnTo>
                  <a:lnTo>
                    <a:pt x="44" y="0"/>
                  </a:lnTo>
                  <a:lnTo>
                    <a:pt x="44"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1" name="Freeform 7">
              <a:extLst>
                <a:ext uri="{FF2B5EF4-FFF2-40B4-BE49-F238E27FC236}">
                  <a16:creationId xmlns:a16="http://schemas.microsoft.com/office/drawing/2014/main" id="{3B242ECA-8ECC-4BAD-BE67-5444F68F998E}"/>
                </a:ext>
              </a:extLst>
            </p:cNvPr>
            <p:cNvSpPr>
              <a:spLocks noEditPoints="1"/>
            </p:cNvSpPr>
            <p:nvPr/>
          </p:nvSpPr>
          <p:spPr bwMode="auto">
            <a:xfrm>
              <a:off x="2464" y="3116"/>
              <a:ext cx="73" cy="99"/>
            </a:xfrm>
            <a:custGeom>
              <a:avLst/>
              <a:gdLst>
                <a:gd name="T0" fmla="*/ 1 w 46"/>
                <a:gd name="T1" fmla="*/ 62 h 63"/>
                <a:gd name="T2" fmla="*/ 1 w 46"/>
                <a:gd name="T3" fmla="*/ 62 h 63"/>
                <a:gd name="T4" fmla="*/ 46 w 46"/>
                <a:gd name="T5" fmla="*/ 62 h 63"/>
                <a:gd name="T6" fmla="*/ 46 w 46"/>
                <a:gd name="T7" fmla="*/ 53 h 63"/>
                <a:gd name="T8" fmla="*/ 12 w 46"/>
                <a:gd name="T9" fmla="*/ 53 h 63"/>
                <a:gd name="T10" fmla="*/ 11 w 46"/>
                <a:gd name="T11" fmla="*/ 53 h 63"/>
                <a:gd name="T12" fmla="*/ 11 w 46"/>
                <a:gd name="T13" fmla="*/ 35 h 63"/>
                <a:gd name="T14" fmla="*/ 12 w 46"/>
                <a:gd name="T15" fmla="*/ 34 h 63"/>
                <a:gd name="T16" fmla="*/ 43 w 46"/>
                <a:gd name="T17" fmla="*/ 34 h 63"/>
                <a:gd name="T18" fmla="*/ 43 w 46"/>
                <a:gd name="T19" fmla="*/ 26 h 63"/>
                <a:gd name="T20" fmla="*/ 12 w 46"/>
                <a:gd name="T21" fmla="*/ 26 h 63"/>
                <a:gd name="T22" fmla="*/ 11 w 46"/>
                <a:gd name="T23" fmla="*/ 26 h 63"/>
                <a:gd name="T24" fmla="*/ 11 w 46"/>
                <a:gd name="T25" fmla="*/ 10 h 63"/>
                <a:gd name="T26" fmla="*/ 12 w 46"/>
                <a:gd name="T27" fmla="*/ 9 h 63"/>
                <a:gd name="T28" fmla="*/ 45 w 46"/>
                <a:gd name="T29" fmla="*/ 9 h 63"/>
                <a:gd name="T30" fmla="*/ 45 w 46"/>
                <a:gd name="T31" fmla="*/ 1 h 63"/>
                <a:gd name="T32" fmla="*/ 1 w 46"/>
                <a:gd name="T33" fmla="*/ 1 h 63"/>
                <a:gd name="T34" fmla="*/ 1 w 46"/>
                <a:gd name="T35" fmla="*/ 62 h 63"/>
                <a:gd name="T36" fmla="*/ 46 w 46"/>
                <a:gd name="T37" fmla="*/ 63 h 63"/>
                <a:gd name="T38" fmla="*/ 46 w 46"/>
                <a:gd name="T39" fmla="*/ 63 h 63"/>
                <a:gd name="T40" fmla="*/ 1 w 46"/>
                <a:gd name="T41" fmla="*/ 63 h 63"/>
                <a:gd name="T42" fmla="*/ 0 w 46"/>
                <a:gd name="T43" fmla="*/ 62 h 63"/>
                <a:gd name="T44" fmla="*/ 0 w 46"/>
                <a:gd name="T45" fmla="*/ 0 h 63"/>
                <a:gd name="T46" fmla="*/ 1 w 46"/>
                <a:gd name="T47" fmla="*/ 0 h 63"/>
                <a:gd name="T48" fmla="*/ 45 w 46"/>
                <a:gd name="T49" fmla="*/ 0 h 63"/>
                <a:gd name="T50" fmla="*/ 46 w 46"/>
                <a:gd name="T51" fmla="*/ 0 h 63"/>
                <a:gd name="T52" fmla="*/ 46 w 46"/>
                <a:gd name="T53" fmla="*/ 10 h 63"/>
                <a:gd name="T54" fmla="*/ 45 w 46"/>
                <a:gd name="T55" fmla="*/ 10 h 63"/>
                <a:gd name="T56" fmla="*/ 12 w 46"/>
                <a:gd name="T57" fmla="*/ 10 h 63"/>
                <a:gd name="T58" fmla="*/ 12 w 46"/>
                <a:gd name="T59" fmla="*/ 26 h 63"/>
                <a:gd name="T60" fmla="*/ 43 w 46"/>
                <a:gd name="T61" fmla="*/ 26 h 63"/>
                <a:gd name="T62" fmla="*/ 43 w 46"/>
                <a:gd name="T63" fmla="*/ 26 h 63"/>
                <a:gd name="T64" fmla="*/ 43 w 46"/>
                <a:gd name="T65" fmla="*/ 35 h 63"/>
                <a:gd name="T66" fmla="*/ 43 w 46"/>
                <a:gd name="T67" fmla="*/ 35 h 63"/>
                <a:gd name="T68" fmla="*/ 12 w 46"/>
                <a:gd name="T69" fmla="*/ 35 h 63"/>
                <a:gd name="T70" fmla="*/ 12 w 46"/>
                <a:gd name="T71" fmla="*/ 53 h 63"/>
                <a:gd name="T72" fmla="*/ 46 w 46"/>
                <a:gd name="T73" fmla="*/ 53 h 63"/>
                <a:gd name="T74" fmla="*/ 46 w 46"/>
                <a:gd name="T75" fmla="*/ 53 h 63"/>
                <a:gd name="T76" fmla="*/ 46 w 46"/>
                <a:gd name="T77" fmla="*/ 62 h 63"/>
                <a:gd name="T78" fmla="*/ 46 w 46"/>
                <a:gd name="T7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 h="63">
                  <a:moveTo>
                    <a:pt x="1" y="62"/>
                  </a:moveTo>
                  <a:lnTo>
                    <a:pt x="1" y="62"/>
                  </a:lnTo>
                  <a:lnTo>
                    <a:pt x="46" y="62"/>
                  </a:lnTo>
                  <a:lnTo>
                    <a:pt x="46" y="53"/>
                  </a:lnTo>
                  <a:lnTo>
                    <a:pt x="12" y="53"/>
                  </a:lnTo>
                  <a:cubicBezTo>
                    <a:pt x="11" y="53"/>
                    <a:pt x="11" y="53"/>
                    <a:pt x="11" y="53"/>
                  </a:cubicBezTo>
                  <a:lnTo>
                    <a:pt x="11" y="35"/>
                  </a:lnTo>
                  <a:cubicBezTo>
                    <a:pt x="11" y="35"/>
                    <a:pt x="11" y="34"/>
                    <a:pt x="12" y="34"/>
                  </a:cubicBezTo>
                  <a:lnTo>
                    <a:pt x="43" y="34"/>
                  </a:lnTo>
                  <a:lnTo>
                    <a:pt x="43" y="26"/>
                  </a:lnTo>
                  <a:lnTo>
                    <a:pt x="12" y="26"/>
                  </a:lnTo>
                  <a:cubicBezTo>
                    <a:pt x="11" y="26"/>
                    <a:pt x="11" y="26"/>
                    <a:pt x="11" y="26"/>
                  </a:cubicBezTo>
                  <a:lnTo>
                    <a:pt x="11" y="10"/>
                  </a:lnTo>
                  <a:cubicBezTo>
                    <a:pt x="11" y="9"/>
                    <a:pt x="11" y="9"/>
                    <a:pt x="12" y="9"/>
                  </a:cubicBezTo>
                  <a:lnTo>
                    <a:pt x="45" y="9"/>
                  </a:lnTo>
                  <a:lnTo>
                    <a:pt x="45" y="1"/>
                  </a:lnTo>
                  <a:lnTo>
                    <a:pt x="1" y="1"/>
                  </a:lnTo>
                  <a:lnTo>
                    <a:pt x="1" y="62"/>
                  </a:lnTo>
                  <a:close/>
                  <a:moveTo>
                    <a:pt x="46" y="63"/>
                  </a:moveTo>
                  <a:lnTo>
                    <a:pt x="46" y="63"/>
                  </a:lnTo>
                  <a:lnTo>
                    <a:pt x="1" y="63"/>
                  </a:lnTo>
                  <a:cubicBezTo>
                    <a:pt x="0" y="63"/>
                    <a:pt x="0" y="63"/>
                    <a:pt x="0" y="62"/>
                  </a:cubicBezTo>
                  <a:lnTo>
                    <a:pt x="0" y="0"/>
                  </a:lnTo>
                  <a:cubicBezTo>
                    <a:pt x="0" y="0"/>
                    <a:pt x="0" y="0"/>
                    <a:pt x="1" y="0"/>
                  </a:cubicBezTo>
                  <a:lnTo>
                    <a:pt x="45" y="0"/>
                  </a:lnTo>
                  <a:cubicBezTo>
                    <a:pt x="46" y="0"/>
                    <a:pt x="46" y="0"/>
                    <a:pt x="46" y="0"/>
                  </a:cubicBezTo>
                  <a:lnTo>
                    <a:pt x="46" y="10"/>
                  </a:lnTo>
                  <a:cubicBezTo>
                    <a:pt x="46" y="10"/>
                    <a:pt x="46" y="10"/>
                    <a:pt x="45" y="10"/>
                  </a:cubicBezTo>
                  <a:lnTo>
                    <a:pt x="12" y="10"/>
                  </a:lnTo>
                  <a:lnTo>
                    <a:pt x="12" y="26"/>
                  </a:lnTo>
                  <a:lnTo>
                    <a:pt x="43" y="26"/>
                  </a:lnTo>
                  <a:cubicBezTo>
                    <a:pt x="43" y="26"/>
                    <a:pt x="43" y="26"/>
                    <a:pt x="43" y="26"/>
                  </a:cubicBezTo>
                  <a:lnTo>
                    <a:pt x="43" y="35"/>
                  </a:lnTo>
                  <a:cubicBezTo>
                    <a:pt x="43" y="35"/>
                    <a:pt x="43" y="35"/>
                    <a:pt x="43" y="35"/>
                  </a:cubicBezTo>
                  <a:lnTo>
                    <a:pt x="12" y="35"/>
                  </a:lnTo>
                  <a:lnTo>
                    <a:pt x="12" y="53"/>
                  </a:lnTo>
                  <a:lnTo>
                    <a:pt x="46" y="53"/>
                  </a:lnTo>
                  <a:cubicBezTo>
                    <a:pt x="46" y="53"/>
                    <a:pt x="46" y="53"/>
                    <a:pt x="46" y="53"/>
                  </a:cubicBezTo>
                  <a:lnTo>
                    <a:pt x="46" y="62"/>
                  </a:lnTo>
                  <a:cubicBezTo>
                    <a:pt x="46" y="63"/>
                    <a:pt x="46" y="63"/>
                    <a:pt x="46" y="6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Freeform 8">
              <a:extLst>
                <a:ext uri="{FF2B5EF4-FFF2-40B4-BE49-F238E27FC236}">
                  <a16:creationId xmlns:a16="http://schemas.microsoft.com/office/drawing/2014/main" id="{86C2CEA5-3F3E-4E5F-851B-C18E0FEED24B}"/>
                </a:ext>
              </a:extLst>
            </p:cNvPr>
            <p:cNvSpPr>
              <a:spLocks/>
            </p:cNvSpPr>
            <p:nvPr/>
          </p:nvSpPr>
          <p:spPr bwMode="auto">
            <a:xfrm>
              <a:off x="2405" y="3379"/>
              <a:ext cx="37" cy="42"/>
            </a:xfrm>
            <a:custGeom>
              <a:avLst/>
              <a:gdLst>
                <a:gd name="T0" fmla="*/ 23 w 23"/>
                <a:gd name="T1" fmla="*/ 6 h 27"/>
                <a:gd name="T2" fmla="*/ 23 w 23"/>
                <a:gd name="T3" fmla="*/ 6 h 27"/>
                <a:gd name="T4" fmla="*/ 15 w 23"/>
                <a:gd name="T5" fmla="*/ 6 h 27"/>
                <a:gd name="T6" fmla="*/ 15 w 23"/>
                <a:gd name="T7" fmla="*/ 27 h 27"/>
                <a:gd name="T8" fmla="*/ 8 w 23"/>
                <a:gd name="T9" fmla="*/ 27 h 27"/>
                <a:gd name="T10" fmla="*/ 8 w 23"/>
                <a:gd name="T11" fmla="*/ 6 h 27"/>
                <a:gd name="T12" fmla="*/ 0 w 23"/>
                <a:gd name="T13" fmla="*/ 6 h 27"/>
                <a:gd name="T14" fmla="*/ 0 w 23"/>
                <a:gd name="T15" fmla="*/ 0 h 27"/>
                <a:gd name="T16" fmla="*/ 23 w 23"/>
                <a:gd name="T17" fmla="*/ 0 h 27"/>
                <a:gd name="T18" fmla="*/ 23 w 23"/>
                <a:gd name="T19"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7">
                  <a:moveTo>
                    <a:pt x="23" y="6"/>
                  </a:moveTo>
                  <a:lnTo>
                    <a:pt x="23" y="6"/>
                  </a:lnTo>
                  <a:lnTo>
                    <a:pt x="15" y="6"/>
                  </a:lnTo>
                  <a:lnTo>
                    <a:pt x="15" y="27"/>
                  </a:lnTo>
                  <a:lnTo>
                    <a:pt x="8" y="27"/>
                  </a:lnTo>
                  <a:lnTo>
                    <a:pt x="8" y="6"/>
                  </a:lnTo>
                  <a:lnTo>
                    <a:pt x="0" y="6"/>
                  </a:lnTo>
                  <a:lnTo>
                    <a:pt x="0" y="0"/>
                  </a:lnTo>
                  <a:lnTo>
                    <a:pt x="23" y="0"/>
                  </a:lnTo>
                  <a:lnTo>
                    <a:pt x="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Freeform 9">
              <a:extLst>
                <a:ext uri="{FF2B5EF4-FFF2-40B4-BE49-F238E27FC236}">
                  <a16:creationId xmlns:a16="http://schemas.microsoft.com/office/drawing/2014/main" id="{86316BCF-B9C5-4D04-87CA-FA3F6F02AF79}"/>
                </a:ext>
              </a:extLst>
            </p:cNvPr>
            <p:cNvSpPr>
              <a:spLocks noEditPoints="1"/>
            </p:cNvSpPr>
            <p:nvPr/>
          </p:nvSpPr>
          <p:spPr bwMode="auto">
            <a:xfrm>
              <a:off x="2405" y="3377"/>
              <a:ext cx="38" cy="44"/>
            </a:xfrm>
            <a:custGeom>
              <a:avLst/>
              <a:gdLst>
                <a:gd name="T0" fmla="*/ 9 w 24"/>
                <a:gd name="T1" fmla="*/ 27 h 28"/>
                <a:gd name="T2" fmla="*/ 9 w 24"/>
                <a:gd name="T3" fmla="*/ 27 h 28"/>
                <a:gd name="T4" fmla="*/ 15 w 24"/>
                <a:gd name="T5" fmla="*/ 27 h 28"/>
                <a:gd name="T6" fmla="*/ 15 w 24"/>
                <a:gd name="T7" fmla="*/ 7 h 28"/>
                <a:gd name="T8" fmla="*/ 15 w 24"/>
                <a:gd name="T9" fmla="*/ 7 h 28"/>
                <a:gd name="T10" fmla="*/ 23 w 24"/>
                <a:gd name="T11" fmla="*/ 7 h 28"/>
                <a:gd name="T12" fmla="*/ 23 w 24"/>
                <a:gd name="T13" fmla="*/ 1 h 28"/>
                <a:gd name="T14" fmla="*/ 1 w 24"/>
                <a:gd name="T15" fmla="*/ 1 h 28"/>
                <a:gd name="T16" fmla="*/ 1 w 24"/>
                <a:gd name="T17" fmla="*/ 7 h 28"/>
                <a:gd name="T18" fmla="*/ 8 w 24"/>
                <a:gd name="T19" fmla="*/ 7 h 28"/>
                <a:gd name="T20" fmla="*/ 9 w 24"/>
                <a:gd name="T21" fmla="*/ 7 h 28"/>
                <a:gd name="T22" fmla="*/ 9 w 24"/>
                <a:gd name="T23" fmla="*/ 27 h 28"/>
                <a:gd name="T24" fmla="*/ 15 w 24"/>
                <a:gd name="T25" fmla="*/ 28 h 28"/>
                <a:gd name="T26" fmla="*/ 15 w 24"/>
                <a:gd name="T27" fmla="*/ 28 h 28"/>
                <a:gd name="T28" fmla="*/ 8 w 24"/>
                <a:gd name="T29" fmla="*/ 28 h 28"/>
                <a:gd name="T30" fmla="*/ 8 w 24"/>
                <a:gd name="T31" fmla="*/ 28 h 28"/>
                <a:gd name="T32" fmla="*/ 8 w 24"/>
                <a:gd name="T33" fmla="*/ 7 h 28"/>
                <a:gd name="T34" fmla="*/ 0 w 24"/>
                <a:gd name="T35" fmla="*/ 7 h 28"/>
                <a:gd name="T36" fmla="*/ 0 w 24"/>
                <a:gd name="T37" fmla="*/ 7 h 28"/>
                <a:gd name="T38" fmla="*/ 0 w 24"/>
                <a:gd name="T39" fmla="*/ 1 h 28"/>
                <a:gd name="T40" fmla="*/ 0 w 24"/>
                <a:gd name="T41" fmla="*/ 0 h 28"/>
                <a:gd name="T42" fmla="*/ 23 w 24"/>
                <a:gd name="T43" fmla="*/ 0 h 28"/>
                <a:gd name="T44" fmla="*/ 24 w 24"/>
                <a:gd name="T45" fmla="*/ 1 h 28"/>
                <a:gd name="T46" fmla="*/ 24 w 24"/>
                <a:gd name="T47" fmla="*/ 7 h 28"/>
                <a:gd name="T48" fmla="*/ 23 w 24"/>
                <a:gd name="T49" fmla="*/ 7 h 28"/>
                <a:gd name="T50" fmla="*/ 16 w 24"/>
                <a:gd name="T51" fmla="*/ 7 h 28"/>
                <a:gd name="T52" fmla="*/ 16 w 24"/>
                <a:gd name="T53" fmla="*/ 28 h 28"/>
                <a:gd name="T54" fmla="*/ 15 w 24"/>
                <a:gd name="T5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 h="28">
                  <a:moveTo>
                    <a:pt x="9" y="27"/>
                  </a:moveTo>
                  <a:lnTo>
                    <a:pt x="9" y="27"/>
                  </a:lnTo>
                  <a:lnTo>
                    <a:pt x="15" y="27"/>
                  </a:lnTo>
                  <a:lnTo>
                    <a:pt x="15" y="7"/>
                  </a:lnTo>
                  <a:cubicBezTo>
                    <a:pt x="15" y="7"/>
                    <a:pt x="15" y="7"/>
                    <a:pt x="15" y="7"/>
                  </a:cubicBezTo>
                  <a:lnTo>
                    <a:pt x="23" y="7"/>
                  </a:lnTo>
                  <a:lnTo>
                    <a:pt x="23" y="1"/>
                  </a:lnTo>
                  <a:lnTo>
                    <a:pt x="1" y="1"/>
                  </a:lnTo>
                  <a:lnTo>
                    <a:pt x="1" y="7"/>
                  </a:lnTo>
                  <a:lnTo>
                    <a:pt x="8" y="7"/>
                  </a:lnTo>
                  <a:cubicBezTo>
                    <a:pt x="9" y="7"/>
                    <a:pt x="9" y="7"/>
                    <a:pt x="9" y="7"/>
                  </a:cubicBezTo>
                  <a:lnTo>
                    <a:pt x="9" y="27"/>
                  </a:lnTo>
                  <a:close/>
                  <a:moveTo>
                    <a:pt x="15" y="28"/>
                  </a:moveTo>
                  <a:lnTo>
                    <a:pt x="15" y="28"/>
                  </a:lnTo>
                  <a:lnTo>
                    <a:pt x="8" y="28"/>
                  </a:lnTo>
                  <a:cubicBezTo>
                    <a:pt x="8" y="28"/>
                    <a:pt x="8" y="28"/>
                    <a:pt x="8" y="28"/>
                  </a:cubicBezTo>
                  <a:lnTo>
                    <a:pt x="8" y="7"/>
                  </a:lnTo>
                  <a:lnTo>
                    <a:pt x="0" y="7"/>
                  </a:lnTo>
                  <a:cubicBezTo>
                    <a:pt x="0" y="7"/>
                    <a:pt x="0" y="7"/>
                    <a:pt x="0" y="7"/>
                  </a:cubicBezTo>
                  <a:lnTo>
                    <a:pt x="0" y="1"/>
                  </a:lnTo>
                  <a:cubicBezTo>
                    <a:pt x="0" y="1"/>
                    <a:pt x="0" y="0"/>
                    <a:pt x="0" y="0"/>
                  </a:cubicBezTo>
                  <a:lnTo>
                    <a:pt x="23" y="0"/>
                  </a:lnTo>
                  <a:cubicBezTo>
                    <a:pt x="24" y="0"/>
                    <a:pt x="24" y="1"/>
                    <a:pt x="24" y="1"/>
                  </a:cubicBezTo>
                  <a:lnTo>
                    <a:pt x="24" y="7"/>
                  </a:lnTo>
                  <a:cubicBezTo>
                    <a:pt x="24" y="7"/>
                    <a:pt x="24" y="7"/>
                    <a:pt x="23" y="7"/>
                  </a:cubicBezTo>
                  <a:lnTo>
                    <a:pt x="16" y="7"/>
                  </a:lnTo>
                  <a:lnTo>
                    <a:pt x="16" y="28"/>
                  </a:lnTo>
                  <a:cubicBezTo>
                    <a:pt x="16" y="28"/>
                    <a:pt x="16" y="28"/>
                    <a:pt x="15" y="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4" name="Freeform 10">
              <a:extLst>
                <a:ext uri="{FF2B5EF4-FFF2-40B4-BE49-F238E27FC236}">
                  <a16:creationId xmlns:a16="http://schemas.microsoft.com/office/drawing/2014/main" id="{57D9C9AB-C129-45DC-9C48-0A9EFBE604AC}"/>
                </a:ext>
              </a:extLst>
            </p:cNvPr>
            <p:cNvSpPr>
              <a:spLocks noEditPoints="1"/>
            </p:cNvSpPr>
            <p:nvPr/>
          </p:nvSpPr>
          <p:spPr bwMode="auto">
            <a:xfrm>
              <a:off x="2480" y="3377"/>
              <a:ext cx="41" cy="44"/>
            </a:xfrm>
            <a:custGeom>
              <a:avLst/>
              <a:gdLst>
                <a:gd name="T0" fmla="*/ 7 w 26"/>
                <a:gd name="T1" fmla="*/ 14 h 28"/>
                <a:gd name="T2" fmla="*/ 7 w 26"/>
                <a:gd name="T3" fmla="*/ 14 h 28"/>
                <a:gd name="T4" fmla="*/ 13 w 26"/>
                <a:gd name="T5" fmla="*/ 23 h 28"/>
                <a:gd name="T6" fmla="*/ 19 w 26"/>
                <a:gd name="T7" fmla="*/ 14 h 28"/>
                <a:gd name="T8" fmla="*/ 13 w 26"/>
                <a:gd name="T9" fmla="*/ 6 h 28"/>
                <a:gd name="T10" fmla="*/ 7 w 26"/>
                <a:gd name="T11" fmla="*/ 14 h 28"/>
                <a:gd name="T12" fmla="*/ 26 w 26"/>
                <a:gd name="T13" fmla="*/ 14 h 28"/>
                <a:gd name="T14" fmla="*/ 26 w 26"/>
                <a:gd name="T15" fmla="*/ 14 h 28"/>
                <a:gd name="T16" fmla="*/ 13 w 26"/>
                <a:gd name="T17" fmla="*/ 28 h 28"/>
                <a:gd name="T18" fmla="*/ 0 w 26"/>
                <a:gd name="T19" fmla="*/ 14 h 28"/>
                <a:gd name="T20" fmla="*/ 13 w 26"/>
                <a:gd name="T21" fmla="*/ 0 h 28"/>
                <a:gd name="T22" fmla="*/ 26 w 26"/>
                <a:gd name="T2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8">
                  <a:moveTo>
                    <a:pt x="7" y="14"/>
                  </a:moveTo>
                  <a:lnTo>
                    <a:pt x="7" y="14"/>
                  </a:lnTo>
                  <a:cubicBezTo>
                    <a:pt x="7" y="19"/>
                    <a:pt x="9" y="23"/>
                    <a:pt x="13" y="23"/>
                  </a:cubicBezTo>
                  <a:cubicBezTo>
                    <a:pt x="17" y="23"/>
                    <a:pt x="19" y="20"/>
                    <a:pt x="19" y="14"/>
                  </a:cubicBezTo>
                  <a:cubicBezTo>
                    <a:pt x="19" y="9"/>
                    <a:pt x="17" y="6"/>
                    <a:pt x="13" y="6"/>
                  </a:cubicBezTo>
                  <a:cubicBezTo>
                    <a:pt x="9" y="6"/>
                    <a:pt x="7" y="9"/>
                    <a:pt x="7" y="14"/>
                  </a:cubicBezTo>
                  <a:close/>
                  <a:moveTo>
                    <a:pt x="26" y="14"/>
                  </a:moveTo>
                  <a:lnTo>
                    <a:pt x="26" y="14"/>
                  </a:lnTo>
                  <a:cubicBezTo>
                    <a:pt x="26" y="23"/>
                    <a:pt x="21" y="28"/>
                    <a:pt x="13" y="28"/>
                  </a:cubicBezTo>
                  <a:cubicBezTo>
                    <a:pt x="5" y="28"/>
                    <a:pt x="0" y="23"/>
                    <a:pt x="0" y="14"/>
                  </a:cubicBezTo>
                  <a:cubicBezTo>
                    <a:pt x="0" y="6"/>
                    <a:pt x="5" y="0"/>
                    <a:pt x="13" y="0"/>
                  </a:cubicBezTo>
                  <a:cubicBezTo>
                    <a:pt x="21" y="0"/>
                    <a:pt x="26" y="6"/>
                    <a:pt x="26" y="1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Freeform 11">
              <a:extLst>
                <a:ext uri="{FF2B5EF4-FFF2-40B4-BE49-F238E27FC236}">
                  <a16:creationId xmlns:a16="http://schemas.microsoft.com/office/drawing/2014/main" id="{9E44E569-8CC5-40D4-9C07-1D955F07879F}"/>
                </a:ext>
              </a:extLst>
            </p:cNvPr>
            <p:cNvSpPr>
              <a:spLocks noEditPoints="1"/>
            </p:cNvSpPr>
            <p:nvPr/>
          </p:nvSpPr>
          <p:spPr bwMode="auto">
            <a:xfrm>
              <a:off x="2478" y="3377"/>
              <a:ext cx="45" cy="45"/>
            </a:xfrm>
            <a:custGeom>
              <a:avLst/>
              <a:gdLst>
                <a:gd name="T0" fmla="*/ 14 w 28"/>
                <a:gd name="T1" fmla="*/ 6 h 29"/>
                <a:gd name="T2" fmla="*/ 14 w 28"/>
                <a:gd name="T3" fmla="*/ 6 h 29"/>
                <a:gd name="T4" fmla="*/ 8 w 28"/>
                <a:gd name="T5" fmla="*/ 14 h 29"/>
                <a:gd name="T6" fmla="*/ 14 w 28"/>
                <a:gd name="T7" fmla="*/ 22 h 29"/>
                <a:gd name="T8" fmla="*/ 20 w 28"/>
                <a:gd name="T9" fmla="*/ 14 h 29"/>
                <a:gd name="T10" fmla="*/ 14 w 28"/>
                <a:gd name="T11" fmla="*/ 6 h 29"/>
                <a:gd name="T12" fmla="*/ 14 w 28"/>
                <a:gd name="T13" fmla="*/ 23 h 29"/>
                <a:gd name="T14" fmla="*/ 14 w 28"/>
                <a:gd name="T15" fmla="*/ 23 h 29"/>
                <a:gd name="T16" fmla="*/ 7 w 28"/>
                <a:gd name="T17" fmla="*/ 14 h 29"/>
                <a:gd name="T18" fmla="*/ 14 w 28"/>
                <a:gd name="T19" fmla="*/ 6 h 29"/>
                <a:gd name="T20" fmla="*/ 21 w 28"/>
                <a:gd name="T21" fmla="*/ 14 h 29"/>
                <a:gd name="T22" fmla="*/ 14 w 28"/>
                <a:gd name="T23" fmla="*/ 23 h 29"/>
                <a:gd name="T24" fmla="*/ 14 w 28"/>
                <a:gd name="T25" fmla="*/ 1 h 29"/>
                <a:gd name="T26" fmla="*/ 14 w 28"/>
                <a:gd name="T27" fmla="*/ 1 h 29"/>
                <a:gd name="T28" fmla="*/ 1 w 28"/>
                <a:gd name="T29" fmla="*/ 14 h 29"/>
                <a:gd name="T30" fmla="*/ 14 w 28"/>
                <a:gd name="T31" fmla="*/ 28 h 29"/>
                <a:gd name="T32" fmla="*/ 27 w 28"/>
                <a:gd name="T33" fmla="*/ 14 h 29"/>
                <a:gd name="T34" fmla="*/ 14 w 28"/>
                <a:gd name="T35" fmla="*/ 1 h 29"/>
                <a:gd name="T36" fmla="*/ 14 w 28"/>
                <a:gd name="T37" fmla="*/ 29 h 29"/>
                <a:gd name="T38" fmla="*/ 14 w 28"/>
                <a:gd name="T39" fmla="*/ 29 h 29"/>
                <a:gd name="T40" fmla="*/ 0 w 28"/>
                <a:gd name="T41" fmla="*/ 14 h 29"/>
                <a:gd name="T42" fmla="*/ 14 w 28"/>
                <a:gd name="T43" fmla="*/ 0 h 29"/>
                <a:gd name="T44" fmla="*/ 28 w 28"/>
                <a:gd name="T45" fmla="*/ 14 h 29"/>
                <a:gd name="T46" fmla="*/ 14 w 28"/>
                <a:gd name="T4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29">
                  <a:moveTo>
                    <a:pt x="14" y="6"/>
                  </a:moveTo>
                  <a:lnTo>
                    <a:pt x="14" y="6"/>
                  </a:lnTo>
                  <a:cubicBezTo>
                    <a:pt x="10" y="6"/>
                    <a:pt x="8" y="9"/>
                    <a:pt x="8" y="14"/>
                  </a:cubicBezTo>
                  <a:cubicBezTo>
                    <a:pt x="8" y="19"/>
                    <a:pt x="10" y="22"/>
                    <a:pt x="14" y="22"/>
                  </a:cubicBezTo>
                  <a:cubicBezTo>
                    <a:pt x="18" y="22"/>
                    <a:pt x="20" y="19"/>
                    <a:pt x="20" y="14"/>
                  </a:cubicBezTo>
                  <a:cubicBezTo>
                    <a:pt x="20" y="9"/>
                    <a:pt x="18" y="6"/>
                    <a:pt x="14" y="6"/>
                  </a:cubicBezTo>
                  <a:close/>
                  <a:moveTo>
                    <a:pt x="14" y="23"/>
                  </a:moveTo>
                  <a:lnTo>
                    <a:pt x="14" y="23"/>
                  </a:lnTo>
                  <a:cubicBezTo>
                    <a:pt x="10" y="23"/>
                    <a:pt x="7" y="20"/>
                    <a:pt x="7" y="14"/>
                  </a:cubicBezTo>
                  <a:cubicBezTo>
                    <a:pt x="7" y="9"/>
                    <a:pt x="10" y="6"/>
                    <a:pt x="14" y="6"/>
                  </a:cubicBezTo>
                  <a:cubicBezTo>
                    <a:pt x="18" y="6"/>
                    <a:pt x="21" y="9"/>
                    <a:pt x="21" y="14"/>
                  </a:cubicBezTo>
                  <a:cubicBezTo>
                    <a:pt x="21" y="20"/>
                    <a:pt x="18" y="23"/>
                    <a:pt x="14" y="23"/>
                  </a:cubicBezTo>
                  <a:close/>
                  <a:moveTo>
                    <a:pt x="14" y="1"/>
                  </a:moveTo>
                  <a:lnTo>
                    <a:pt x="14" y="1"/>
                  </a:lnTo>
                  <a:cubicBezTo>
                    <a:pt x="6" y="1"/>
                    <a:pt x="1" y="6"/>
                    <a:pt x="1" y="14"/>
                  </a:cubicBezTo>
                  <a:cubicBezTo>
                    <a:pt x="1" y="23"/>
                    <a:pt x="6" y="28"/>
                    <a:pt x="14" y="28"/>
                  </a:cubicBezTo>
                  <a:cubicBezTo>
                    <a:pt x="22" y="28"/>
                    <a:pt x="27" y="22"/>
                    <a:pt x="27" y="14"/>
                  </a:cubicBezTo>
                  <a:cubicBezTo>
                    <a:pt x="27" y="6"/>
                    <a:pt x="22" y="1"/>
                    <a:pt x="14" y="1"/>
                  </a:cubicBezTo>
                  <a:close/>
                  <a:moveTo>
                    <a:pt x="14" y="29"/>
                  </a:moveTo>
                  <a:lnTo>
                    <a:pt x="14" y="29"/>
                  </a:lnTo>
                  <a:cubicBezTo>
                    <a:pt x="6" y="29"/>
                    <a:pt x="0" y="23"/>
                    <a:pt x="0" y="14"/>
                  </a:cubicBezTo>
                  <a:cubicBezTo>
                    <a:pt x="0" y="6"/>
                    <a:pt x="6" y="0"/>
                    <a:pt x="14" y="0"/>
                  </a:cubicBezTo>
                  <a:cubicBezTo>
                    <a:pt x="22" y="0"/>
                    <a:pt x="28" y="6"/>
                    <a:pt x="28" y="14"/>
                  </a:cubicBezTo>
                  <a:cubicBezTo>
                    <a:pt x="28" y="23"/>
                    <a:pt x="22" y="29"/>
                    <a:pt x="14" y="2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6" name="Freeform 12">
              <a:extLst>
                <a:ext uri="{FF2B5EF4-FFF2-40B4-BE49-F238E27FC236}">
                  <a16:creationId xmlns:a16="http://schemas.microsoft.com/office/drawing/2014/main" id="{56B8BF63-8131-4264-8DA4-B5999AAE494F}"/>
                </a:ext>
              </a:extLst>
            </p:cNvPr>
            <p:cNvSpPr>
              <a:spLocks/>
            </p:cNvSpPr>
            <p:nvPr/>
          </p:nvSpPr>
          <p:spPr bwMode="auto">
            <a:xfrm>
              <a:off x="2559" y="3379"/>
              <a:ext cx="37" cy="42"/>
            </a:xfrm>
            <a:custGeom>
              <a:avLst/>
              <a:gdLst>
                <a:gd name="T0" fmla="*/ 23 w 23"/>
                <a:gd name="T1" fmla="*/ 5 h 27"/>
                <a:gd name="T2" fmla="*/ 23 w 23"/>
                <a:gd name="T3" fmla="*/ 5 h 27"/>
                <a:gd name="T4" fmla="*/ 12 w 23"/>
                <a:gd name="T5" fmla="*/ 17 h 27"/>
                <a:gd name="T6" fmla="*/ 9 w 23"/>
                <a:gd name="T7" fmla="*/ 21 h 27"/>
                <a:gd name="T8" fmla="*/ 14 w 23"/>
                <a:gd name="T9" fmla="*/ 21 h 27"/>
                <a:gd name="T10" fmla="*/ 23 w 23"/>
                <a:gd name="T11" fmla="*/ 21 h 27"/>
                <a:gd name="T12" fmla="*/ 23 w 23"/>
                <a:gd name="T13" fmla="*/ 27 h 27"/>
                <a:gd name="T14" fmla="*/ 0 w 23"/>
                <a:gd name="T15" fmla="*/ 27 h 27"/>
                <a:gd name="T16" fmla="*/ 0 w 23"/>
                <a:gd name="T17" fmla="*/ 21 h 27"/>
                <a:gd name="T18" fmla="*/ 11 w 23"/>
                <a:gd name="T19" fmla="*/ 9 h 27"/>
                <a:gd name="T20" fmla="*/ 14 w 23"/>
                <a:gd name="T21" fmla="*/ 6 h 27"/>
                <a:gd name="T22" fmla="*/ 11 w 23"/>
                <a:gd name="T23" fmla="*/ 6 h 27"/>
                <a:gd name="T24" fmla="*/ 9 w 23"/>
                <a:gd name="T25" fmla="*/ 6 h 27"/>
                <a:gd name="T26" fmla="*/ 1 w 23"/>
                <a:gd name="T27" fmla="*/ 6 h 27"/>
                <a:gd name="T28" fmla="*/ 1 w 23"/>
                <a:gd name="T29" fmla="*/ 0 h 27"/>
                <a:gd name="T30" fmla="*/ 23 w 23"/>
                <a:gd name="T31" fmla="*/ 0 h 27"/>
                <a:gd name="T32" fmla="*/ 23 w 23"/>
                <a:gd name="T33"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7">
                  <a:moveTo>
                    <a:pt x="23" y="5"/>
                  </a:moveTo>
                  <a:lnTo>
                    <a:pt x="23" y="5"/>
                  </a:lnTo>
                  <a:lnTo>
                    <a:pt x="12" y="17"/>
                  </a:lnTo>
                  <a:cubicBezTo>
                    <a:pt x="12" y="18"/>
                    <a:pt x="11" y="18"/>
                    <a:pt x="9" y="21"/>
                  </a:cubicBezTo>
                  <a:cubicBezTo>
                    <a:pt x="12" y="21"/>
                    <a:pt x="13" y="21"/>
                    <a:pt x="14" y="21"/>
                  </a:cubicBezTo>
                  <a:lnTo>
                    <a:pt x="23" y="21"/>
                  </a:lnTo>
                  <a:lnTo>
                    <a:pt x="23" y="27"/>
                  </a:lnTo>
                  <a:lnTo>
                    <a:pt x="0" y="27"/>
                  </a:lnTo>
                  <a:lnTo>
                    <a:pt x="0" y="21"/>
                  </a:lnTo>
                  <a:lnTo>
                    <a:pt x="11" y="9"/>
                  </a:lnTo>
                  <a:cubicBezTo>
                    <a:pt x="11" y="8"/>
                    <a:pt x="12" y="7"/>
                    <a:pt x="14" y="6"/>
                  </a:cubicBezTo>
                  <a:cubicBezTo>
                    <a:pt x="13" y="6"/>
                    <a:pt x="12" y="6"/>
                    <a:pt x="11" y="6"/>
                  </a:cubicBezTo>
                  <a:cubicBezTo>
                    <a:pt x="10" y="6"/>
                    <a:pt x="9" y="6"/>
                    <a:pt x="9" y="6"/>
                  </a:cubicBezTo>
                  <a:lnTo>
                    <a:pt x="1" y="6"/>
                  </a:lnTo>
                  <a:lnTo>
                    <a:pt x="1" y="0"/>
                  </a:lnTo>
                  <a:lnTo>
                    <a:pt x="23" y="0"/>
                  </a:lnTo>
                  <a:lnTo>
                    <a:pt x="23"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7" name="Freeform 13">
              <a:extLst>
                <a:ext uri="{FF2B5EF4-FFF2-40B4-BE49-F238E27FC236}">
                  <a16:creationId xmlns:a16="http://schemas.microsoft.com/office/drawing/2014/main" id="{714325BD-88D2-4C2D-974A-C13570882CBA}"/>
                </a:ext>
              </a:extLst>
            </p:cNvPr>
            <p:cNvSpPr>
              <a:spLocks noEditPoints="1"/>
            </p:cNvSpPr>
            <p:nvPr/>
          </p:nvSpPr>
          <p:spPr bwMode="auto">
            <a:xfrm>
              <a:off x="2558" y="3377"/>
              <a:ext cx="40" cy="44"/>
            </a:xfrm>
            <a:custGeom>
              <a:avLst/>
              <a:gdLst>
                <a:gd name="T0" fmla="*/ 1 w 25"/>
                <a:gd name="T1" fmla="*/ 27 h 28"/>
                <a:gd name="T2" fmla="*/ 1 w 25"/>
                <a:gd name="T3" fmla="*/ 27 h 28"/>
                <a:gd name="T4" fmla="*/ 24 w 25"/>
                <a:gd name="T5" fmla="*/ 27 h 28"/>
                <a:gd name="T6" fmla="*/ 24 w 25"/>
                <a:gd name="T7" fmla="*/ 22 h 28"/>
                <a:gd name="T8" fmla="*/ 15 w 25"/>
                <a:gd name="T9" fmla="*/ 22 h 28"/>
                <a:gd name="T10" fmla="*/ 10 w 25"/>
                <a:gd name="T11" fmla="*/ 22 h 28"/>
                <a:gd name="T12" fmla="*/ 9 w 25"/>
                <a:gd name="T13" fmla="*/ 22 h 28"/>
                <a:gd name="T14" fmla="*/ 9 w 25"/>
                <a:gd name="T15" fmla="*/ 22 h 28"/>
                <a:gd name="T16" fmla="*/ 11 w 25"/>
                <a:gd name="T17" fmla="*/ 20 h 28"/>
                <a:gd name="T18" fmla="*/ 13 w 25"/>
                <a:gd name="T19" fmla="*/ 18 h 28"/>
                <a:gd name="T20" fmla="*/ 23 w 25"/>
                <a:gd name="T21" fmla="*/ 6 h 28"/>
                <a:gd name="T22" fmla="*/ 23 w 25"/>
                <a:gd name="T23" fmla="*/ 1 h 28"/>
                <a:gd name="T24" fmla="*/ 2 w 25"/>
                <a:gd name="T25" fmla="*/ 1 h 28"/>
                <a:gd name="T26" fmla="*/ 2 w 25"/>
                <a:gd name="T27" fmla="*/ 7 h 28"/>
                <a:gd name="T28" fmla="*/ 10 w 25"/>
                <a:gd name="T29" fmla="*/ 7 h 28"/>
                <a:gd name="T30" fmla="*/ 12 w 25"/>
                <a:gd name="T31" fmla="*/ 6 h 28"/>
                <a:gd name="T32" fmla="*/ 15 w 25"/>
                <a:gd name="T33" fmla="*/ 6 h 28"/>
                <a:gd name="T34" fmla="*/ 15 w 25"/>
                <a:gd name="T35" fmla="*/ 7 h 28"/>
                <a:gd name="T36" fmla="*/ 15 w 25"/>
                <a:gd name="T37" fmla="*/ 7 h 28"/>
                <a:gd name="T38" fmla="*/ 12 w 25"/>
                <a:gd name="T39" fmla="*/ 10 h 28"/>
                <a:gd name="T40" fmla="*/ 1 w 25"/>
                <a:gd name="T41" fmla="*/ 22 h 28"/>
                <a:gd name="T42" fmla="*/ 1 w 25"/>
                <a:gd name="T43" fmla="*/ 27 h 28"/>
                <a:gd name="T44" fmla="*/ 24 w 25"/>
                <a:gd name="T45" fmla="*/ 28 h 28"/>
                <a:gd name="T46" fmla="*/ 24 w 25"/>
                <a:gd name="T47" fmla="*/ 28 h 28"/>
                <a:gd name="T48" fmla="*/ 1 w 25"/>
                <a:gd name="T49" fmla="*/ 28 h 28"/>
                <a:gd name="T50" fmla="*/ 0 w 25"/>
                <a:gd name="T51" fmla="*/ 28 h 28"/>
                <a:gd name="T52" fmla="*/ 0 w 25"/>
                <a:gd name="T53" fmla="*/ 22 h 28"/>
                <a:gd name="T54" fmla="*/ 1 w 25"/>
                <a:gd name="T55" fmla="*/ 22 h 28"/>
                <a:gd name="T56" fmla="*/ 11 w 25"/>
                <a:gd name="T57" fmla="*/ 9 h 28"/>
                <a:gd name="T58" fmla="*/ 14 w 25"/>
                <a:gd name="T59" fmla="*/ 7 h 28"/>
                <a:gd name="T60" fmla="*/ 12 w 25"/>
                <a:gd name="T61" fmla="*/ 7 h 28"/>
                <a:gd name="T62" fmla="*/ 10 w 25"/>
                <a:gd name="T63" fmla="*/ 7 h 28"/>
                <a:gd name="T64" fmla="*/ 2 w 25"/>
                <a:gd name="T65" fmla="*/ 7 h 28"/>
                <a:gd name="T66" fmla="*/ 1 w 25"/>
                <a:gd name="T67" fmla="*/ 7 h 28"/>
                <a:gd name="T68" fmla="*/ 1 w 25"/>
                <a:gd name="T69" fmla="*/ 1 h 28"/>
                <a:gd name="T70" fmla="*/ 2 w 25"/>
                <a:gd name="T71" fmla="*/ 0 h 28"/>
                <a:gd name="T72" fmla="*/ 24 w 25"/>
                <a:gd name="T73" fmla="*/ 0 h 28"/>
                <a:gd name="T74" fmla="*/ 24 w 25"/>
                <a:gd name="T75" fmla="*/ 1 h 28"/>
                <a:gd name="T76" fmla="*/ 24 w 25"/>
                <a:gd name="T77" fmla="*/ 6 h 28"/>
                <a:gd name="T78" fmla="*/ 24 w 25"/>
                <a:gd name="T79" fmla="*/ 7 h 28"/>
                <a:gd name="T80" fmla="*/ 14 w 25"/>
                <a:gd name="T81" fmla="*/ 18 h 28"/>
                <a:gd name="T82" fmla="*/ 11 w 25"/>
                <a:gd name="T83" fmla="*/ 21 h 28"/>
                <a:gd name="T84" fmla="*/ 11 w 25"/>
                <a:gd name="T85" fmla="*/ 21 h 28"/>
                <a:gd name="T86" fmla="*/ 15 w 25"/>
                <a:gd name="T87" fmla="*/ 21 h 28"/>
                <a:gd name="T88" fmla="*/ 24 w 25"/>
                <a:gd name="T89" fmla="*/ 21 h 28"/>
                <a:gd name="T90" fmla="*/ 25 w 25"/>
                <a:gd name="T91" fmla="*/ 22 h 28"/>
                <a:gd name="T92" fmla="*/ 25 w 25"/>
                <a:gd name="T93" fmla="*/ 28 h 28"/>
                <a:gd name="T94" fmla="*/ 24 w 25"/>
                <a:gd name="T9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 h="28">
                  <a:moveTo>
                    <a:pt x="1" y="27"/>
                  </a:moveTo>
                  <a:lnTo>
                    <a:pt x="1" y="27"/>
                  </a:lnTo>
                  <a:lnTo>
                    <a:pt x="24" y="27"/>
                  </a:lnTo>
                  <a:lnTo>
                    <a:pt x="24" y="22"/>
                  </a:lnTo>
                  <a:lnTo>
                    <a:pt x="15" y="22"/>
                  </a:lnTo>
                  <a:cubicBezTo>
                    <a:pt x="14" y="22"/>
                    <a:pt x="13" y="22"/>
                    <a:pt x="10" y="22"/>
                  </a:cubicBezTo>
                  <a:cubicBezTo>
                    <a:pt x="10" y="22"/>
                    <a:pt x="9" y="22"/>
                    <a:pt x="9" y="22"/>
                  </a:cubicBezTo>
                  <a:cubicBezTo>
                    <a:pt x="9" y="22"/>
                    <a:pt x="9" y="22"/>
                    <a:pt x="9" y="22"/>
                  </a:cubicBezTo>
                  <a:lnTo>
                    <a:pt x="11" y="20"/>
                  </a:lnTo>
                  <a:cubicBezTo>
                    <a:pt x="12" y="19"/>
                    <a:pt x="13" y="18"/>
                    <a:pt x="13" y="18"/>
                  </a:cubicBezTo>
                  <a:lnTo>
                    <a:pt x="23" y="6"/>
                  </a:lnTo>
                  <a:lnTo>
                    <a:pt x="23" y="1"/>
                  </a:lnTo>
                  <a:lnTo>
                    <a:pt x="2" y="1"/>
                  </a:lnTo>
                  <a:lnTo>
                    <a:pt x="2" y="7"/>
                  </a:lnTo>
                  <a:lnTo>
                    <a:pt x="10" y="7"/>
                  </a:lnTo>
                  <a:cubicBezTo>
                    <a:pt x="10" y="7"/>
                    <a:pt x="11" y="7"/>
                    <a:pt x="12" y="6"/>
                  </a:cubicBezTo>
                  <a:cubicBezTo>
                    <a:pt x="13" y="6"/>
                    <a:pt x="14" y="6"/>
                    <a:pt x="15" y="6"/>
                  </a:cubicBezTo>
                  <a:cubicBezTo>
                    <a:pt x="15" y="6"/>
                    <a:pt x="15" y="7"/>
                    <a:pt x="15" y="7"/>
                  </a:cubicBezTo>
                  <a:cubicBezTo>
                    <a:pt x="15" y="7"/>
                    <a:pt x="15" y="7"/>
                    <a:pt x="15" y="7"/>
                  </a:cubicBezTo>
                  <a:cubicBezTo>
                    <a:pt x="13" y="9"/>
                    <a:pt x="13" y="9"/>
                    <a:pt x="12" y="10"/>
                  </a:cubicBezTo>
                  <a:lnTo>
                    <a:pt x="1" y="22"/>
                  </a:lnTo>
                  <a:lnTo>
                    <a:pt x="1" y="27"/>
                  </a:lnTo>
                  <a:close/>
                  <a:moveTo>
                    <a:pt x="24" y="28"/>
                  </a:moveTo>
                  <a:lnTo>
                    <a:pt x="24" y="28"/>
                  </a:lnTo>
                  <a:lnTo>
                    <a:pt x="1" y="28"/>
                  </a:lnTo>
                  <a:cubicBezTo>
                    <a:pt x="1" y="28"/>
                    <a:pt x="0" y="28"/>
                    <a:pt x="0" y="28"/>
                  </a:cubicBezTo>
                  <a:lnTo>
                    <a:pt x="0" y="22"/>
                  </a:lnTo>
                  <a:cubicBezTo>
                    <a:pt x="0" y="22"/>
                    <a:pt x="0" y="22"/>
                    <a:pt x="1" y="22"/>
                  </a:cubicBezTo>
                  <a:lnTo>
                    <a:pt x="11" y="9"/>
                  </a:lnTo>
                  <a:cubicBezTo>
                    <a:pt x="12" y="9"/>
                    <a:pt x="13" y="8"/>
                    <a:pt x="14" y="7"/>
                  </a:cubicBezTo>
                  <a:cubicBezTo>
                    <a:pt x="13" y="7"/>
                    <a:pt x="13" y="7"/>
                    <a:pt x="12" y="7"/>
                  </a:cubicBezTo>
                  <a:cubicBezTo>
                    <a:pt x="11" y="7"/>
                    <a:pt x="10" y="7"/>
                    <a:pt x="10" y="7"/>
                  </a:cubicBezTo>
                  <a:lnTo>
                    <a:pt x="2" y="7"/>
                  </a:lnTo>
                  <a:cubicBezTo>
                    <a:pt x="1" y="7"/>
                    <a:pt x="1" y="7"/>
                    <a:pt x="1" y="7"/>
                  </a:cubicBezTo>
                  <a:lnTo>
                    <a:pt x="1" y="1"/>
                  </a:lnTo>
                  <a:cubicBezTo>
                    <a:pt x="1" y="1"/>
                    <a:pt x="1" y="0"/>
                    <a:pt x="2" y="0"/>
                  </a:cubicBezTo>
                  <a:lnTo>
                    <a:pt x="24" y="0"/>
                  </a:lnTo>
                  <a:cubicBezTo>
                    <a:pt x="24" y="0"/>
                    <a:pt x="24" y="1"/>
                    <a:pt x="24" y="1"/>
                  </a:cubicBezTo>
                  <a:lnTo>
                    <a:pt x="24" y="6"/>
                  </a:lnTo>
                  <a:cubicBezTo>
                    <a:pt x="24" y="6"/>
                    <a:pt x="24" y="6"/>
                    <a:pt x="24" y="7"/>
                  </a:cubicBezTo>
                  <a:lnTo>
                    <a:pt x="14" y="18"/>
                  </a:lnTo>
                  <a:cubicBezTo>
                    <a:pt x="13" y="19"/>
                    <a:pt x="13" y="19"/>
                    <a:pt x="11" y="21"/>
                  </a:cubicBezTo>
                  <a:lnTo>
                    <a:pt x="11" y="21"/>
                  </a:lnTo>
                  <a:cubicBezTo>
                    <a:pt x="13" y="21"/>
                    <a:pt x="14" y="21"/>
                    <a:pt x="15" y="21"/>
                  </a:cubicBezTo>
                  <a:lnTo>
                    <a:pt x="24" y="21"/>
                  </a:lnTo>
                  <a:cubicBezTo>
                    <a:pt x="24" y="21"/>
                    <a:pt x="25" y="21"/>
                    <a:pt x="25" y="22"/>
                  </a:cubicBezTo>
                  <a:lnTo>
                    <a:pt x="25" y="28"/>
                  </a:lnTo>
                  <a:cubicBezTo>
                    <a:pt x="25" y="28"/>
                    <a:pt x="24" y="28"/>
                    <a:pt x="24" y="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Freeform 14">
              <a:extLst>
                <a:ext uri="{FF2B5EF4-FFF2-40B4-BE49-F238E27FC236}">
                  <a16:creationId xmlns:a16="http://schemas.microsoft.com/office/drawing/2014/main" id="{70BF74C9-F53C-44DB-BFEA-45F939818E3E}"/>
                </a:ext>
              </a:extLst>
            </p:cNvPr>
            <p:cNvSpPr>
              <a:spLocks/>
            </p:cNvSpPr>
            <p:nvPr/>
          </p:nvSpPr>
          <p:spPr bwMode="auto">
            <a:xfrm>
              <a:off x="2429" y="3263"/>
              <a:ext cx="48" cy="66"/>
            </a:xfrm>
            <a:custGeom>
              <a:avLst/>
              <a:gdLst>
                <a:gd name="T0" fmla="*/ 30 w 30"/>
                <a:gd name="T1" fmla="*/ 8 h 42"/>
                <a:gd name="T2" fmla="*/ 30 w 30"/>
                <a:gd name="T3" fmla="*/ 8 h 42"/>
                <a:gd name="T4" fmla="*/ 9 w 30"/>
                <a:gd name="T5" fmla="*/ 8 h 42"/>
                <a:gd name="T6" fmla="*/ 9 w 30"/>
                <a:gd name="T7" fmla="*/ 18 h 42"/>
                <a:gd name="T8" fmla="*/ 27 w 30"/>
                <a:gd name="T9" fmla="*/ 18 h 42"/>
                <a:gd name="T10" fmla="*/ 27 w 30"/>
                <a:gd name="T11" fmla="*/ 25 h 42"/>
                <a:gd name="T12" fmla="*/ 9 w 30"/>
                <a:gd name="T13" fmla="*/ 25 h 42"/>
                <a:gd name="T14" fmla="*/ 9 w 30"/>
                <a:gd name="T15" fmla="*/ 42 h 42"/>
                <a:gd name="T16" fmla="*/ 0 w 30"/>
                <a:gd name="T17" fmla="*/ 42 h 42"/>
                <a:gd name="T18" fmla="*/ 0 w 30"/>
                <a:gd name="T19" fmla="*/ 0 h 42"/>
                <a:gd name="T20" fmla="*/ 30 w 30"/>
                <a:gd name="T21" fmla="*/ 0 h 42"/>
                <a:gd name="T22" fmla="*/ 30 w 30"/>
                <a:gd name="T23" fmla="*/ 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42">
                  <a:moveTo>
                    <a:pt x="30" y="8"/>
                  </a:moveTo>
                  <a:lnTo>
                    <a:pt x="30" y="8"/>
                  </a:lnTo>
                  <a:lnTo>
                    <a:pt x="9" y="8"/>
                  </a:lnTo>
                  <a:lnTo>
                    <a:pt x="9" y="18"/>
                  </a:lnTo>
                  <a:lnTo>
                    <a:pt x="27" y="18"/>
                  </a:lnTo>
                  <a:lnTo>
                    <a:pt x="27" y="25"/>
                  </a:lnTo>
                  <a:lnTo>
                    <a:pt x="9" y="25"/>
                  </a:lnTo>
                  <a:lnTo>
                    <a:pt x="9" y="42"/>
                  </a:lnTo>
                  <a:lnTo>
                    <a:pt x="0" y="42"/>
                  </a:lnTo>
                  <a:lnTo>
                    <a:pt x="0" y="0"/>
                  </a:lnTo>
                  <a:lnTo>
                    <a:pt x="30" y="0"/>
                  </a:lnTo>
                  <a:lnTo>
                    <a:pt x="30" y="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Freeform 15">
              <a:extLst>
                <a:ext uri="{FF2B5EF4-FFF2-40B4-BE49-F238E27FC236}">
                  <a16:creationId xmlns:a16="http://schemas.microsoft.com/office/drawing/2014/main" id="{6657A6BF-727A-4A91-90CE-C8ECFDE48739}"/>
                </a:ext>
              </a:extLst>
            </p:cNvPr>
            <p:cNvSpPr>
              <a:spLocks noEditPoints="1"/>
            </p:cNvSpPr>
            <p:nvPr/>
          </p:nvSpPr>
          <p:spPr bwMode="auto">
            <a:xfrm>
              <a:off x="2429" y="3263"/>
              <a:ext cx="48" cy="66"/>
            </a:xfrm>
            <a:custGeom>
              <a:avLst/>
              <a:gdLst>
                <a:gd name="T0" fmla="*/ 1 w 30"/>
                <a:gd name="T1" fmla="*/ 41 h 42"/>
                <a:gd name="T2" fmla="*/ 1 w 30"/>
                <a:gd name="T3" fmla="*/ 41 h 42"/>
                <a:gd name="T4" fmla="*/ 9 w 30"/>
                <a:gd name="T5" fmla="*/ 41 h 42"/>
                <a:gd name="T6" fmla="*/ 9 w 30"/>
                <a:gd name="T7" fmla="*/ 25 h 42"/>
                <a:gd name="T8" fmla="*/ 9 w 30"/>
                <a:gd name="T9" fmla="*/ 24 h 42"/>
                <a:gd name="T10" fmla="*/ 27 w 30"/>
                <a:gd name="T11" fmla="*/ 24 h 42"/>
                <a:gd name="T12" fmla="*/ 27 w 30"/>
                <a:gd name="T13" fmla="*/ 18 h 42"/>
                <a:gd name="T14" fmla="*/ 9 w 30"/>
                <a:gd name="T15" fmla="*/ 18 h 42"/>
                <a:gd name="T16" fmla="*/ 9 w 30"/>
                <a:gd name="T17" fmla="*/ 18 h 42"/>
                <a:gd name="T18" fmla="*/ 9 w 30"/>
                <a:gd name="T19" fmla="*/ 8 h 42"/>
                <a:gd name="T20" fmla="*/ 9 w 30"/>
                <a:gd name="T21" fmla="*/ 8 h 42"/>
                <a:gd name="T22" fmla="*/ 29 w 30"/>
                <a:gd name="T23" fmla="*/ 8 h 42"/>
                <a:gd name="T24" fmla="*/ 29 w 30"/>
                <a:gd name="T25" fmla="*/ 1 h 42"/>
                <a:gd name="T26" fmla="*/ 1 w 30"/>
                <a:gd name="T27" fmla="*/ 1 h 42"/>
                <a:gd name="T28" fmla="*/ 1 w 30"/>
                <a:gd name="T29" fmla="*/ 41 h 42"/>
                <a:gd name="T30" fmla="*/ 9 w 30"/>
                <a:gd name="T31" fmla="*/ 42 h 42"/>
                <a:gd name="T32" fmla="*/ 9 w 30"/>
                <a:gd name="T33" fmla="*/ 42 h 42"/>
                <a:gd name="T34" fmla="*/ 0 w 30"/>
                <a:gd name="T35" fmla="*/ 42 h 42"/>
                <a:gd name="T36" fmla="*/ 0 w 30"/>
                <a:gd name="T37" fmla="*/ 42 h 42"/>
                <a:gd name="T38" fmla="*/ 0 w 30"/>
                <a:gd name="T39" fmla="*/ 0 h 42"/>
                <a:gd name="T40" fmla="*/ 0 w 30"/>
                <a:gd name="T41" fmla="*/ 0 h 42"/>
                <a:gd name="T42" fmla="*/ 30 w 30"/>
                <a:gd name="T43" fmla="*/ 0 h 42"/>
                <a:gd name="T44" fmla="*/ 30 w 30"/>
                <a:gd name="T45" fmla="*/ 0 h 42"/>
                <a:gd name="T46" fmla="*/ 30 w 30"/>
                <a:gd name="T47" fmla="*/ 8 h 42"/>
                <a:gd name="T48" fmla="*/ 30 w 30"/>
                <a:gd name="T49" fmla="*/ 8 h 42"/>
                <a:gd name="T50" fmla="*/ 10 w 30"/>
                <a:gd name="T51" fmla="*/ 8 h 42"/>
                <a:gd name="T52" fmla="*/ 10 w 30"/>
                <a:gd name="T53" fmla="*/ 17 h 42"/>
                <a:gd name="T54" fmla="*/ 27 w 30"/>
                <a:gd name="T55" fmla="*/ 17 h 42"/>
                <a:gd name="T56" fmla="*/ 27 w 30"/>
                <a:gd name="T57" fmla="*/ 18 h 42"/>
                <a:gd name="T58" fmla="*/ 27 w 30"/>
                <a:gd name="T59" fmla="*/ 25 h 42"/>
                <a:gd name="T60" fmla="*/ 27 w 30"/>
                <a:gd name="T61" fmla="*/ 25 h 42"/>
                <a:gd name="T62" fmla="*/ 10 w 30"/>
                <a:gd name="T63" fmla="*/ 25 h 42"/>
                <a:gd name="T64" fmla="*/ 10 w 30"/>
                <a:gd name="T65" fmla="*/ 42 h 42"/>
                <a:gd name="T66" fmla="*/ 9 w 30"/>
                <a:gd name="T6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42">
                  <a:moveTo>
                    <a:pt x="1" y="41"/>
                  </a:moveTo>
                  <a:lnTo>
                    <a:pt x="1" y="41"/>
                  </a:lnTo>
                  <a:lnTo>
                    <a:pt x="9" y="41"/>
                  </a:lnTo>
                  <a:lnTo>
                    <a:pt x="9" y="25"/>
                  </a:lnTo>
                  <a:cubicBezTo>
                    <a:pt x="9" y="25"/>
                    <a:pt x="9" y="24"/>
                    <a:pt x="9" y="24"/>
                  </a:cubicBezTo>
                  <a:lnTo>
                    <a:pt x="27" y="24"/>
                  </a:lnTo>
                  <a:lnTo>
                    <a:pt x="27" y="18"/>
                  </a:lnTo>
                  <a:lnTo>
                    <a:pt x="9" y="18"/>
                  </a:lnTo>
                  <a:cubicBezTo>
                    <a:pt x="9" y="18"/>
                    <a:pt x="9" y="18"/>
                    <a:pt x="9" y="18"/>
                  </a:cubicBezTo>
                  <a:lnTo>
                    <a:pt x="9" y="8"/>
                  </a:lnTo>
                  <a:cubicBezTo>
                    <a:pt x="9" y="8"/>
                    <a:pt x="9" y="8"/>
                    <a:pt x="9" y="8"/>
                  </a:cubicBezTo>
                  <a:lnTo>
                    <a:pt x="29" y="8"/>
                  </a:lnTo>
                  <a:lnTo>
                    <a:pt x="29" y="1"/>
                  </a:lnTo>
                  <a:lnTo>
                    <a:pt x="1" y="1"/>
                  </a:lnTo>
                  <a:lnTo>
                    <a:pt x="1" y="41"/>
                  </a:lnTo>
                  <a:close/>
                  <a:moveTo>
                    <a:pt x="9" y="42"/>
                  </a:moveTo>
                  <a:lnTo>
                    <a:pt x="9" y="42"/>
                  </a:lnTo>
                  <a:lnTo>
                    <a:pt x="0" y="42"/>
                  </a:lnTo>
                  <a:cubicBezTo>
                    <a:pt x="0" y="42"/>
                    <a:pt x="0" y="42"/>
                    <a:pt x="0" y="42"/>
                  </a:cubicBezTo>
                  <a:lnTo>
                    <a:pt x="0" y="0"/>
                  </a:lnTo>
                  <a:cubicBezTo>
                    <a:pt x="0" y="0"/>
                    <a:pt x="0" y="0"/>
                    <a:pt x="0" y="0"/>
                  </a:cubicBezTo>
                  <a:lnTo>
                    <a:pt x="30" y="0"/>
                  </a:lnTo>
                  <a:cubicBezTo>
                    <a:pt x="30" y="0"/>
                    <a:pt x="30" y="0"/>
                    <a:pt x="30" y="0"/>
                  </a:cubicBezTo>
                  <a:lnTo>
                    <a:pt x="30" y="8"/>
                  </a:lnTo>
                  <a:cubicBezTo>
                    <a:pt x="30" y="8"/>
                    <a:pt x="30" y="8"/>
                    <a:pt x="30" y="8"/>
                  </a:cubicBezTo>
                  <a:lnTo>
                    <a:pt x="10" y="8"/>
                  </a:lnTo>
                  <a:lnTo>
                    <a:pt x="10" y="17"/>
                  </a:lnTo>
                  <a:lnTo>
                    <a:pt x="27" y="17"/>
                  </a:lnTo>
                  <a:cubicBezTo>
                    <a:pt x="27" y="17"/>
                    <a:pt x="27" y="17"/>
                    <a:pt x="27" y="18"/>
                  </a:cubicBezTo>
                  <a:lnTo>
                    <a:pt x="27" y="25"/>
                  </a:lnTo>
                  <a:cubicBezTo>
                    <a:pt x="27" y="25"/>
                    <a:pt x="27" y="25"/>
                    <a:pt x="27" y="25"/>
                  </a:cubicBezTo>
                  <a:lnTo>
                    <a:pt x="10" y="25"/>
                  </a:lnTo>
                  <a:lnTo>
                    <a:pt x="10" y="42"/>
                  </a:lnTo>
                  <a:cubicBezTo>
                    <a:pt x="10" y="42"/>
                    <a:pt x="10" y="42"/>
                    <a:pt x="9" y="4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0" name="Freeform 16">
              <a:extLst>
                <a:ext uri="{FF2B5EF4-FFF2-40B4-BE49-F238E27FC236}">
                  <a16:creationId xmlns:a16="http://schemas.microsoft.com/office/drawing/2014/main" id="{8233F04A-6E0D-4DB7-864E-3E01CA31C283}"/>
                </a:ext>
              </a:extLst>
            </p:cNvPr>
            <p:cNvSpPr>
              <a:spLocks noEditPoints="1"/>
            </p:cNvSpPr>
            <p:nvPr/>
          </p:nvSpPr>
          <p:spPr bwMode="auto">
            <a:xfrm>
              <a:off x="2520" y="3263"/>
              <a:ext cx="52" cy="66"/>
            </a:xfrm>
            <a:custGeom>
              <a:avLst/>
              <a:gdLst>
                <a:gd name="T0" fmla="*/ 9 w 33"/>
                <a:gd name="T1" fmla="*/ 20 h 42"/>
                <a:gd name="T2" fmla="*/ 9 w 33"/>
                <a:gd name="T3" fmla="*/ 20 h 42"/>
                <a:gd name="T4" fmla="*/ 17 w 33"/>
                <a:gd name="T5" fmla="*/ 20 h 42"/>
                <a:gd name="T6" fmla="*/ 22 w 33"/>
                <a:gd name="T7" fmla="*/ 18 h 42"/>
                <a:gd name="T8" fmla="*/ 24 w 33"/>
                <a:gd name="T9" fmla="*/ 14 h 42"/>
                <a:gd name="T10" fmla="*/ 22 w 33"/>
                <a:gd name="T11" fmla="*/ 9 h 42"/>
                <a:gd name="T12" fmla="*/ 17 w 33"/>
                <a:gd name="T13" fmla="*/ 8 h 42"/>
                <a:gd name="T14" fmla="*/ 9 w 33"/>
                <a:gd name="T15" fmla="*/ 8 h 42"/>
                <a:gd name="T16" fmla="*/ 9 w 33"/>
                <a:gd name="T17" fmla="*/ 20 h 42"/>
                <a:gd name="T18" fmla="*/ 17 w 33"/>
                <a:gd name="T19" fmla="*/ 0 h 42"/>
                <a:gd name="T20" fmla="*/ 17 w 33"/>
                <a:gd name="T21" fmla="*/ 0 h 42"/>
                <a:gd name="T22" fmla="*/ 28 w 33"/>
                <a:gd name="T23" fmla="*/ 3 h 42"/>
                <a:gd name="T24" fmla="*/ 33 w 33"/>
                <a:gd name="T25" fmla="*/ 14 h 42"/>
                <a:gd name="T26" fmla="*/ 29 w 33"/>
                <a:gd name="T27" fmla="*/ 24 h 42"/>
                <a:gd name="T28" fmla="*/ 18 w 33"/>
                <a:gd name="T29" fmla="*/ 27 h 42"/>
                <a:gd name="T30" fmla="*/ 9 w 33"/>
                <a:gd name="T31" fmla="*/ 27 h 42"/>
                <a:gd name="T32" fmla="*/ 9 w 33"/>
                <a:gd name="T33" fmla="*/ 42 h 42"/>
                <a:gd name="T34" fmla="*/ 0 w 33"/>
                <a:gd name="T35" fmla="*/ 42 h 42"/>
                <a:gd name="T36" fmla="*/ 0 w 33"/>
                <a:gd name="T37" fmla="*/ 0 h 42"/>
                <a:gd name="T38" fmla="*/ 17 w 33"/>
                <a:gd name="T3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42">
                  <a:moveTo>
                    <a:pt x="9" y="20"/>
                  </a:moveTo>
                  <a:lnTo>
                    <a:pt x="9" y="20"/>
                  </a:lnTo>
                  <a:lnTo>
                    <a:pt x="17" y="20"/>
                  </a:lnTo>
                  <a:cubicBezTo>
                    <a:pt x="20" y="20"/>
                    <a:pt x="21" y="19"/>
                    <a:pt x="22" y="18"/>
                  </a:cubicBezTo>
                  <a:cubicBezTo>
                    <a:pt x="24" y="17"/>
                    <a:pt x="24" y="16"/>
                    <a:pt x="24" y="14"/>
                  </a:cubicBezTo>
                  <a:cubicBezTo>
                    <a:pt x="24" y="12"/>
                    <a:pt x="23" y="10"/>
                    <a:pt x="22" y="9"/>
                  </a:cubicBezTo>
                  <a:cubicBezTo>
                    <a:pt x="21" y="8"/>
                    <a:pt x="19" y="8"/>
                    <a:pt x="17" y="8"/>
                  </a:cubicBezTo>
                  <a:lnTo>
                    <a:pt x="9" y="8"/>
                  </a:lnTo>
                  <a:lnTo>
                    <a:pt x="9" y="20"/>
                  </a:lnTo>
                  <a:close/>
                  <a:moveTo>
                    <a:pt x="17" y="0"/>
                  </a:moveTo>
                  <a:lnTo>
                    <a:pt x="17" y="0"/>
                  </a:lnTo>
                  <a:cubicBezTo>
                    <a:pt x="22" y="0"/>
                    <a:pt x="25" y="1"/>
                    <a:pt x="28" y="3"/>
                  </a:cubicBezTo>
                  <a:cubicBezTo>
                    <a:pt x="31" y="5"/>
                    <a:pt x="33" y="9"/>
                    <a:pt x="33" y="14"/>
                  </a:cubicBezTo>
                  <a:cubicBezTo>
                    <a:pt x="33" y="18"/>
                    <a:pt x="32" y="21"/>
                    <a:pt x="29" y="24"/>
                  </a:cubicBezTo>
                  <a:cubicBezTo>
                    <a:pt x="26" y="26"/>
                    <a:pt x="23" y="27"/>
                    <a:pt x="18" y="27"/>
                  </a:cubicBezTo>
                  <a:lnTo>
                    <a:pt x="9" y="27"/>
                  </a:lnTo>
                  <a:lnTo>
                    <a:pt x="9" y="42"/>
                  </a:lnTo>
                  <a:lnTo>
                    <a:pt x="0" y="42"/>
                  </a:lnTo>
                  <a:lnTo>
                    <a:pt x="0" y="0"/>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Freeform 17">
              <a:extLst>
                <a:ext uri="{FF2B5EF4-FFF2-40B4-BE49-F238E27FC236}">
                  <a16:creationId xmlns:a16="http://schemas.microsoft.com/office/drawing/2014/main" id="{AB0FC07F-AF57-4450-9E18-FCE6150D363D}"/>
                </a:ext>
              </a:extLst>
            </p:cNvPr>
            <p:cNvSpPr>
              <a:spLocks noEditPoints="1"/>
            </p:cNvSpPr>
            <p:nvPr/>
          </p:nvSpPr>
          <p:spPr bwMode="auto">
            <a:xfrm>
              <a:off x="2520" y="3263"/>
              <a:ext cx="54" cy="66"/>
            </a:xfrm>
            <a:custGeom>
              <a:avLst/>
              <a:gdLst>
                <a:gd name="T0" fmla="*/ 9 w 34"/>
                <a:gd name="T1" fmla="*/ 19 h 42"/>
                <a:gd name="T2" fmla="*/ 9 w 34"/>
                <a:gd name="T3" fmla="*/ 19 h 42"/>
                <a:gd name="T4" fmla="*/ 17 w 34"/>
                <a:gd name="T5" fmla="*/ 19 h 42"/>
                <a:gd name="T6" fmla="*/ 22 w 34"/>
                <a:gd name="T7" fmla="*/ 18 h 42"/>
                <a:gd name="T8" fmla="*/ 24 w 34"/>
                <a:gd name="T9" fmla="*/ 14 h 42"/>
                <a:gd name="T10" fmla="*/ 22 w 34"/>
                <a:gd name="T11" fmla="*/ 9 h 42"/>
                <a:gd name="T12" fmla="*/ 17 w 34"/>
                <a:gd name="T13" fmla="*/ 8 h 42"/>
                <a:gd name="T14" fmla="*/ 9 w 34"/>
                <a:gd name="T15" fmla="*/ 8 h 42"/>
                <a:gd name="T16" fmla="*/ 9 w 34"/>
                <a:gd name="T17" fmla="*/ 19 h 42"/>
                <a:gd name="T18" fmla="*/ 17 w 34"/>
                <a:gd name="T19" fmla="*/ 20 h 42"/>
                <a:gd name="T20" fmla="*/ 17 w 34"/>
                <a:gd name="T21" fmla="*/ 20 h 42"/>
                <a:gd name="T22" fmla="*/ 9 w 34"/>
                <a:gd name="T23" fmla="*/ 20 h 42"/>
                <a:gd name="T24" fmla="*/ 9 w 34"/>
                <a:gd name="T25" fmla="*/ 20 h 42"/>
                <a:gd name="T26" fmla="*/ 9 w 34"/>
                <a:gd name="T27" fmla="*/ 8 h 42"/>
                <a:gd name="T28" fmla="*/ 9 w 34"/>
                <a:gd name="T29" fmla="*/ 8 h 42"/>
                <a:gd name="T30" fmla="*/ 17 w 34"/>
                <a:gd name="T31" fmla="*/ 8 h 42"/>
                <a:gd name="T32" fmla="*/ 22 w 34"/>
                <a:gd name="T33" fmla="*/ 9 h 42"/>
                <a:gd name="T34" fmla="*/ 25 w 34"/>
                <a:gd name="T35" fmla="*/ 14 h 42"/>
                <a:gd name="T36" fmla="*/ 23 w 34"/>
                <a:gd name="T37" fmla="*/ 19 h 42"/>
                <a:gd name="T38" fmla="*/ 17 w 34"/>
                <a:gd name="T39" fmla="*/ 20 h 42"/>
                <a:gd name="T40" fmla="*/ 0 w 34"/>
                <a:gd name="T41" fmla="*/ 41 h 42"/>
                <a:gd name="T42" fmla="*/ 0 w 34"/>
                <a:gd name="T43" fmla="*/ 41 h 42"/>
                <a:gd name="T44" fmla="*/ 9 w 34"/>
                <a:gd name="T45" fmla="*/ 41 h 42"/>
                <a:gd name="T46" fmla="*/ 9 w 34"/>
                <a:gd name="T47" fmla="*/ 27 h 42"/>
                <a:gd name="T48" fmla="*/ 9 w 34"/>
                <a:gd name="T49" fmla="*/ 27 h 42"/>
                <a:gd name="T50" fmla="*/ 18 w 34"/>
                <a:gd name="T51" fmla="*/ 27 h 42"/>
                <a:gd name="T52" fmla="*/ 28 w 34"/>
                <a:gd name="T53" fmla="*/ 24 h 42"/>
                <a:gd name="T54" fmla="*/ 33 w 34"/>
                <a:gd name="T55" fmla="*/ 14 h 42"/>
                <a:gd name="T56" fmla="*/ 28 w 34"/>
                <a:gd name="T57" fmla="*/ 3 h 42"/>
                <a:gd name="T58" fmla="*/ 17 w 34"/>
                <a:gd name="T59" fmla="*/ 1 h 42"/>
                <a:gd name="T60" fmla="*/ 0 w 34"/>
                <a:gd name="T61" fmla="*/ 1 h 42"/>
                <a:gd name="T62" fmla="*/ 0 w 34"/>
                <a:gd name="T63" fmla="*/ 41 h 42"/>
                <a:gd name="T64" fmla="*/ 9 w 34"/>
                <a:gd name="T65" fmla="*/ 42 h 42"/>
                <a:gd name="T66" fmla="*/ 9 w 34"/>
                <a:gd name="T67" fmla="*/ 42 h 42"/>
                <a:gd name="T68" fmla="*/ 0 w 34"/>
                <a:gd name="T69" fmla="*/ 42 h 42"/>
                <a:gd name="T70" fmla="*/ 0 w 34"/>
                <a:gd name="T71" fmla="*/ 42 h 42"/>
                <a:gd name="T72" fmla="*/ 0 w 34"/>
                <a:gd name="T73" fmla="*/ 0 h 42"/>
                <a:gd name="T74" fmla="*/ 0 w 34"/>
                <a:gd name="T75" fmla="*/ 0 h 42"/>
                <a:gd name="T76" fmla="*/ 17 w 34"/>
                <a:gd name="T77" fmla="*/ 0 h 42"/>
                <a:gd name="T78" fmla="*/ 28 w 34"/>
                <a:gd name="T79" fmla="*/ 2 h 42"/>
                <a:gd name="T80" fmla="*/ 34 w 34"/>
                <a:gd name="T81" fmla="*/ 14 h 42"/>
                <a:gd name="T82" fmla="*/ 29 w 34"/>
                <a:gd name="T83" fmla="*/ 24 h 42"/>
                <a:gd name="T84" fmla="*/ 18 w 34"/>
                <a:gd name="T85" fmla="*/ 27 h 42"/>
                <a:gd name="T86" fmla="*/ 9 w 34"/>
                <a:gd name="T87" fmla="*/ 27 h 42"/>
                <a:gd name="T88" fmla="*/ 9 w 34"/>
                <a:gd name="T89" fmla="*/ 42 h 42"/>
                <a:gd name="T90" fmla="*/ 9 w 34"/>
                <a:gd name="T9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 h="42">
                  <a:moveTo>
                    <a:pt x="9" y="19"/>
                  </a:moveTo>
                  <a:lnTo>
                    <a:pt x="9" y="19"/>
                  </a:lnTo>
                  <a:lnTo>
                    <a:pt x="17" y="19"/>
                  </a:lnTo>
                  <a:cubicBezTo>
                    <a:pt x="20" y="19"/>
                    <a:pt x="21" y="19"/>
                    <a:pt x="22" y="18"/>
                  </a:cubicBezTo>
                  <a:cubicBezTo>
                    <a:pt x="23" y="17"/>
                    <a:pt x="24" y="16"/>
                    <a:pt x="24" y="14"/>
                  </a:cubicBezTo>
                  <a:cubicBezTo>
                    <a:pt x="24" y="12"/>
                    <a:pt x="23" y="10"/>
                    <a:pt x="22" y="9"/>
                  </a:cubicBezTo>
                  <a:cubicBezTo>
                    <a:pt x="21" y="9"/>
                    <a:pt x="19" y="8"/>
                    <a:pt x="17" y="8"/>
                  </a:cubicBezTo>
                  <a:lnTo>
                    <a:pt x="9" y="8"/>
                  </a:lnTo>
                  <a:lnTo>
                    <a:pt x="9" y="19"/>
                  </a:lnTo>
                  <a:close/>
                  <a:moveTo>
                    <a:pt x="17" y="20"/>
                  </a:moveTo>
                  <a:lnTo>
                    <a:pt x="17" y="20"/>
                  </a:lnTo>
                  <a:lnTo>
                    <a:pt x="9" y="20"/>
                  </a:lnTo>
                  <a:cubicBezTo>
                    <a:pt x="9" y="20"/>
                    <a:pt x="9" y="20"/>
                    <a:pt x="9" y="20"/>
                  </a:cubicBezTo>
                  <a:lnTo>
                    <a:pt x="9" y="8"/>
                  </a:lnTo>
                  <a:cubicBezTo>
                    <a:pt x="9" y="8"/>
                    <a:pt x="9" y="8"/>
                    <a:pt x="9" y="8"/>
                  </a:cubicBezTo>
                  <a:lnTo>
                    <a:pt x="17" y="8"/>
                  </a:lnTo>
                  <a:cubicBezTo>
                    <a:pt x="19" y="8"/>
                    <a:pt x="21" y="8"/>
                    <a:pt x="22" y="9"/>
                  </a:cubicBezTo>
                  <a:cubicBezTo>
                    <a:pt x="24" y="10"/>
                    <a:pt x="25" y="12"/>
                    <a:pt x="25" y="14"/>
                  </a:cubicBezTo>
                  <a:cubicBezTo>
                    <a:pt x="25" y="16"/>
                    <a:pt x="24" y="18"/>
                    <a:pt x="23" y="19"/>
                  </a:cubicBezTo>
                  <a:cubicBezTo>
                    <a:pt x="21" y="20"/>
                    <a:pt x="20" y="20"/>
                    <a:pt x="17" y="20"/>
                  </a:cubicBezTo>
                  <a:close/>
                  <a:moveTo>
                    <a:pt x="0" y="41"/>
                  </a:moveTo>
                  <a:lnTo>
                    <a:pt x="0" y="41"/>
                  </a:lnTo>
                  <a:lnTo>
                    <a:pt x="9" y="41"/>
                  </a:lnTo>
                  <a:lnTo>
                    <a:pt x="9" y="27"/>
                  </a:lnTo>
                  <a:cubicBezTo>
                    <a:pt x="9" y="27"/>
                    <a:pt x="9" y="27"/>
                    <a:pt x="9" y="27"/>
                  </a:cubicBezTo>
                  <a:lnTo>
                    <a:pt x="18" y="27"/>
                  </a:lnTo>
                  <a:cubicBezTo>
                    <a:pt x="23" y="27"/>
                    <a:pt x="26" y="26"/>
                    <a:pt x="28" y="24"/>
                  </a:cubicBezTo>
                  <a:cubicBezTo>
                    <a:pt x="31" y="21"/>
                    <a:pt x="33" y="18"/>
                    <a:pt x="33" y="14"/>
                  </a:cubicBezTo>
                  <a:cubicBezTo>
                    <a:pt x="33" y="9"/>
                    <a:pt x="31" y="5"/>
                    <a:pt x="28" y="3"/>
                  </a:cubicBezTo>
                  <a:cubicBezTo>
                    <a:pt x="25" y="1"/>
                    <a:pt x="22" y="1"/>
                    <a:pt x="17" y="1"/>
                  </a:cubicBezTo>
                  <a:lnTo>
                    <a:pt x="0" y="1"/>
                  </a:lnTo>
                  <a:lnTo>
                    <a:pt x="0" y="41"/>
                  </a:lnTo>
                  <a:close/>
                  <a:moveTo>
                    <a:pt x="9" y="42"/>
                  </a:moveTo>
                  <a:lnTo>
                    <a:pt x="9" y="42"/>
                  </a:lnTo>
                  <a:lnTo>
                    <a:pt x="0" y="42"/>
                  </a:lnTo>
                  <a:cubicBezTo>
                    <a:pt x="0" y="42"/>
                    <a:pt x="0" y="42"/>
                    <a:pt x="0" y="42"/>
                  </a:cubicBezTo>
                  <a:lnTo>
                    <a:pt x="0" y="0"/>
                  </a:lnTo>
                  <a:cubicBezTo>
                    <a:pt x="0" y="0"/>
                    <a:pt x="0" y="0"/>
                    <a:pt x="0" y="0"/>
                  </a:cubicBezTo>
                  <a:lnTo>
                    <a:pt x="17" y="0"/>
                  </a:lnTo>
                  <a:cubicBezTo>
                    <a:pt x="22" y="0"/>
                    <a:pt x="25" y="1"/>
                    <a:pt x="28" y="2"/>
                  </a:cubicBezTo>
                  <a:cubicBezTo>
                    <a:pt x="32" y="5"/>
                    <a:pt x="34" y="9"/>
                    <a:pt x="34" y="14"/>
                  </a:cubicBezTo>
                  <a:cubicBezTo>
                    <a:pt x="34" y="18"/>
                    <a:pt x="32" y="22"/>
                    <a:pt x="29" y="24"/>
                  </a:cubicBezTo>
                  <a:cubicBezTo>
                    <a:pt x="26" y="26"/>
                    <a:pt x="23" y="27"/>
                    <a:pt x="18" y="27"/>
                  </a:cubicBezTo>
                  <a:lnTo>
                    <a:pt x="9" y="27"/>
                  </a:lnTo>
                  <a:lnTo>
                    <a:pt x="9" y="42"/>
                  </a:lnTo>
                  <a:cubicBezTo>
                    <a:pt x="9" y="42"/>
                    <a:pt x="9" y="42"/>
                    <a:pt x="9" y="4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a:cs typeface="Arial"/>
              </a:endParaRPr>
            </a:p>
          </p:txBody>
        </p:sp>
      </p:grpSp>
      <p:sp>
        <p:nvSpPr>
          <p:cNvPr id="23" name="Oval 22">
            <a:extLst>
              <a:ext uri="{FF2B5EF4-FFF2-40B4-BE49-F238E27FC236}">
                <a16:creationId xmlns:a16="http://schemas.microsoft.com/office/drawing/2014/main" id="{BE64C6DD-4A60-40F4-98BD-45549F784F68}"/>
              </a:ext>
            </a:extLst>
          </p:cNvPr>
          <p:cNvSpPr/>
          <p:nvPr/>
        </p:nvSpPr>
        <p:spPr>
          <a:xfrm>
            <a:off x="739370" y="2680572"/>
            <a:ext cx="667512" cy="667512"/>
          </a:xfrm>
          <a:prstGeom prst="ellipse">
            <a:avLst/>
          </a:prstGeom>
          <a:solidFill>
            <a:srgbClr val="DDF4FF"/>
          </a:solidFill>
          <a:ln>
            <a:solidFill>
              <a:srgbClr val="00B6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cs typeface="Arial"/>
            </a:endParaRPr>
          </a:p>
        </p:txBody>
      </p:sp>
      <p:sp>
        <p:nvSpPr>
          <p:cNvPr id="24" name="Freeform 87">
            <a:extLst>
              <a:ext uri="{FF2B5EF4-FFF2-40B4-BE49-F238E27FC236}">
                <a16:creationId xmlns:a16="http://schemas.microsoft.com/office/drawing/2014/main" id="{C2EA1DD9-55D3-4DA4-8707-E57E36210AC7}"/>
              </a:ext>
            </a:extLst>
          </p:cNvPr>
          <p:cNvSpPr>
            <a:spLocks noEditPoints="1"/>
          </p:cNvSpPr>
          <p:nvPr/>
        </p:nvSpPr>
        <p:spPr bwMode="auto">
          <a:xfrm>
            <a:off x="887884" y="2890008"/>
            <a:ext cx="370485" cy="263183"/>
          </a:xfrm>
          <a:custGeom>
            <a:avLst/>
            <a:gdLst>
              <a:gd name="T0" fmla="*/ 291 w 299"/>
              <a:gd name="T1" fmla="*/ 113 h 196"/>
              <a:gd name="T2" fmla="*/ 291 w 299"/>
              <a:gd name="T3" fmla="*/ 113 h 196"/>
              <a:gd name="T4" fmla="*/ 289 w 299"/>
              <a:gd name="T5" fmla="*/ 113 h 196"/>
              <a:gd name="T6" fmla="*/ 289 w 299"/>
              <a:gd name="T7" fmla="*/ 113 h 196"/>
              <a:gd name="T8" fmla="*/ 291 w 299"/>
              <a:gd name="T9" fmla="*/ 113 h 196"/>
              <a:gd name="T10" fmla="*/ 291 w 299"/>
              <a:gd name="T11" fmla="*/ 113 h 196"/>
              <a:gd name="T12" fmla="*/ 284 w 299"/>
              <a:gd name="T13" fmla="*/ 140 h 196"/>
              <a:gd name="T14" fmla="*/ 284 w 299"/>
              <a:gd name="T15" fmla="*/ 140 h 196"/>
              <a:gd name="T16" fmla="*/ 243 w 299"/>
              <a:gd name="T17" fmla="*/ 181 h 196"/>
              <a:gd name="T18" fmla="*/ 227 w 299"/>
              <a:gd name="T19" fmla="*/ 181 h 196"/>
              <a:gd name="T20" fmla="*/ 186 w 299"/>
              <a:gd name="T21" fmla="*/ 140 h 196"/>
              <a:gd name="T22" fmla="*/ 186 w 299"/>
              <a:gd name="T23" fmla="*/ 114 h 196"/>
              <a:gd name="T24" fmla="*/ 284 w 299"/>
              <a:gd name="T25" fmla="*/ 114 h 196"/>
              <a:gd name="T26" fmla="*/ 284 w 299"/>
              <a:gd name="T27" fmla="*/ 140 h 196"/>
              <a:gd name="T28" fmla="*/ 112 w 299"/>
              <a:gd name="T29" fmla="*/ 140 h 196"/>
              <a:gd name="T30" fmla="*/ 112 w 299"/>
              <a:gd name="T31" fmla="*/ 140 h 196"/>
              <a:gd name="T32" fmla="*/ 71 w 299"/>
              <a:gd name="T33" fmla="*/ 181 h 196"/>
              <a:gd name="T34" fmla="*/ 56 w 299"/>
              <a:gd name="T35" fmla="*/ 181 h 196"/>
              <a:gd name="T36" fmla="*/ 14 w 299"/>
              <a:gd name="T37" fmla="*/ 140 h 196"/>
              <a:gd name="T38" fmla="*/ 14 w 299"/>
              <a:gd name="T39" fmla="*/ 114 h 196"/>
              <a:gd name="T40" fmla="*/ 112 w 299"/>
              <a:gd name="T41" fmla="*/ 114 h 196"/>
              <a:gd name="T42" fmla="*/ 112 w 299"/>
              <a:gd name="T43" fmla="*/ 140 h 196"/>
              <a:gd name="T44" fmla="*/ 7 w 299"/>
              <a:gd name="T45" fmla="*/ 113 h 196"/>
              <a:gd name="T46" fmla="*/ 7 w 299"/>
              <a:gd name="T47" fmla="*/ 113 h 196"/>
              <a:gd name="T48" fmla="*/ 7 w 299"/>
              <a:gd name="T49" fmla="*/ 113 h 196"/>
              <a:gd name="T50" fmla="*/ 7 w 299"/>
              <a:gd name="T51" fmla="*/ 113 h 196"/>
              <a:gd name="T52" fmla="*/ 7 w 299"/>
              <a:gd name="T53" fmla="*/ 113 h 196"/>
              <a:gd name="T54" fmla="*/ 299 w 299"/>
              <a:gd name="T55" fmla="*/ 104 h 196"/>
              <a:gd name="T56" fmla="*/ 299 w 299"/>
              <a:gd name="T57" fmla="*/ 104 h 196"/>
              <a:gd name="T58" fmla="*/ 299 w 299"/>
              <a:gd name="T59" fmla="*/ 104 h 196"/>
              <a:gd name="T60" fmla="*/ 298 w 299"/>
              <a:gd name="T61" fmla="*/ 102 h 196"/>
              <a:gd name="T62" fmla="*/ 297 w 299"/>
              <a:gd name="T63" fmla="*/ 101 h 196"/>
              <a:gd name="T64" fmla="*/ 229 w 299"/>
              <a:gd name="T65" fmla="*/ 11 h 196"/>
              <a:gd name="T66" fmla="*/ 199 w 299"/>
              <a:gd name="T67" fmla="*/ 6 h 196"/>
              <a:gd name="T68" fmla="*/ 175 w 299"/>
              <a:gd name="T69" fmla="*/ 19 h 196"/>
              <a:gd name="T70" fmla="*/ 172 w 299"/>
              <a:gd name="T71" fmla="*/ 29 h 196"/>
              <a:gd name="T72" fmla="*/ 183 w 299"/>
              <a:gd name="T73" fmla="*/ 32 h 196"/>
              <a:gd name="T74" fmla="*/ 207 w 299"/>
              <a:gd name="T75" fmla="*/ 18 h 196"/>
              <a:gd name="T76" fmla="*/ 217 w 299"/>
              <a:gd name="T77" fmla="*/ 20 h 196"/>
              <a:gd name="T78" fmla="*/ 277 w 299"/>
              <a:gd name="T79" fmla="*/ 99 h 196"/>
              <a:gd name="T80" fmla="*/ 22 w 299"/>
              <a:gd name="T81" fmla="*/ 99 h 196"/>
              <a:gd name="T82" fmla="*/ 82 w 299"/>
              <a:gd name="T83" fmla="*/ 20 h 196"/>
              <a:gd name="T84" fmla="*/ 92 w 299"/>
              <a:gd name="T85" fmla="*/ 18 h 196"/>
              <a:gd name="T86" fmla="*/ 116 w 299"/>
              <a:gd name="T87" fmla="*/ 32 h 196"/>
              <a:gd name="T88" fmla="*/ 126 w 299"/>
              <a:gd name="T89" fmla="*/ 29 h 196"/>
              <a:gd name="T90" fmla="*/ 124 w 299"/>
              <a:gd name="T91" fmla="*/ 19 h 196"/>
              <a:gd name="T92" fmla="*/ 100 w 299"/>
              <a:gd name="T93" fmla="*/ 6 h 196"/>
              <a:gd name="T94" fmla="*/ 70 w 299"/>
              <a:gd name="T95" fmla="*/ 11 h 196"/>
              <a:gd name="T96" fmla="*/ 2 w 299"/>
              <a:gd name="T97" fmla="*/ 100 h 196"/>
              <a:gd name="T98" fmla="*/ 0 w 299"/>
              <a:gd name="T99" fmla="*/ 106 h 196"/>
              <a:gd name="T100" fmla="*/ 0 w 299"/>
              <a:gd name="T101" fmla="*/ 140 h 196"/>
              <a:gd name="T102" fmla="*/ 56 w 299"/>
              <a:gd name="T103" fmla="*/ 196 h 196"/>
              <a:gd name="T104" fmla="*/ 71 w 299"/>
              <a:gd name="T105" fmla="*/ 196 h 196"/>
              <a:gd name="T106" fmla="*/ 127 w 299"/>
              <a:gd name="T107" fmla="*/ 140 h 196"/>
              <a:gd name="T108" fmla="*/ 127 w 299"/>
              <a:gd name="T109" fmla="*/ 114 h 196"/>
              <a:gd name="T110" fmla="*/ 171 w 299"/>
              <a:gd name="T111" fmla="*/ 114 h 196"/>
              <a:gd name="T112" fmla="*/ 171 w 299"/>
              <a:gd name="T113" fmla="*/ 140 h 196"/>
              <a:gd name="T114" fmla="*/ 227 w 299"/>
              <a:gd name="T115" fmla="*/ 196 h 196"/>
              <a:gd name="T116" fmla="*/ 243 w 299"/>
              <a:gd name="T117" fmla="*/ 196 h 196"/>
              <a:gd name="T118" fmla="*/ 299 w 299"/>
              <a:gd name="T119" fmla="*/ 140 h 196"/>
              <a:gd name="T120" fmla="*/ 299 w 299"/>
              <a:gd name="T121" fmla="*/ 106 h 196"/>
              <a:gd name="T122" fmla="*/ 299 w 299"/>
              <a:gd name="T123" fmla="*/ 10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9" h="196">
                <a:moveTo>
                  <a:pt x="291" y="113"/>
                </a:moveTo>
                <a:lnTo>
                  <a:pt x="291" y="113"/>
                </a:lnTo>
                <a:cubicBezTo>
                  <a:pt x="290" y="113"/>
                  <a:pt x="290" y="113"/>
                  <a:pt x="289" y="113"/>
                </a:cubicBezTo>
                <a:lnTo>
                  <a:pt x="289" y="113"/>
                </a:lnTo>
                <a:cubicBezTo>
                  <a:pt x="290" y="113"/>
                  <a:pt x="290" y="113"/>
                  <a:pt x="291" y="113"/>
                </a:cubicBezTo>
                <a:lnTo>
                  <a:pt x="291" y="113"/>
                </a:lnTo>
                <a:close/>
                <a:moveTo>
                  <a:pt x="284" y="140"/>
                </a:moveTo>
                <a:lnTo>
                  <a:pt x="284" y="140"/>
                </a:lnTo>
                <a:cubicBezTo>
                  <a:pt x="284" y="163"/>
                  <a:pt x="265" y="181"/>
                  <a:pt x="243" y="181"/>
                </a:cubicBezTo>
                <a:lnTo>
                  <a:pt x="227" y="181"/>
                </a:lnTo>
                <a:cubicBezTo>
                  <a:pt x="205" y="181"/>
                  <a:pt x="186" y="163"/>
                  <a:pt x="186" y="140"/>
                </a:cubicBezTo>
                <a:lnTo>
                  <a:pt x="186" y="114"/>
                </a:lnTo>
                <a:lnTo>
                  <a:pt x="284" y="114"/>
                </a:lnTo>
                <a:lnTo>
                  <a:pt x="284" y="140"/>
                </a:lnTo>
                <a:close/>
                <a:moveTo>
                  <a:pt x="112" y="140"/>
                </a:moveTo>
                <a:lnTo>
                  <a:pt x="112" y="140"/>
                </a:lnTo>
                <a:cubicBezTo>
                  <a:pt x="112" y="163"/>
                  <a:pt x="94" y="181"/>
                  <a:pt x="71" y="181"/>
                </a:cubicBezTo>
                <a:lnTo>
                  <a:pt x="56" y="181"/>
                </a:lnTo>
                <a:cubicBezTo>
                  <a:pt x="33" y="181"/>
                  <a:pt x="14" y="163"/>
                  <a:pt x="14" y="140"/>
                </a:cubicBezTo>
                <a:lnTo>
                  <a:pt x="14" y="114"/>
                </a:lnTo>
                <a:lnTo>
                  <a:pt x="112" y="114"/>
                </a:lnTo>
                <a:lnTo>
                  <a:pt x="112" y="140"/>
                </a:lnTo>
                <a:close/>
                <a:moveTo>
                  <a:pt x="7" y="113"/>
                </a:moveTo>
                <a:lnTo>
                  <a:pt x="7" y="113"/>
                </a:lnTo>
                <a:lnTo>
                  <a:pt x="7" y="113"/>
                </a:lnTo>
                <a:lnTo>
                  <a:pt x="7" y="113"/>
                </a:lnTo>
                <a:lnTo>
                  <a:pt x="7" y="113"/>
                </a:lnTo>
                <a:close/>
                <a:moveTo>
                  <a:pt x="299" y="104"/>
                </a:moveTo>
                <a:lnTo>
                  <a:pt x="299" y="104"/>
                </a:lnTo>
                <a:cubicBezTo>
                  <a:pt x="299" y="104"/>
                  <a:pt x="299" y="104"/>
                  <a:pt x="299" y="104"/>
                </a:cubicBezTo>
                <a:cubicBezTo>
                  <a:pt x="298" y="103"/>
                  <a:pt x="298" y="102"/>
                  <a:pt x="298" y="102"/>
                </a:cubicBezTo>
                <a:cubicBezTo>
                  <a:pt x="297" y="102"/>
                  <a:pt x="297" y="101"/>
                  <a:pt x="297" y="101"/>
                </a:cubicBezTo>
                <a:lnTo>
                  <a:pt x="229" y="11"/>
                </a:lnTo>
                <a:cubicBezTo>
                  <a:pt x="222" y="3"/>
                  <a:pt x="209" y="0"/>
                  <a:pt x="199" y="6"/>
                </a:cubicBezTo>
                <a:lnTo>
                  <a:pt x="175" y="19"/>
                </a:lnTo>
                <a:cubicBezTo>
                  <a:pt x="171" y="21"/>
                  <a:pt x="170" y="26"/>
                  <a:pt x="172" y="29"/>
                </a:cubicBezTo>
                <a:cubicBezTo>
                  <a:pt x="174" y="33"/>
                  <a:pt x="179" y="34"/>
                  <a:pt x="183" y="32"/>
                </a:cubicBezTo>
                <a:lnTo>
                  <a:pt x="207" y="18"/>
                </a:lnTo>
                <a:cubicBezTo>
                  <a:pt x="210" y="16"/>
                  <a:pt x="215" y="17"/>
                  <a:pt x="217" y="20"/>
                </a:cubicBezTo>
                <a:lnTo>
                  <a:pt x="277" y="99"/>
                </a:lnTo>
                <a:lnTo>
                  <a:pt x="22" y="99"/>
                </a:lnTo>
                <a:lnTo>
                  <a:pt x="82" y="20"/>
                </a:lnTo>
                <a:cubicBezTo>
                  <a:pt x="84" y="17"/>
                  <a:pt x="89" y="16"/>
                  <a:pt x="92" y="18"/>
                </a:cubicBezTo>
                <a:lnTo>
                  <a:pt x="116" y="32"/>
                </a:lnTo>
                <a:cubicBezTo>
                  <a:pt x="120" y="34"/>
                  <a:pt x="124" y="33"/>
                  <a:pt x="126" y="29"/>
                </a:cubicBezTo>
                <a:cubicBezTo>
                  <a:pt x="129" y="26"/>
                  <a:pt x="127" y="21"/>
                  <a:pt x="124" y="19"/>
                </a:cubicBezTo>
                <a:lnTo>
                  <a:pt x="100" y="6"/>
                </a:lnTo>
                <a:cubicBezTo>
                  <a:pt x="90" y="0"/>
                  <a:pt x="77" y="3"/>
                  <a:pt x="70" y="11"/>
                </a:cubicBezTo>
                <a:lnTo>
                  <a:pt x="2" y="100"/>
                </a:lnTo>
                <a:cubicBezTo>
                  <a:pt x="1" y="102"/>
                  <a:pt x="0" y="104"/>
                  <a:pt x="0" y="106"/>
                </a:cubicBezTo>
                <a:lnTo>
                  <a:pt x="0" y="140"/>
                </a:lnTo>
                <a:cubicBezTo>
                  <a:pt x="0" y="171"/>
                  <a:pt x="25" y="196"/>
                  <a:pt x="56" y="196"/>
                </a:cubicBezTo>
                <a:lnTo>
                  <a:pt x="71" y="196"/>
                </a:lnTo>
                <a:cubicBezTo>
                  <a:pt x="102" y="196"/>
                  <a:pt x="127" y="171"/>
                  <a:pt x="127" y="140"/>
                </a:cubicBezTo>
                <a:lnTo>
                  <a:pt x="127" y="114"/>
                </a:lnTo>
                <a:lnTo>
                  <a:pt x="171" y="114"/>
                </a:lnTo>
                <a:lnTo>
                  <a:pt x="171" y="140"/>
                </a:lnTo>
                <a:cubicBezTo>
                  <a:pt x="171" y="171"/>
                  <a:pt x="196" y="196"/>
                  <a:pt x="227" y="196"/>
                </a:cubicBezTo>
                <a:lnTo>
                  <a:pt x="243" y="196"/>
                </a:lnTo>
                <a:cubicBezTo>
                  <a:pt x="274" y="196"/>
                  <a:pt x="299" y="171"/>
                  <a:pt x="299" y="140"/>
                </a:cubicBezTo>
                <a:lnTo>
                  <a:pt x="299" y="106"/>
                </a:lnTo>
                <a:cubicBezTo>
                  <a:pt x="299" y="105"/>
                  <a:pt x="299" y="105"/>
                  <a:pt x="299" y="104"/>
                </a:cubicBezTo>
                <a:close/>
              </a:path>
            </a:pathLst>
          </a:custGeom>
          <a:solidFill>
            <a:srgbClr val="00B6F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25" name="Group 24">
            <a:extLst>
              <a:ext uri="{FF2B5EF4-FFF2-40B4-BE49-F238E27FC236}">
                <a16:creationId xmlns:a16="http://schemas.microsoft.com/office/drawing/2014/main" id="{FA911B03-B76E-4736-BFD0-E8E6944EDEEC}"/>
              </a:ext>
            </a:extLst>
          </p:cNvPr>
          <p:cNvGrpSpPr/>
          <p:nvPr/>
        </p:nvGrpSpPr>
        <p:grpSpPr>
          <a:xfrm>
            <a:off x="1634569" y="4202321"/>
            <a:ext cx="300082" cy="236463"/>
            <a:chOff x="1676404" y="4340528"/>
            <a:chExt cx="300082" cy="236463"/>
          </a:xfrm>
        </p:grpSpPr>
        <p:sp>
          <p:nvSpPr>
            <p:cNvPr id="26" name="Oval 25">
              <a:extLst>
                <a:ext uri="{FF2B5EF4-FFF2-40B4-BE49-F238E27FC236}">
                  <a16:creationId xmlns:a16="http://schemas.microsoft.com/office/drawing/2014/main" id="{9CA920C7-3A27-4AE6-94A9-C447315FDA6E}"/>
                </a:ext>
              </a:extLst>
            </p:cNvPr>
            <p:cNvSpPr>
              <a:spLocks noChangeAspect="1"/>
            </p:cNvSpPr>
            <p:nvPr/>
          </p:nvSpPr>
          <p:spPr>
            <a:xfrm>
              <a:off x="1716347" y="4355855"/>
              <a:ext cx="221135" cy="221136"/>
            </a:xfrm>
            <a:prstGeom prst="ellipse">
              <a:avLst/>
            </a:prstGeom>
            <a:solidFill>
              <a:srgbClr val="DDF4FF"/>
            </a:solidFill>
            <a:ln w="19050">
              <a:solidFill>
                <a:srgbClr val="00B6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a:cs typeface="Arial"/>
              </a:endParaRPr>
            </a:p>
          </p:txBody>
        </p:sp>
        <p:sp>
          <p:nvSpPr>
            <p:cNvPr id="27" name="Rectangle 26">
              <a:extLst>
                <a:ext uri="{FF2B5EF4-FFF2-40B4-BE49-F238E27FC236}">
                  <a16:creationId xmlns:a16="http://schemas.microsoft.com/office/drawing/2014/main" id="{E9D06588-4A38-472B-ACAF-D84629357C82}"/>
                </a:ext>
              </a:extLst>
            </p:cNvPr>
            <p:cNvSpPr/>
            <p:nvPr/>
          </p:nvSpPr>
          <p:spPr>
            <a:xfrm>
              <a:off x="1676404" y="4340528"/>
              <a:ext cx="300082" cy="230832"/>
            </a:xfrm>
            <a:prstGeom prst="rect">
              <a:avLst/>
            </a:prstGeom>
            <a:no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B6F1"/>
                  </a:solidFill>
                  <a:effectLst/>
                  <a:uLnTx/>
                  <a:uFillTx/>
                  <a:latin typeface="Arial"/>
                  <a:cs typeface="Arial"/>
                </a:rPr>
                <a:t>or</a:t>
              </a:r>
              <a:endParaRPr kumimoji="0" lang="en-US" sz="900" b="1" i="0" u="none" strike="noStrike" kern="1200" cap="none" spc="0" normalizeH="0" baseline="0" noProof="0" dirty="0">
                <a:ln>
                  <a:noFill/>
                </a:ln>
                <a:solidFill>
                  <a:srgbClr val="00B6F1"/>
                </a:solidFill>
                <a:effectLst/>
                <a:uLnTx/>
                <a:uFillTx/>
                <a:latin typeface="Arial"/>
                <a:cs typeface="UHC Sans Regular"/>
              </a:endParaRPr>
            </a:p>
          </p:txBody>
        </p:sp>
      </p:grpSp>
      <p:sp>
        <p:nvSpPr>
          <p:cNvPr id="29" name="Oval 28">
            <a:extLst>
              <a:ext uri="{FF2B5EF4-FFF2-40B4-BE49-F238E27FC236}">
                <a16:creationId xmlns:a16="http://schemas.microsoft.com/office/drawing/2014/main" id="{EEA04C77-9A1C-48BE-82AE-2E47205BB0A7}"/>
              </a:ext>
            </a:extLst>
          </p:cNvPr>
          <p:cNvSpPr/>
          <p:nvPr/>
        </p:nvSpPr>
        <p:spPr>
          <a:xfrm>
            <a:off x="735232" y="5311891"/>
            <a:ext cx="667512" cy="667512"/>
          </a:xfrm>
          <a:prstGeom prst="ellipse">
            <a:avLst/>
          </a:prstGeom>
          <a:solidFill>
            <a:srgbClr val="DDF4FF"/>
          </a:solidFill>
          <a:ln w="28575">
            <a:solidFill>
              <a:srgbClr val="00B6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cs typeface="Arial"/>
            </a:endParaRPr>
          </a:p>
        </p:txBody>
      </p:sp>
      <p:grpSp>
        <p:nvGrpSpPr>
          <p:cNvPr id="30" name="Group 29">
            <a:extLst>
              <a:ext uri="{FF2B5EF4-FFF2-40B4-BE49-F238E27FC236}">
                <a16:creationId xmlns:a16="http://schemas.microsoft.com/office/drawing/2014/main" id="{55AAF5CC-46D8-464E-9C15-AEEF9CF54F87}"/>
              </a:ext>
            </a:extLst>
          </p:cNvPr>
          <p:cNvGrpSpPr/>
          <p:nvPr/>
        </p:nvGrpSpPr>
        <p:grpSpPr>
          <a:xfrm>
            <a:off x="864459" y="5442611"/>
            <a:ext cx="405430" cy="394200"/>
            <a:chOff x="4204715" y="5439981"/>
            <a:chExt cx="515938" cy="501650"/>
          </a:xfrm>
          <a:solidFill>
            <a:srgbClr val="00B6F1"/>
          </a:solidFill>
        </p:grpSpPr>
        <p:sp>
          <p:nvSpPr>
            <p:cNvPr id="31" name="Freeform 13">
              <a:extLst>
                <a:ext uri="{FF2B5EF4-FFF2-40B4-BE49-F238E27FC236}">
                  <a16:creationId xmlns:a16="http://schemas.microsoft.com/office/drawing/2014/main" id="{25B25C63-64C9-4309-9EAA-F4B596683580}"/>
                </a:ext>
              </a:extLst>
            </p:cNvPr>
            <p:cNvSpPr>
              <a:spLocks noEditPoints="1"/>
            </p:cNvSpPr>
            <p:nvPr/>
          </p:nvSpPr>
          <p:spPr bwMode="auto">
            <a:xfrm>
              <a:off x="4204715" y="5439981"/>
              <a:ext cx="515938" cy="501650"/>
            </a:xfrm>
            <a:custGeom>
              <a:avLst/>
              <a:gdLst>
                <a:gd name="T0" fmla="*/ 149 w 299"/>
                <a:gd name="T1" fmla="*/ 224 h 284"/>
                <a:gd name="T2" fmla="*/ 149 w 299"/>
                <a:gd name="T3" fmla="*/ 224 h 284"/>
                <a:gd name="T4" fmla="*/ 152 w 299"/>
                <a:gd name="T5" fmla="*/ 224 h 284"/>
                <a:gd name="T6" fmla="*/ 227 w 299"/>
                <a:gd name="T7" fmla="*/ 264 h 284"/>
                <a:gd name="T8" fmla="*/ 213 w 299"/>
                <a:gd name="T9" fmla="*/ 181 h 284"/>
                <a:gd name="T10" fmla="*/ 215 w 299"/>
                <a:gd name="T11" fmla="*/ 174 h 284"/>
                <a:gd name="T12" fmla="*/ 276 w 299"/>
                <a:gd name="T13" fmla="*/ 115 h 284"/>
                <a:gd name="T14" fmla="*/ 192 w 299"/>
                <a:gd name="T15" fmla="*/ 103 h 284"/>
                <a:gd name="T16" fmla="*/ 186 w 299"/>
                <a:gd name="T17" fmla="*/ 99 h 284"/>
                <a:gd name="T18" fmla="*/ 149 w 299"/>
                <a:gd name="T19" fmla="*/ 23 h 284"/>
                <a:gd name="T20" fmla="*/ 112 w 299"/>
                <a:gd name="T21" fmla="*/ 99 h 284"/>
                <a:gd name="T22" fmla="*/ 106 w 299"/>
                <a:gd name="T23" fmla="*/ 103 h 284"/>
                <a:gd name="T24" fmla="*/ 22 w 299"/>
                <a:gd name="T25" fmla="*/ 115 h 284"/>
                <a:gd name="T26" fmla="*/ 83 w 299"/>
                <a:gd name="T27" fmla="*/ 174 h 284"/>
                <a:gd name="T28" fmla="*/ 85 w 299"/>
                <a:gd name="T29" fmla="*/ 181 h 284"/>
                <a:gd name="T30" fmla="*/ 71 w 299"/>
                <a:gd name="T31" fmla="*/ 264 h 284"/>
                <a:gd name="T32" fmla="*/ 145 w 299"/>
                <a:gd name="T33" fmla="*/ 224 h 284"/>
                <a:gd name="T34" fmla="*/ 149 w 299"/>
                <a:gd name="T35" fmla="*/ 224 h 284"/>
                <a:gd name="T36" fmla="*/ 236 w 299"/>
                <a:gd name="T37" fmla="*/ 284 h 284"/>
                <a:gd name="T38" fmla="*/ 236 w 299"/>
                <a:gd name="T39" fmla="*/ 284 h 284"/>
                <a:gd name="T40" fmla="*/ 233 w 299"/>
                <a:gd name="T41" fmla="*/ 284 h 284"/>
                <a:gd name="T42" fmla="*/ 149 w 299"/>
                <a:gd name="T43" fmla="*/ 240 h 284"/>
                <a:gd name="T44" fmla="*/ 65 w 299"/>
                <a:gd name="T45" fmla="*/ 284 h 284"/>
                <a:gd name="T46" fmla="*/ 62 w 299"/>
                <a:gd name="T47" fmla="*/ 284 h 284"/>
                <a:gd name="T48" fmla="*/ 55 w 299"/>
                <a:gd name="T49" fmla="*/ 282 h 284"/>
                <a:gd name="T50" fmla="*/ 54 w 299"/>
                <a:gd name="T51" fmla="*/ 275 h 284"/>
                <a:gd name="T52" fmla="*/ 70 w 299"/>
                <a:gd name="T53" fmla="*/ 182 h 284"/>
                <a:gd name="T54" fmla="*/ 2 w 299"/>
                <a:gd name="T55" fmla="*/ 116 h 284"/>
                <a:gd name="T56" fmla="*/ 0 w 299"/>
                <a:gd name="T57" fmla="*/ 108 h 284"/>
                <a:gd name="T58" fmla="*/ 6 w 299"/>
                <a:gd name="T59" fmla="*/ 102 h 284"/>
                <a:gd name="T60" fmla="*/ 100 w 299"/>
                <a:gd name="T61" fmla="*/ 89 h 284"/>
                <a:gd name="T62" fmla="*/ 142 w 299"/>
                <a:gd name="T63" fmla="*/ 5 h 284"/>
                <a:gd name="T64" fmla="*/ 149 w 299"/>
                <a:gd name="T65" fmla="*/ 0 h 284"/>
                <a:gd name="T66" fmla="*/ 156 w 299"/>
                <a:gd name="T67" fmla="*/ 5 h 284"/>
                <a:gd name="T68" fmla="*/ 198 w 299"/>
                <a:gd name="T69" fmla="*/ 89 h 284"/>
                <a:gd name="T70" fmla="*/ 292 w 299"/>
                <a:gd name="T71" fmla="*/ 102 h 284"/>
                <a:gd name="T72" fmla="*/ 298 w 299"/>
                <a:gd name="T73" fmla="*/ 108 h 284"/>
                <a:gd name="T74" fmla="*/ 296 w 299"/>
                <a:gd name="T75" fmla="*/ 116 h 284"/>
                <a:gd name="T76" fmla="*/ 228 w 299"/>
                <a:gd name="T77" fmla="*/ 182 h 284"/>
                <a:gd name="T78" fmla="*/ 244 w 299"/>
                <a:gd name="T79" fmla="*/ 275 h 284"/>
                <a:gd name="T80" fmla="*/ 243 w 299"/>
                <a:gd name="T81" fmla="*/ 282 h 284"/>
                <a:gd name="T82" fmla="*/ 236 w 299"/>
                <a:gd name="T8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9" h="284">
                  <a:moveTo>
                    <a:pt x="149" y="224"/>
                  </a:moveTo>
                  <a:lnTo>
                    <a:pt x="149" y="224"/>
                  </a:lnTo>
                  <a:cubicBezTo>
                    <a:pt x="150" y="224"/>
                    <a:pt x="151" y="224"/>
                    <a:pt x="152" y="224"/>
                  </a:cubicBezTo>
                  <a:lnTo>
                    <a:pt x="227" y="264"/>
                  </a:lnTo>
                  <a:lnTo>
                    <a:pt x="213" y="181"/>
                  </a:lnTo>
                  <a:cubicBezTo>
                    <a:pt x="213" y="178"/>
                    <a:pt x="213" y="176"/>
                    <a:pt x="215" y="174"/>
                  </a:cubicBezTo>
                  <a:lnTo>
                    <a:pt x="276" y="115"/>
                  </a:lnTo>
                  <a:lnTo>
                    <a:pt x="192" y="103"/>
                  </a:lnTo>
                  <a:cubicBezTo>
                    <a:pt x="190" y="103"/>
                    <a:pt x="187" y="101"/>
                    <a:pt x="186" y="99"/>
                  </a:cubicBezTo>
                  <a:lnTo>
                    <a:pt x="149" y="23"/>
                  </a:lnTo>
                  <a:lnTo>
                    <a:pt x="112" y="99"/>
                  </a:lnTo>
                  <a:cubicBezTo>
                    <a:pt x="111" y="101"/>
                    <a:pt x="108" y="103"/>
                    <a:pt x="106" y="103"/>
                  </a:cubicBezTo>
                  <a:lnTo>
                    <a:pt x="22" y="115"/>
                  </a:lnTo>
                  <a:lnTo>
                    <a:pt x="83" y="174"/>
                  </a:lnTo>
                  <a:cubicBezTo>
                    <a:pt x="85" y="176"/>
                    <a:pt x="85" y="178"/>
                    <a:pt x="85" y="181"/>
                  </a:cubicBezTo>
                  <a:lnTo>
                    <a:pt x="71" y="264"/>
                  </a:lnTo>
                  <a:lnTo>
                    <a:pt x="145" y="224"/>
                  </a:lnTo>
                  <a:cubicBezTo>
                    <a:pt x="147" y="224"/>
                    <a:pt x="148" y="224"/>
                    <a:pt x="149" y="224"/>
                  </a:cubicBezTo>
                  <a:close/>
                  <a:moveTo>
                    <a:pt x="236" y="284"/>
                  </a:moveTo>
                  <a:lnTo>
                    <a:pt x="236" y="284"/>
                  </a:lnTo>
                  <a:cubicBezTo>
                    <a:pt x="235" y="284"/>
                    <a:pt x="234" y="284"/>
                    <a:pt x="233" y="284"/>
                  </a:cubicBezTo>
                  <a:lnTo>
                    <a:pt x="149" y="240"/>
                  </a:lnTo>
                  <a:lnTo>
                    <a:pt x="65" y="284"/>
                  </a:lnTo>
                  <a:cubicBezTo>
                    <a:pt x="64" y="284"/>
                    <a:pt x="63" y="284"/>
                    <a:pt x="62" y="284"/>
                  </a:cubicBezTo>
                  <a:cubicBezTo>
                    <a:pt x="59" y="284"/>
                    <a:pt x="57" y="283"/>
                    <a:pt x="55" y="282"/>
                  </a:cubicBezTo>
                  <a:cubicBezTo>
                    <a:pt x="54" y="280"/>
                    <a:pt x="53" y="277"/>
                    <a:pt x="54" y="275"/>
                  </a:cubicBezTo>
                  <a:lnTo>
                    <a:pt x="70" y="182"/>
                  </a:lnTo>
                  <a:lnTo>
                    <a:pt x="2" y="116"/>
                  </a:lnTo>
                  <a:cubicBezTo>
                    <a:pt x="0" y="114"/>
                    <a:pt x="0" y="111"/>
                    <a:pt x="0" y="108"/>
                  </a:cubicBezTo>
                  <a:cubicBezTo>
                    <a:pt x="1" y="105"/>
                    <a:pt x="3" y="103"/>
                    <a:pt x="6" y="102"/>
                  </a:cubicBezTo>
                  <a:lnTo>
                    <a:pt x="100" y="89"/>
                  </a:lnTo>
                  <a:lnTo>
                    <a:pt x="142" y="5"/>
                  </a:lnTo>
                  <a:cubicBezTo>
                    <a:pt x="143" y="2"/>
                    <a:pt x="146" y="0"/>
                    <a:pt x="149" y="0"/>
                  </a:cubicBezTo>
                  <a:cubicBezTo>
                    <a:pt x="152" y="0"/>
                    <a:pt x="155" y="2"/>
                    <a:pt x="156" y="5"/>
                  </a:cubicBezTo>
                  <a:lnTo>
                    <a:pt x="198" y="89"/>
                  </a:lnTo>
                  <a:lnTo>
                    <a:pt x="292" y="102"/>
                  </a:lnTo>
                  <a:cubicBezTo>
                    <a:pt x="295" y="103"/>
                    <a:pt x="297" y="105"/>
                    <a:pt x="298" y="108"/>
                  </a:cubicBezTo>
                  <a:cubicBezTo>
                    <a:pt x="299" y="111"/>
                    <a:pt x="298" y="114"/>
                    <a:pt x="296" y="116"/>
                  </a:cubicBezTo>
                  <a:lnTo>
                    <a:pt x="228" y="182"/>
                  </a:lnTo>
                  <a:lnTo>
                    <a:pt x="244" y="275"/>
                  </a:lnTo>
                  <a:cubicBezTo>
                    <a:pt x="245" y="277"/>
                    <a:pt x="244" y="280"/>
                    <a:pt x="243" y="282"/>
                  </a:cubicBezTo>
                  <a:cubicBezTo>
                    <a:pt x="241" y="283"/>
                    <a:pt x="239" y="284"/>
                    <a:pt x="236" y="284"/>
                  </a:cubicBezTo>
                  <a:close/>
                </a:path>
              </a:pathLst>
            </a:custGeom>
            <a:grpFill/>
            <a:ln w="6350" cmpd="sng">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122377"/>
                  </a:solidFill>
                </a:ln>
                <a:solidFill>
                  <a:srgbClr val="8C9599"/>
                </a:solidFill>
                <a:effectLst/>
                <a:uLnTx/>
                <a:uFillTx/>
                <a:latin typeface="Arial"/>
                <a:cs typeface="Arial"/>
              </a:endParaRPr>
            </a:p>
          </p:txBody>
        </p:sp>
        <p:sp>
          <p:nvSpPr>
            <p:cNvPr id="32" name="Freeform 14">
              <a:extLst>
                <a:ext uri="{FF2B5EF4-FFF2-40B4-BE49-F238E27FC236}">
                  <a16:creationId xmlns:a16="http://schemas.microsoft.com/office/drawing/2014/main" id="{BE228482-BAF7-4B83-8EA4-F743B93107C6}"/>
                </a:ext>
              </a:extLst>
            </p:cNvPr>
            <p:cNvSpPr>
              <a:spLocks/>
            </p:cNvSpPr>
            <p:nvPr/>
          </p:nvSpPr>
          <p:spPr bwMode="auto">
            <a:xfrm>
              <a:off x="4392040" y="5638419"/>
              <a:ext cx="139700" cy="142875"/>
            </a:xfrm>
            <a:custGeom>
              <a:avLst/>
              <a:gdLst>
                <a:gd name="T0" fmla="*/ 73 w 81"/>
                <a:gd name="T1" fmla="*/ 33 h 81"/>
                <a:gd name="T2" fmla="*/ 73 w 81"/>
                <a:gd name="T3" fmla="*/ 33 h 81"/>
                <a:gd name="T4" fmla="*/ 48 w 81"/>
                <a:gd name="T5" fmla="*/ 33 h 81"/>
                <a:gd name="T6" fmla="*/ 48 w 81"/>
                <a:gd name="T7" fmla="*/ 7 h 81"/>
                <a:gd name="T8" fmla="*/ 40 w 81"/>
                <a:gd name="T9" fmla="*/ 0 h 81"/>
                <a:gd name="T10" fmla="*/ 33 w 81"/>
                <a:gd name="T11" fmla="*/ 7 h 81"/>
                <a:gd name="T12" fmla="*/ 33 w 81"/>
                <a:gd name="T13" fmla="*/ 33 h 81"/>
                <a:gd name="T14" fmla="*/ 7 w 81"/>
                <a:gd name="T15" fmla="*/ 33 h 81"/>
                <a:gd name="T16" fmla="*/ 0 w 81"/>
                <a:gd name="T17" fmla="*/ 40 h 81"/>
                <a:gd name="T18" fmla="*/ 7 w 81"/>
                <a:gd name="T19" fmla="*/ 48 h 81"/>
                <a:gd name="T20" fmla="*/ 33 w 81"/>
                <a:gd name="T21" fmla="*/ 48 h 81"/>
                <a:gd name="T22" fmla="*/ 33 w 81"/>
                <a:gd name="T23" fmla="*/ 73 h 81"/>
                <a:gd name="T24" fmla="*/ 40 w 81"/>
                <a:gd name="T25" fmla="*/ 81 h 81"/>
                <a:gd name="T26" fmla="*/ 48 w 81"/>
                <a:gd name="T27" fmla="*/ 73 h 81"/>
                <a:gd name="T28" fmla="*/ 48 w 81"/>
                <a:gd name="T29" fmla="*/ 48 h 81"/>
                <a:gd name="T30" fmla="*/ 73 w 81"/>
                <a:gd name="T31" fmla="*/ 48 h 81"/>
                <a:gd name="T32" fmla="*/ 81 w 81"/>
                <a:gd name="T33" fmla="*/ 40 h 81"/>
                <a:gd name="T34" fmla="*/ 73 w 81"/>
                <a:gd name="T35"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 h="81">
                  <a:moveTo>
                    <a:pt x="73" y="33"/>
                  </a:moveTo>
                  <a:lnTo>
                    <a:pt x="73" y="33"/>
                  </a:lnTo>
                  <a:lnTo>
                    <a:pt x="48" y="33"/>
                  </a:lnTo>
                  <a:lnTo>
                    <a:pt x="48" y="7"/>
                  </a:lnTo>
                  <a:cubicBezTo>
                    <a:pt x="48" y="3"/>
                    <a:pt x="44" y="0"/>
                    <a:pt x="40" y="0"/>
                  </a:cubicBezTo>
                  <a:cubicBezTo>
                    <a:pt x="36" y="0"/>
                    <a:pt x="33" y="3"/>
                    <a:pt x="33" y="7"/>
                  </a:cubicBezTo>
                  <a:lnTo>
                    <a:pt x="33" y="33"/>
                  </a:lnTo>
                  <a:lnTo>
                    <a:pt x="7" y="33"/>
                  </a:lnTo>
                  <a:cubicBezTo>
                    <a:pt x="3" y="33"/>
                    <a:pt x="0" y="36"/>
                    <a:pt x="0" y="40"/>
                  </a:cubicBezTo>
                  <a:cubicBezTo>
                    <a:pt x="0" y="44"/>
                    <a:pt x="3" y="48"/>
                    <a:pt x="7" y="48"/>
                  </a:cubicBezTo>
                  <a:lnTo>
                    <a:pt x="33" y="48"/>
                  </a:lnTo>
                  <a:lnTo>
                    <a:pt x="33" y="73"/>
                  </a:lnTo>
                  <a:cubicBezTo>
                    <a:pt x="33" y="77"/>
                    <a:pt x="36" y="81"/>
                    <a:pt x="40" y="81"/>
                  </a:cubicBezTo>
                  <a:cubicBezTo>
                    <a:pt x="44" y="81"/>
                    <a:pt x="48" y="77"/>
                    <a:pt x="48" y="73"/>
                  </a:cubicBezTo>
                  <a:lnTo>
                    <a:pt x="48" y="48"/>
                  </a:lnTo>
                  <a:lnTo>
                    <a:pt x="73" y="48"/>
                  </a:lnTo>
                  <a:cubicBezTo>
                    <a:pt x="77" y="48"/>
                    <a:pt x="81" y="44"/>
                    <a:pt x="81" y="40"/>
                  </a:cubicBezTo>
                  <a:cubicBezTo>
                    <a:pt x="81" y="36"/>
                    <a:pt x="77" y="33"/>
                    <a:pt x="73" y="33"/>
                  </a:cubicBezTo>
                  <a:close/>
                </a:path>
              </a:pathLst>
            </a:custGeom>
            <a:grpFill/>
            <a:ln w="6350" cmpd="sng">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8C9599"/>
                </a:solidFill>
                <a:effectLst/>
                <a:uLnTx/>
                <a:uFillTx/>
                <a:latin typeface="Arial"/>
                <a:cs typeface="Arial"/>
              </a:endParaRPr>
            </a:p>
          </p:txBody>
        </p:sp>
      </p:grpSp>
      <p:sp>
        <p:nvSpPr>
          <p:cNvPr id="33" name="Rectangle 32">
            <a:extLst>
              <a:ext uri="{FF2B5EF4-FFF2-40B4-BE49-F238E27FC236}">
                <a16:creationId xmlns:a16="http://schemas.microsoft.com/office/drawing/2014/main" id="{E7D2A792-901D-4A86-8F71-BFE67DB53CEE}"/>
              </a:ext>
            </a:extLst>
          </p:cNvPr>
          <p:cNvSpPr/>
          <p:nvPr/>
        </p:nvSpPr>
        <p:spPr>
          <a:xfrm>
            <a:off x="510540" y="4036498"/>
            <a:ext cx="1143000" cy="533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cs typeface="Arial"/>
            </a:endParaRPr>
          </a:p>
        </p:txBody>
      </p:sp>
      <p:sp>
        <p:nvSpPr>
          <p:cNvPr id="35" name="Oval 34">
            <a:extLst>
              <a:ext uri="{FF2B5EF4-FFF2-40B4-BE49-F238E27FC236}">
                <a16:creationId xmlns:a16="http://schemas.microsoft.com/office/drawing/2014/main" id="{B6560129-6512-40BA-A9E1-E963AB626412}"/>
              </a:ext>
            </a:extLst>
          </p:cNvPr>
          <p:cNvSpPr/>
          <p:nvPr/>
        </p:nvSpPr>
        <p:spPr>
          <a:xfrm>
            <a:off x="735232" y="3957839"/>
            <a:ext cx="667512" cy="667513"/>
          </a:xfrm>
          <a:prstGeom prst="ellipse">
            <a:avLst/>
          </a:prstGeom>
          <a:solidFill>
            <a:srgbClr val="DDF4FF"/>
          </a:solidFill>
          <a:ln>
            <a:solidFill>
              <a:srgbClr val="00B6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cs typeface="Arial"/>
            </a:endParaRPr>
          </a:p>
        </p:txBody>
      </p:sp>
      <p:grpSp>
        <p:nvGrpSpPr>
          <p:cNvPr id="36" name="Group 222">
            <a:extLst>
              <a:ext uri="{FF2B5EF4-FFF2-40B4-BE49-F238E27FC236}">
                <a16:creationId xmlns:a16="http://schemas.microsoft.com/office/drawing/2014/main" id="{2737A870-93A8-46ED-83A6-710A8FE89DD7}"/>
              </a:ext>
            </a:extLst>
          </p:cNvPr>
          <p:cNvGrpSpPr>
            <a:grpSpLocks noChangeAspect="1"/>
          </p:cNvGrpSpPr>
          <p:nvPr/>
        </p:nvGrpSpPr>
        <p:grpSpPr bwMode="auto">
          <a:xfrm>
            <a:off x="874254" y="4177580"/>
            <a:ext cx="389468" cy="228032"/>
            <a:chOff x="632" y="2929"/>
            <a:chExt cx="193" cy="113"/>
          </a:xfrm>
          <a:solidFill>
            <a:srgbClr val="00B6F1"/>
          </a:solidFill>
        </p:grpSpPr>
        <p:sp>
          <p:nvSpPr>
            <p:cNvPr id="37" name="Freeform 223">
              <a:extLst>
                <a:ext uri="{FF2B5EF4-FFF2-40B4-BE49-F238E27FC236}">
                  <a16:creationId xmlns:a16="http://schemas.microsoft.com/office/drawing/2014/main" id="{869142E5-40C5-41EC-9714-804BFD64465A}"/>
                </a:ext>
              </a:extLst>
            </p:cNvPr>
            <p:cNvSpPr>
              <a:spLocks noEditPoints="1"/>
            </p:cNvSpPr>
            <p:nvPr/>
          </p:nvSpPr>
          <p:spPr bwMode="auto">
            <a:xfrm>
              <a:off x="632" y="2929"/>
              <a:ext cx="193" cy="113"/>
            </a:xfrm>
            <a:custGeom>
              <a:avLst/>
              <a:gdLst>
                <a:gd name="T0" fmla="*/ 220 w 301"/>
                <a:gd name="T1" fmla="*/ 140 h 176"/>
                <a:gd name="T2" fmla="*/ 220 w 301"/>
                <a:gd name="T3" fmla="*/ 140 h 176"/>
                <a:gd name="T4" fmla="*/ 238 w 301"/>
                <a:gd name="T5" fmla="*/ 87 h 176"/>
                <a:gd name="T6" fmla="*/ 223 w 301"/>
                <a:gd name="T7" fmla="*/ 37 h 176"/>
                <a:gd name="T8" fmla="*/ 282 w 301"/>
                <a:gd name="T9" fmla="*/ 88 h 176"/>
                <a:gd name="T10" fmla="*/ 220 w 301"/>
                <a:gd name="T11" fmla="*/ 140 h 176"/>
                <a:gd name="T12" fmla="*/ 19 w 301"/>
                <a:gd name="T13" fmla="*/ 88 h 176"/>
                <a:gd name="T14" fmla="*/ 19 w 301"/>
                <a:gd name="T15" fmla="*/ 88 h 176"/>
                <a:gd name="T16" fmla="*/ 78 w 301"/>
                <a:gd name="T17" fmla="*/ 37 h 176"/>
                <a:gd name="T18" fmla="*/ 63 w 301"/>
                <a:gd name="T19" fmla="*/ 87 h 176"/>
                <a:gd name="T20" fmla="*/ 81 w 301"/>
                <a:gd name="T21" fmla="*/ 140 h 176"/>
                <a:gd name="T22" fmla="*/ 19 w 301"/>
                <a:gd name="T23" fmla="*/ 88 h 176"/>
                <a:gd name="T24" fmla="*/ 223 w 301"/>
                <a:gd name="T25" fmla="*/ 87 h 176"/>
                <a:gd name="T26" fmla="*/ 223 w 301"/>
                <a:gd name="T27" fmla="*/ 87 h 176"/>
                <a:gd name="T28" fmla="*/ 150 w 301"/>
                <a:gd name="T29" fmla="*/ 160 h 176"/>
                <a:gd name="T30" fmla="*/ 78 w 301"/>
                <a:gd name="T31" fmla="*/ 87 h 176"/>
                <a:gd name="T32" fmla="*/ 143 w 301"/>
                <a:gd name="T33" fmla="*/ 14 h 176"/>
                <a:gd name="T34" fmla="*/ 150 w 301"/>
                <a:gd name="T35" fmla="*/ 14 h 176"/>
                <a:gd name="T36" fmla="*/ 158 w 301"/>
                <a:gd name="T37" fmla="*/ 14 h 176"/>
                <a:gd name="T38" fmla="*/ 223 w 301"/>
                <a:gd name="T39" fmla="*/ 87 h 176"/>
                <a:gd name="T40" fmla="*/ 298 w 301"/>
                <a:gd name="T41" fmla="*/ 83 h 176"/>
                <a:gd name="T42" fmla="*/ 298 w 301"/>
                <a:gd name="T43" fmla="*/ 83 h 176"/>
                <a:gd name="T44" fmla="*/ 150 w 301"/>
                <a:gd name="T45" fmla="*/ 0 h 176"/>
                <a:gd name="T46" fmla="*/ 3 w 301"/>
                <a:gd name="T47" fmla="*/ 83 h 176"/>
                <a:gd name="T48" fmla="*/ 0 w 301"/>
                <a:gd name="T49" fmla="*/ 88 h 176"/>
                <a:gd name="T50" fmla="*/ 3 w 301"/>
                <a:gd name="T51" fmla="*/ 93 h 176"/>
                <a:gd name="T52" fmla="*/ 150 w 301"/>
                <a:gd name="T53" fmla="*/ 176 h 176"/>
                <a:gd name="T54" fmla="*/ 298 w 301"/>
                <a:gd name="T55" fmla="*/ 93 h 176"/>
                <a:gd name="T56" fmla="*/ 301 w 301"/>
                <a:gd name="T57" fmla="*/ 88 h 176"/>
                <a:gd name="T58" fmla="*/ 298 w 301"/>
                <a:gd name="T59" fmla="*/ 8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1" h="176">
                  <a:moveTo>
                    <a:pt x="220" y="140"/>
                  </a:moveTo>
                  <a:lnTo>
                    <a:pt x="220" y="140"/>
                  </a:lnTo>
                  <a:cubicBezTo>
                    <a:pt x="231" y="125"/>
                    <a:pt x="238" y="107"/>
                    <a:pt x="238" y="87"/>
                  </a:cubicBezTo>
                  <a:cubicBezTo>
                    <a:pt x="238" y="68"/>
                    <a:pt x="232" y="51"/>
                    <a:pt x="223" y="37"/>
                  </a:cubicBezTo>
                  <a:cubicBezTo>
                    <a:pt x="252" y="54"/>
                    <a:pt x="274" y="78"/>
                    <a:pt x="282" y="88"/>
                  </a:cubicBezTo>
                  <a:cubicBezTo>
                    <a:pt x="273" y="98"/>
                    <a:pt x="251" y="122"/>
                    <a:pt x="220" y="140"/>
                  </a:cubicBezTo>
                  <a:close/>
                  <a:moveTo>
                    <a:pt x="19" y="88"/>
                  </a:moveTo>
                  <a:lnTo>
                    <a:pt x="19" y="88"/>
                  </a:lnTo>
                  <a:cubicBezTo>
                    <a:pt x="27" y="78"/>
                    <a:pt x="49" y="55"/>
                    <a:pt x="78" y="37"/>
                  </a:cubicBezTo>
                  <a:cubicBezTo>
                    <a:pt x="68" y="51"/>
                    <a:pt x="63" y="68"/>
                    <a:pt x="63" y="87"/>
                  </a:cubicBezTo>
                  <a:cubicBezTo>
                    <a:pt x="63" y="107"/>
                    <a:pt x="69" y="125"/>
                    <a:pt x="81" y="140"/>
                  </a:cubicBezTo>
                  <a:cubicBezTo>
                    <a:pt x="50" y="122"/>
                    <a:pt x="27" y="98"/>
                    <a:pt x="19" y="88"/>
                  </a:cubicBezTo>
                  <a:close/>
                  <a:moveTo>
                    <a:pt x="223" y="87"/>
                  </a:moveTo>
                  <a:lnTo>
                    <a:pt x="223" y="87"/>
                  </a:lnTo>
                  <a:cubicBezTo>
                    <a:pt x="223" y="127"/>
                    <a:pt x="191" y="160"/>
                    <a:pt x="150" y="160"/>
                  </a:cubicBezTo>
                  <a:cubicBezTo>
                    <a:pt x="110" y="160"/>
                    <a:pt x="78" y="127"/>
                    <a:pt x="78" y="87"/>
                  </a:cubicBezTo>
                  <a:cubicBezTo>
                    <a:pt x="78" y="49"/>
                    <a:pt x="106" y="18"/>
                    <a:pt x="143" y="14"/>
                  </a:cubicBezTo>
                  <a:cubicBezTo>
                    <a:pt x="145" y="14"/>
                    <a:pt x="148" y="14"/>
                    <a:pt x="150" y="14"/>
                  </a:cubicBezTo>
                  <a:cubicBezTo>
                    <a:pt x="153" y="14"/>
                    <a:pt x="156" y="14"/>
                    <a:pt x="158" y="14"/>
                  </a:cubicBezTo>
                  <a:cubicBezTo>
                    <a:pt x="195" y="18"/>
                    <a:pt x="223" y="49"/>
                    <a:pt x="223" y="87"/>
                  </a:cubicBezTo>
                  <a:close/>
                  <a:moveTo>
                    <a:pt x="298" y="83"/>
                  </a:moveTo>
                  <a:lnTo>
                    <a:pt x="298" y="83"/>
                  </a:lnTo>
                  <a:cubicBezTo>
                    <a:pt x="291" y="74"/>
                    <a:pt x="229" y="0"/>
                    <a:pt x="150" y="0"/>
                  </a:cubicBezTo>
                  <a:cubicBezTo>
                    <a:pt x="72" y="0"/>
                    <a:pt x="10" y="74"/>
                    <a:pt x="3" y="83"/>
                  </a:cubicBezTo>
                  <a:lnTo>
                    <a:pt x="0" y="88"/>
                  </a:lnTo>
                  <a:lnTo>
                    <a:pt x="3" y="93"/>
                  </a:lnTo>
                  <a:cubicBezTo>
                    <a:pt x="10" y="101"/>
                    <a:pt x="72" y="176"/>
                    <a:pt x="150" y="176"/>
                  </a:cubicBezTo>
                  <a:cubicBezTo>
                    <a:pt x="229" y="176"/>
                    <a:pt x="291" y="101"/>
                    <a:pt x="298" y="93"/>
                  </a:cubicBezTo>
                  <a:lnTo>
                    <a:pt x="301" y="88"/>
                  </a:lnTo>
                  <a:lnTo>
                    <a:pt x="298" y="8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8" name="Freeform 224">
              <a:extLst>
                <a:ext uri="{FF2B5EF4-FFF2-40B4-BE49-F238E27FC236}">
                  <a16:creationId xmlns:a16="http://schemas.microsoft.com/office/drawing/2014/main" id="{D2397818-31E6-418B-A801-3BD8176CF37D}"/>
                </a:ext>
              </a:extLst>
            </p:cNvPr>
            <p:cNvSpPr>
              <a:spLocks noEditPoints="1"/>
            </p:cNvSpPr>
            <p:nvPr/>
          </p:nvSpPr>
          <p:spPr bwMode="auto">
            <a:xfrm>
              <a:off x="704" y="2960"/>
              <a:ext cx="48" cy="49"/>
            </a:xfrm>
            <a:custGeom>
              <a:avLst/>
              <a:gdLst>
                <a:gd name="T0" fmla="*/ 61 w 76"/>
                <a:gd name="T1" fmla="*/ 38 h 76"/>
                <a:gd name="T2" fmla="*/ 61 w 76"/>
                <a:gd name="T3" fmla="*/ 38 h 76"/>
                <a:gd name="T4" fmla="*/ 38 w 76"/>
                <a:gd name="T5" fmla="*/ 61 h 76"/>
                <a:gd name="T6" fmla="*/ 15 w 76"/>
                <a:gd name="T7" fmla="*/ 38 h 76"/>
                <a:gd name="T8" fmla="*/ 38 w 76"/>
                <a:gd name="T9" fmla="*/ 15 h 76"/>
                <a:gd name="T10" fmla="*/ 61 w 76"/>
                <a:gd name="T11" fmla="*/ 38 h 76"/>
                <a:gd name="T12" fmla="*/ 0 w 76"/>
                <a:gd name="T13" fmla="*/ 38 h 76"/>
                <a:gd name="T14" fmla="*/ 0 w 76"/>
                <a:gd name="T15" fmla="*/ 38 h 76"/>
                <a:gd name="T16" fmla="*/ 38 w 76"/>
                <a:gd name="T17" fmla="*/ 76 h 76"/>
                <a:gd name="T18" fmla="*/ 76 w 76"/>
                <a:gd name="T19" fmla="*/ 38 h 76"/>
                <a:gd name="T20" fmla="*/ 38 w 76"/>
                <a:gd name="T21" fmla="*/ 0 h 76"/>
                <a:gd name="T22" fmla="*/ 0 w 76"/>
                <a:gd name="T23" fmla="*/ 3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76">
                  <a:moveTo>
                    <a:pt x="61" y="38"/>
                  </a:moveTo>
                  <a:lnTo>
                    <a:pt x="61" y="38"/>
                  </a:lnTo>
                  <a:cubicBezTo>
                    <a:pt x="61" y="50"/>
                    <a:pt x="51" y="61"/>
                    <a:pt x="38" y="61"/>
                  </a:cubicBezTo>
                  <a:cubicBezTo>
                    <a:pt x="26" y="61"/>
                    <a:pt x="15" y="50"/>
                    <a:pt x="15" y="38"/>
                  </a:cubicBezTo>
                  <a:cubicBezTo>
                    <a:pt x="15" y="25"/>
                    <a:pt x="26" y="15"/>
                    <a:pt x="38" y="15"/>
                  </a:cubicBezTo>
                  <a:cubicBezTo>
                    <a:pt x="51" y="15"/>
                    <a:pt x="61" y="25"/>
                    <a:pt x="61" y="38"/>
                  </a:cubicBezTo>
                  <a:close/>
                  <a:moveTo>
                    <a:pt x="0" y="38"/>
                  </a:moveTo>
                  <a:lnTo>
                    <a:pt x="0" y="38"/>
                  </a:lnTo>
                  <a:cubicBezTo>
                    <a:pt x="0" y="59"/>
                    <a:pt x="17" y="76"/>
                    <a:pt x="38" y="76"/>
                  </a:cubicBezTo>
                  <a:cubicBezTo>
                    <a:pt x="59" y="76"/>
                    <a:pt x="76" y="59"/>
                    <a:pt x="76" y="38"/>
                  </a:cubicBezTo>
                  <a:cubicBezTo>
                    <a:pt x="76" y="17"/>
                    <a:pt x="59" y="0"/>
                    <a:pt x="38" y="0"/>
                  </a:cubicBezTo>
                  <a:cubicBezTo>
                    <a:pt x="17" y="0"/>
                    <a:pt x="0" y="17"/>
                    <a:pt x="0" y="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a:cs typeface="Arial"/>
              </a:endParaRPr>
            </a:p>
          </p:txBody>
        </p:sp>
      </p:grpSp>
      <p:cxnSp>
        <p:nvCxnSpPr>
          <p:cNvPr id="40" name="Straight Connector 39">
            <a:extLst>
              <a:ext uri="{FF2B5EF4-FFF2-40B4-BE49-F238E27FC236}">
                <a16:creationId xmlns:a16="http://schemas.microsoft.com/office/drawing/2014/main" id="{11C457D7-00B7-4918-9046-BA085A940DC1}"/>
              </a:ext>
            </a:extLst>
          </p:cNvPr>
          <p:cNvCxnSpPr>
            <a:cxnSpLocks/>
          </p:cNvCxnSpPr>
          <p:nvPr/>
        </p:nvCxnSpPr>
        <p:spPr>
          <a:xfrm>
            <a:off x="483447" y="883886"/>
            <a:ext cx="8509465"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F4734EF-41FE-40A0-85F7-EFC5A172C886}"/>
              </a:ext>
            </a:extLst>
          </p:cNvPr>
          <p:cNvCxnSpPr>
            <a:cxnSpLocks/>
          </p:cNvCxnSpPr>
          <p:nvPr/>
        </p:nvCxnSpPr>
        <p:spPr>
          <a:xfrm>
            <a:off x="483447" y="6515582"/>
            <a:ext cx="8509465"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pic>
        <p:nvPicPr>
          <p:cNvPr id="43" name="Picture 42">
            <a:extLst>
              <a:ext uri="{FF2B5EF4-FFF2-40B4-BE49-F238E27FC236}">
                <a16:creationId xmlns:a16="http://schemas.microsoft.com/office/drawing/2014/main" id="{981FF5FC-2E12-4E4D-8A3D-A713D7DB6085}"/>
              </a:ext>
            </a:extLst>
          </p:cNvPr>
          <p:cNvPicPr>
            <a:picLocks noChangeAspect="1"/>
          </p:cNvPicPr>
          <p:nvPr/>
        </p:nvPicPr>
        <p:blipFill rotWithShape="1">
          <a:blip r:embed="rId2">
            <a:extLst>
              <a:ext uri="{28A0092B-C50C-407E-A947-70E740481C1C}">
                <a14:useLocalDpi xmlns:a14="http://schemas.microsoft.com/office/drawing/2010/main" val="0"/>
              </a:ext>
            </a:extLst>
          </a:blip>
          <a:srcRect l="9796" t="3718" b="10078"/>
          <a:stretch/>
        </p:blipFill>
        <p:spPr>
          <a:xfrm>
            <a:off x="7938122" y="69030"/>
            <a:ext cx="972554" cy="722881"/>
          </a:xfrm>
          <a:prstGeom prst="rect">
            <a:avLst/>
          </a:prstGeom>
        </p:spPr>
      </p:pic>
      <p:sp>
        <p:nvSpPr>
          <p:cNvPr id="2" name="TextBox 1">
            <a:extLst>
              <a:ext uri="{FF2B5EF4-FFF2-40B4-BE49-F238E27FC236}">
                <a16:creationId xmlns:a16="http://schemas.microsoft.com/office/drawing/2014/main" id="{CA4710F3-BDDE-4950-BE63-426121B66E0C}"/>
              </a:ext>
            </a:extLst>
          </p:cNvPr>
          <p:cNvSpPr txBox="1"/>
          <p:nvPr/>
        </p:nvSpPr>
        <p:spPr>
          <a:xfrm>
            <a:off x="453757" y="6500695"/>
            <a:ext cx="4089581" cy="246221"/>
          </a:xfrm>
          <a:prstGeom prst="rect">
            <a:avLst/>
          </a:prstGeom>
          <a:noFill/>
        </p:spPr>
        <p:txBody>
          <a:bodyPr wrap="none" rtlCol="0">
            <a:spAutoFit/>
          </a:bodyPr>
          <a:lstStyle/>
          <a:p>
            <a:r>
              <a:rPr lang="en-US" sz="1000" dirty="0"/>
              <a:t>Refer to the benefit summary for a comprehensive list of covered services. </a:t>
            </a:r>
          </a:p>
        </p:txBody>
      </p:sp>
    </p:spTree>
    <p:extLst>
      <p:ext uri="{BB962C8B-B14F-4D97-AF65-F5344CB8AC3E}">
        <p14:creationId xmlns:p14="http://schemas.microsoft.com/office/powerpoint/2010/main" val="3353333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Glasses">
            <a:extLst>
              <a:ext uri="{FF2B5EF4-FFF2-40B4-BE49-F238E27FC236}">
                <a16:creationId xmlns:a16="http://schemas.microsoft.com/office/drawing/2014/main" id="{2DFE9EE4-9F76-490F-A987-BC3461B4D345}"/>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545768" y="1618882"/>
            <a:ext cx="914400" cy="914400"/>
          </a:xfrm>
          <a:prstGeom prst="rect">
            <a:avLst/>
          </a:prstGeom>
        </p:spPr>
      </p:pic>
      <p:pic>
        <p:nvPicPr>
          <p:cNvPr id="7" name="Graphic 6" descr="Eye">
            <a:extLst>
              <a:ext uri="{FF2B5EF4-FFF2-40B4-BE49-F238E27FC236}">
                <a16:creationId xmlns:a16="http://schemas.microsoft.com/office/drawing/2014/main" id="{5B8702AB-FC08-471B-BCB3-AF12900C6372}"/>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4114800" y="1611747"/>
            <a:ext cx="914400" cy="914400"/>
          </a:xfrm>
          <a:prstGeom prst="rect">
            <a:avLst/>
          </a:prstGeom>
        </p:spPr>
      </p:pic>
      <p:pic>
        <p:nvPicPr>
          <p:cNvPr id="11" name="Graphic 10" descr="Sunglasses">
            <a:extLst>
              <a:ext uri="{FF2B5EF4-FFF2-40B4-BE49-F238E27FC236}">
                <a16:creationId xmlns:a16="http://schemas.microsoft.com/office/drawing/2014/main" id="{7931F8F9-D778-4FE4-BFD1-BBFC94EC4A8A}"/>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674393" y="1637309"/>
            <a:ext cx="914400" cy="914400"/>
          </a:xfrm>
          <a:prstGeom prst="rect">
            <a:avLst/>
          </a:prstGeom>
        </p:spPr>
      </p:pic>
      <p:pic>
        <p:nvPicPr>
          <p:cNvPr id="13" name="Graphic 12" descr="Sunglasses">
            <a:extLst>
              <a:ext uri="{FF2B5EF4-FFF2-40B4-BE49-F238E27FC236}">
                <a16:creationId xmlns:a16="http://schemas.microsoft.com/office/drawing/2014/main" id="{33E87CAB-32E0-4DC4-AB45-15585A885FC4}"/>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4165600" y="3755763"/>
            <a:ext cx="914400" cy="914400"/>
          </a:xfrm>
          <a:prstGeom prst="rect">
            <a:avLst/>
          </a:prstGeom>
        </p:spPr>
      </p:pic>
      <p:pic>
        <p:nvPicPr>
          <p:cNvPr id="19" name="Graphic 18" descr="Ear">
            <a:extLst>
              <a:ext uri="{FF2B5EF4-FFF2-40B4-BE49-F238E27FC236}">
                <a16:creationId xmlns:a16="http://schemas.microsoft.com/office/drawing/2014/main" id="{B8AD97F5-465E-4CF0-A721-EB117335A0EA}"/>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6705600" y="3733494"/>
            <a:ext cx="914400" cy="914400"/>
          </a:xfrm>
          <a:prstGeom prst="rect">
            <a:avLst/>
          </a:prstGeom>
        </p:spPr>
      </p:pic>
      <p:sp>
        <p:nvSpPr>
          <p:cNvPr id="26" name="TextBox 25">
            <a:extLst>
              <a:ext uri="{FF2B5EF4-FFF2-40B4-BE49-F238E27FC236}">
                <a16:creationId xmlns:a16="http://schemas.microsoft.com/office/drawing/2014/main" id="{8F54A996-3A48-465D-82AE-480415894C0C}"/>
              </a:ext>
            </a:extLst>
          </p:cNvPr>
          <p:cNvSpPr txBox="1"/>
          <p:nvPr/>
        </p:nvSpPr>
        <p:spPr>
          <a:xfrm>
            <a:off x="613095" y="2374235"/>
            <a:ext cx="2827606"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
                <a:srgbClr val="00A8F7"/>
              </a:buClr>
              <a:buSzTx/>
              <a:buFontTx/>
              <a:buNone/>
              <a:tabLst/>
              <a:defRPr/>
            </a:pPr>
            <a:r>
              <a:rPr lang="en-US" b="1" dirty="0">
                <a:solidFill>
                  <a:srgbClr val="00B6F1"/>
                </a:solidFill>
                <a:latin typeface="Arial"/>
                <a:cs typeface="Arial"/>
              </a:rPr>
              <a:t>2</a:t>
            </a:r>
            <a:r>
              <a:rPr kumimoji="0" lang="en-US" sz="1800" b="1" i="0" u="none" strike="noStrike" kern="1200" cap="none" spc="0" normalizeH="0" baseline="0" noProof="0" dirty="0">
                <a:ln>
                  <a:noFill/>
                </a:ln>
                <a:solidFill>
                  <a:srgbClr val="00B6F1"/>
                </a:solidFill>
                <a:effectLst/>
                <a:uLnTx/>
                <a:uFillTx/>
                <a:latin typeface="Arial"/>
                <a:cs typeface="Arial"/>
              </a:rPr>
              <a:t>0% off </a:t>
            </a:r>
          </a:p>
          <a:p>
            <a:pPr marL="0" marR="0" lvl="0" indent="0" algn="ctr" defTabSz="457200" rtl="0" eaLnBrk="1" fontAlgn="auto" latinLnBrk="0" hangingPunct="1">
              <a:lnSpc>
                <a:spcPct val="100000"/>
              </a:lnSpc>
              <a:spcBef>
                <a:spcPts val="0"/>
              </a:spcBef>
              <a:spcAft>
                <a:spcPts val="0"/>
              </a:spcAft>
              <a:buClr>
                <a:srgbClr val="00A8F7"/>
              </a:buClr>
              <a:buSzTx/>
              <a:buFontTx/>
              <a:buNone/>
              <a:tabLst/>
              <a:defRPr/>
            </a:pPr>
            <a:r>
              <a:rPr kumimoji="0" lang="en-US" sz="1400" b="0" i="0" u="none" strike="noStrike" kern="1200" cap="none" spc="0" normalizeH="0" baseline="0" noProof="0" dirty="0">
                <a:ln>
                  <a:noFill/>
                </a:ln>
                <a:solidFill>
                  <a:srgbClr val="4D4D4D"/>
                </a:solidFill>
                <a:effectLst/>
                <a:uLnTx/>
                <a:uFillTx/>
                <a:latin typeface="Arial"/>
                <a:cs typeface="Arial"/>
              </a:rPr>
              <a:t>additional pair of glasses</a:t>
            </a:r>
          </a:p>
        </p:txBody>
      </p:sp>
      <p:sp>
        <p:nvSpPr>
          <p:cNvPr id="27" name="TextBox 26">
            <a:extLst>
              <a:ext uri="{FF2B5EF4-FFF2-40B4-BE49-F238E27FC236}">
                <a16:creationId xmlns:a16="http://schemas.microsoft.com/office/drawing/2014/main" id="{92EC9718-F7BE-4E2D-BB08-E8D0B99B3F20}"/>
              </a:ext>
            </a:extLst>
          </p:cNvPr>
          <p:cNvSpPr txBox="1"/>
          <p:nvPr/>
        </p:nvSpPr>
        <p:spPr>
          <a:xfrm>
            <a:off x="3471051" y="2397227"/>
            <a:ext cx="2230033" cy="101566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
                <a:srgbClr val="00A8F7"/>
              </a:buClr>
              <a:buSzTx/>
              <a:buFontTx/>
              <a:buNone/>
              <a:tabLst/>
              <a:defRPr/>
            </a:pPr>
            <a:r>
              <a:rPr kumimoji="0" lang="en-US" sz="1800" b="1" i="0" u="none" strike="noStrike" kern="1200" cap="none" spc="0" normalizeH="0" baseline="0" noProof="0" dirty="0">
                <a:ln>
                  <a:noFill/>
                </a:ln>
                <a:solidFill>
                  <a:srgbClr val="00B6F1"/>
                </a:solidFill>
                <a:effectLst/>
                <a:uLnTx/>
                <a:uFillTx/>
                <a:latin typeface="Arial"/>
                <a:cs typeface="Arial"/>
              </a:rPr>
              <a:t>15% off </a:t>
            </a:r>
          </a:p>
          <a:p>
            <a:pPr marL="0" marR="0" lvl="0" indent="0" algn="ctr" defTabSz="457200" rtl="0" eaLnBrk="1" fontAlgn="auto" latinLnBrk="0" hangingPunct="1">
              <a:lnSpc>
                <a:spcPct val="100000"/>
              </a:lnSpc>
              <a:spcBef>
                <a:spcPts val="0"/>
              </a:spcBef>
              <a:spcAft>
                <a:spcPts val="0"/>
              </a:spcAft>
              <a:buClr>
                <a:srgbClr val="00A8F7"/>
              </a:buClr>
              <a:buSzTx/>
              <a:buFontTx/>
              <a:buNone/>
              <a:tabLst/>
              <a:defRPr/>
            </a:pPr>
            <a:r>
              <a:rPr kumimoji="0" lang="en-US" sz="1400" b="0" i="0" u="none" strike="noStrike" kern="1200" cap="none" spc="0" normalizeH="0" baseline="0" noProof="0" dirty="0">
                <a:ln>
                  <a:noFill/>
                </a:ln>
                <a:solidFill>
                  <a:srgbClr val="4D4D4D"/>
                </a:solidFill>
                <a:effectLst/>
                <a:uLnTx/>
                <a:uFillTx/>
                <a:latin typeface="Arial"/>
                <a:cs typeface="Arial"/>
              </a:rPr>
              <a:t>standard LASIK prices </a:t>
            </a:r>
          </a:p>
          <a:p>
            <a:pPr marL="0" marR="0" lvl="0" indent="0" algn="ctr" defTabSz="457200" rtl="0" eaLnBrk="1" fontAlgn="auto" latinLnBrk="0" hangingPunct="1">
              <a:lnSpc>
                <a:spcPct val="100000"/>
              </a:lnSpc>
              <a:spcBef>
                <a:spcPts val="0"/>
              </a:spcBef>
              <a:spcAft>
                <a:spcPts val="0"/>
              </a:spcAft>
              <a:buClr>
                <a:srgbClr val="00A8F7"/>
              </a:buClr>
              <a:buSzTx/>
              <a:buFontTx/>
              <a:buNone/>
              <a:tabLst/>
              <a:defRPr/>
            </a:pPr>
            <a:r>
              <a:rPr kumimoji="0" lang="en-US" sz="1400" b="0" i="0" u="none" strike="noStrike" kern="1200" cap="none" spc="0" normalizeH="0" baseline="0" noProof="0" dirty="0">
                <a:ln>
                  <a:noFill/>
                </a:ln>
                <a:solidFill>
                  <a:srgbClr val="4D4D4D"/>
                </a:solidFill>
                <a:effectLst/>
                <a:uLnTx/>
                <a:uFillTx/>
                <a:latin typeface="Arial"/>
                <a:cs typeface="Arial"/>
              </a:rPr>
              <a:t>or 5% off the promotional </a:t>
            </a:r>
          </a:p>
          <a:p>
            <a:pPr marL="0" marR="0" lvl="0" indent="0" algn="ctr" defTabSz="457200" rtl="0" eaLnBrk="1" fontAlgn="auto" latinLnBrk="0" hangingPunct="1">
              <a:lnSpc>
                <a:spcPct val="100000"/>
              </a:lnSpc>
              <a:spcBef>
                <a:spcPts val="0"/>
              </a:spcBef>
              <a:spcAft>
                <a:spcPts val="0"/>
              </a:spcAft>
              <a:buClr>
                <a:srgbClr val="00A8F7"/>
              </a:buClr>
              <a:buSzTx/>
              <a:buFontTx/>
              <a:buNone/>
              <a:tabLst/>
              <a:defRPr/>
            </a:pPr>
            <a:r>
              <a:rPr kumimoji="0" lang="en-US" sz="1400" b="0" i="0" u="none" strike="noStrike" kern="1200" cap="none" spc="0" normalizeH="0" baseline="0" noProof="0" dirty="0">
                <a:ln>
                  <a:noFill/>
                </a:ln>
                <a:solidFill>
                  <a:srgbClr val="4D4D4D"/>
                </a:solidFill>
                <a:effectLst/>
                <a:uLnTx/>
                <a:uFillTx/>
                <a:latin typeface="Arial"/>
                <a:cs typeface="Arial"/>
              </a:rPr>
              <a:t>price</a:t>
            </a:r>
          </a:p>
        </p:txBody>
      </p:sp>
      <p:sp>
        <p:nvSpPr>
          <p:cNvPr id="28" name="TextBox 27">
            <a:extLst>
              <a:ext uri="{FF2B5EF4-FFF2-40B4-BE49-F238E27FC236}">
                <a16:creationId xmlns:a16="http://schemas.microsoft.com/office/drawing/2014/main" id="{13A347CA-8D02-46CF-B5E2-BA6253D43DDB}"/>
              </a:ext>
            </a:extLst>
          </p:cNvPr>
          <p:cNvSpPr txBox="1"/>
          <p:nvPr/>
        </p:nvSpPr>
        <p:spPr>
          <a:xfrm>
            <a:off x="6039788" y="2407385"/>
            <a:ext cx="2183611" cy="80021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
                <a:srgbClr val="00A8F7"/>
              </a:buClr>
              <a:buSzTx/>
              <a:buFontTx/>
              <a:buNone/>
              <a:tabLst/>
              <a:defRPr/>
            </a:pPr>
            <a:r>
              <a:rPr kumimoji="0" lang="en-US" sz="1800" b="1" i="0" u="none" strike="noStrike" kern="1200" cap="none" spc="0" normalizeH="0" baseline="0" noProof="0" dirty="0">
                <a:ln>
                  <a:noFill/>
                </a:ln>
                <a:solidFill>
                  <a:srgbClr val="00B6F1"/>
                </a:solidFill>
                <a:effectLst/>
                <a:uLnTx/>
                <a:uFillTx/>
                <a:latin typeface="Arial"/>
                <a:cs typeface="Arial"/>
              </a:rPr>
              <a:t>20% off </a:t>
            </a:r>
          </a:p>
          <a:p>
            <a:pPr marL="0" marR="0" lvl="0" indent="0" algn="ctr" defTabSz="457200" rtl="0" eaLnBrk="1" fontAlgn="auto" latinLnBrk="0" hangingPunct="1">
              <a:lnSpc>
                <a:spcPct val="100000"/>
              </a:lnSpc>
              <a:spcBef>
                <a:spcPts val="0"/>
              </a:spcBef>
              <a:spcAft>
                <a:spcPts val="0"/>
              </a:spcAft>
              <a:buClr>
                <a:srgbClr val="00A8F7"/>
              </a:buClr>
              <a:buSzTx/>
              <a:buFontTx/>
              <a:buNone/>
              <a:tabLst/>
              <a:defRPr/>
            </a:pPr>
            <a:r>
              <a:rPr kumimoji="0" lang="en-US" sz="1400" b="0" i="0" u="none" strike="noStrike" kern="1200" cap="none" spc="0" normalizeH="0" baseline="0" noProof="0" dirty="0">
                <a:ln>
                  <a:noFill/>
                </a:ln>
                <a:solidFill>
                  <a:srgbClr val="4D4D4D"/>
                </a:solidFill>
                <a:effectLst/>
                <a:uLnTx/>
                <a:uFillTx/>
                <a:latin typeface="Arial"/>
                <a:cs typeface="Arial"/>
              </a:rPr>
              <a:t>any remaining balance </a:t>
            </a:r>
          </a:p>
          <a:p>
            <a:pPr marL="0" marR="0" lvl="0" indent="0" algn="ctr" defTabSz="457200" rtl="0" eaLnBrk="1" fontAlgn="auto" latinLnBrk="0" hangingPunct="1">
              <a:lnSpc>
                <a:spcPct val="100000"/>
              </a:lnSpc>
              <a:spcBef>
                <a:spcPts val="0"/>
              </a:spcBef>
              <a:spcAft>
                <a:spcPts val="0"/>
              </a:spcAft>
              <a:buClr>
                <a:srgbClr val="00A8F7"/>
              </a:buClr>
              <a:buSzTx/>
              <a:buFontTx/>
              <a:buNone/>
              <a:tabLst/>
              <a:defRPr/>
            </a:pPr>
            <a:r>
              <a:rPr kumimoji="0" lang="en-US" sz="1400" b="0" i="0" u="none" strike="noStrike" kern="1200" cap="none" spc="0" normalizeH="0" baseline="0" noProof="0" dirty="0">
                <a:ln>
                  <a:noFill/>
                </a:ln>
                <a:solidFill>
                  <a:srgbClr val="4D4D4D"/>
                </a:solidFill>
                <a:effectLst/>
                <a:uLnTx/>
                <a:uFillTx/>
                <a:latin typeface="Arial"/>
                <a:cs typeface="Arial"/>
              </a:rPr>
              <a:t>over the frame allowance</a:t>
            </a:r>
          </a:p>
        </p:txBody>
      </p:sp>
      <p:sp>
        <p:nvSpPr>
          <p:cNvPr id="29" name="TextBox 28">
            <a:extLst>
              <a:ext uri="{FF2B5EF4-FFF2-40B4-BE49-F238E27FC236}">
                <a16:creationId xmlns:a16="http://schemas.microsoft.com/office/drawing/2014/main" id="{F4BF3937-1762-4D10-877D-DD2AA0E89D4B}"/>
              </a:ext>
            </a:extLst>
          </p:cNvPr>
          <p:cNvSpPr txBox="1"/>
          <p:nvPr/>
        </p:nvSpPr>
        <p:spPr>
          <a:xfrm>
            <a:off x="695052" y="4584674"/>
            <a:ext cx="2492990" cy="80021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
                <a:srgbClr val="00A8F7"/>
              </a:buClr>
              <a:buSzTx/>
              <a:buFontTx/>
              <a:buNone/>
              <a:tabLst/>
              <a:defRPr/>
            </a:pPr>
            <a:r>
              <a:rPr lang="en-US" b="1" dirty="0">
                <a:solidFill>
                  <a:srgbClr val="00B6F1"/>
                </a:solidFill>
                <a:latin typeface="Arial"/>
                <a:cs typeface="Arial"/>
              </a:rPr>
              <a:t>7</a:t>
            </a:r>
            <a:r>
              <a:rPr kumimoji="0" lang="en-US" sz="1800" b="1" i="0" u="none" strike="noStrike" kern="1200" cap="none" spc="0" normalizeH="0" baseline="0" noProof="0" dirty="0">
                <a:ln>
                  <a:noFill/>
                </a:ln>
                <a:solidFill>
                  <a:srgbClr val="00B6F1"/>
                </a:solidFill>
                <a:effectLst/>
                <a:uLnTx/>
                <a:uFillTx/>
                <a:latin typeface="Arial"/>
                <a:cs typeface="Arial"/>
              </a:rPr>
              <a:t>5% </a:t>
            </a:r>
            <a:r>
              <a:rPr lang="en-US" b="1" dirty="0">
                <a:solidFill>
                  <a:srgbClr val="00B6F1"/>
                </a:solidFill>
                <a:latin typeface="Arial"/>
                <a:cs typeface="Arial"/>
              </a:rPr>
              <a:t>coverage</a:t>
            </a:r>
            <a:r>
              <a:rPr kumimoji="0" lang="en-US" sz="1800" b="1" i="0" u="none" strike="noStrike" kern="1200" cap="none" spc="0" normalizeH="0" baseline="0" noProof="0" dirty="0">
                <a:ln>
                  <a:noFill/>
                </a:ln>
                <a:solidFill>
                  <a:srgbClr val="00B6F1"/>
                </a:solidFill>
                <a:effectLst/>
                <a:uLnTx/>
                <a:uFillTx/>
                <a:latin typeface="Arial"/>
                <a:cs typeface="Arial"/>
              </a:rPr>
              <a:t> </a:t>
            </a:r>
          </a:p>
          <a:p>
            <a:pPr marL="0" marR="0" lvl="0" indent="0" algn="ctr" defTabSz="457200" rtl="0" eaLnBrk="1" fontAlgn="auto" latinLnBrk="0" hangingPunct="1">
              <a:lnSpc>
                <a:spcPct val="100000"/>
              </a:lnSpc>
              <a:spcBef>
                <a:spcPts val="0"/>
              </a:spcBef>
              <a:spcAft>
                <a:spcPts val="0"/>
              </a:spcAft>
              <a:buClr>
                <a:srgbClr val="00A8F7"/>
              </a:buClr>
              <a:buSzTx/>
              <a:buFontTx/>
              <a:buNone/>
              <a:tabLst/>
              <a:defRPr/>
            </a:pPr>
            <a:r>
              <a:rPr lang="en-US" sz="1400" dirty="0">
                <a:solidFill>
                  <a:srgbClr val="4D4D4D"/>
                </a:solidFill>
                <a:latin typeface="Arial"/>
                <a:cs typeface="Arial"/>
              </a:rPr>
              <a:t>f</a:t>
            </a:r>
            <a:r>
              <a:rPr kumimoji="0" lang="en-US" sz="1400" b="0" i="0" u="none" strike="noStrike" kern="1200" cap="none" spc="0" normalizeH="0" baseline="0" noProof="0" dirty="0">
                <a:ln>
                  <a:noFill/>
                </a:ln>
                <a:solidFill>
                  <a:srgbClr val="4D4D4D"/>
                </a:solidFill>
                <a:effectLst/>
                <a:uLnTx/>
                <a:uFillTx/>
                <a:latin typeface="Arial"/>
                <a:cs typeface="Arial"/>
              </a:rPr>
              <a:t>or approved low vision aids, </a:t>
            </a:r>
          </a:p>
          <a:p>
            <a:pPr marL="0" marR="0" lvl="0" indent="0" algn="ctr" defTabSz="457200" rtl="0" eaLnBrk="1" fontAlgn="auto" latinLnBrk="0" hangingPunct="1">
              <a:lnSpc>
                <a:spcPct val="100000"/>
              </a:lnSpc>
              <a:spcBef>
                <a:spcPts val="0"/>
              </a:spcBef>
              <a:spcAft>
                <a:spcPts val="0"/>
              </a:spcAft>
              <a:buClr>
                <a:srgbClr val="00A8F7"/>
              </a:buClr>
              <a:buSzTx/>
              <a:buFontTx/>
              <a:buNone/>
              <a:tabLst/>
              <a:defRPr/>
            </a:pPr>
            <a:r>
              <a:rPr kumimoji="0" lang="en-US" sz="1400" b="0" i="0" u="none" strike="noStrike" kern="1200" cap="none" spc="0" normalizeH="0" baseline="0" noProof="0" dirty="0">
                <a:ln>
                  <a:noFill/>
                </a:ln>
                <a:solidFill>
                  <a:srgbClr val="4D4D4D"/>
                </a:solidFill>
                <a:effectLst/>
                <a:uLnTx/>
                <a:uFillTx/>
                <a:latin typeface="Arial"/>
                <a:cs typeface="Arial"/>
              </a:rPr>
              <a:t>up to $1,000 every 2 years</a:t>
            </a:r>
          </a:p>
        </p:txBody>
      </p:sp>
      <p:sp>
        <p:nvSpPr>
          <p:cNvPr id="30" name="TextBox 29">
            <a:extLst>
              <a:ext uri="{FF2B5EF4-FFF2-40B4-BE49-F238E27FC236}">
                <a16:creationId xmlns:a16="http://schemas.microsoft.com/office/drawing/2014/main" id="{07437A08-4109-4685-93CC-E260CB77556E}"/>
              </a:ext>
            </a:extLst>
          </p:cNvPr>
          <p:cNvSpPr txBox="1"/>
          <p:nvPr/>
        </p:nvSpPr>
        <p:spPr>
          <a:xfrm>
            <a:off x="3536356" y="4574887"/>
            <a:ext cx="2223686" cy="101566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
                <a:srgbClr val="00A8F7"/>
              </a:buClr>
              <a:buSzTx/>
              <a:buFontTx/>
              <a:buNone/>
              <a:tabLst/>
              <a:defRPr/>
            </a:pPr>
            <a:r>
              <a:rPr kumimoji="0" lang="en-US" sz="1800" b="1" i="0" u="none" strike="noStrike" kern="1200" cap="none" spc="0" normalizeH="0" baseline="0" noProof="0" dirty="0">
                <a:ln>
                  <a:noFill/>
                </a:ln>
                <a:solidFill>
                  <a:srgbClr val="00B6F1"/>
                </a:solidFill>
                <a:effectLst/>
                <a:uLnTx/>
                <a:uFillTx/>
                <a:latin typeface="Arial"/>
                <a:cs typeface="Arial"/>
              </a:rPr>
              <a:t>20% off </a:t>
            </a:r>
          </a:p>
          <a:p>
            <a:pPr marL="0" marR="0" lvl="0" indent="0" algn="ctr" defTabSz="457200" rtl="0" eaLnBrk="1" fontAlgn="auto" latinLnBrk="0" hangingPunct="1">
              <a:lnSpc>
                <a:spcPct val="100000"/>
              </a:lnSpc>
              <a:spcBef>
                <a:spcPts val="0"/>
              </a:spcBef>
              <a:spcAft>
                <a:spcPts val="0"/>
              </a:spcAft>
              <a:buClr>
                <a:srgbClr val="00A8F7"/>
              </a:buClr>
              <a:buSzTx/>
              <a:buFontTx/>
              <a:buNone/>
              <a:tabLst/>
              <a:defRPr/>
            </a:pPr>
            <a:r>
              <a:rPr kumimoji="0" lang="en-US" sz="1400" b="0" i="0" u="none" strike="noStrike" kern="1200" cap="none" spc="0" normalizeH="0" baseline="0" noProof="0" dirty="0">
                <a:ln>
                  <a:noFill/>
                </a:ln>
                <a:solidFill>
                  <a:srgbClr val="4D4D4D"/>
                </a:solidFill>
                <a:effectLst/>
                <a:uLnTx/>
                <a:uFillTx/>
                <a:latin typeface="Arial"/>
                <a:cs typeface="Arial"/>
              </a:rPr>
              <a:t>any non-covered items, </a:t>
            </a:r>
          </a:p>
          <a:p>
            <a:pPr marL="0" marR="0" lvl="0" indent="0" algn="ctr" defTabSz="457200" rtl="0" eaLnBrk="1" fontAlgn="auto" latinLnBrk="0" hangingPunct="1">
              <a:lnSpc>
                <a:spcPct val="100000"/>
              </a:lnSpc>
              <a:spcBef>
                <a:spcPts val="0"/>
              </a:spcBef>
              <a:spcAft>
                <a:spcPts val="0"/>
              </a:spcAft>
              <a:buClr>
                <a:srgbClr val="00A8F7"/>
              </a:buClr>
              <a:buSzTx/>
              <a:buFontTx/>
              <a:buNone/>
              <a:tabLst/>
              <a:defRPr/>
            </a:pPr>
            <a:r>
              <a:rPr kumimoji="0" lang="en-US" sz="1400" b="0" i="0" u="none" strike="noStrike" kern="1200" cap="none" spc="0" normalizeH="0" baseline="0" noProof="0" dirty="0">
                <a:ln>
                  <a:noFill/>
                </a:ln>
                <a:solidFill>
                  <a:srgbClr val="4D4D4D"/>
                </a:solidFill>
                <a:effectLst/>
                <a:uLnTx/>
                <a:uFillTx/>
                <a:latin typeface="Arial"/>
                <a:cs typeface="Arial"/>
              </a:rPr>
              <a:t>including non-prescription</a:t>
            </a:r>
          </a:p>
          <a:p>
            <a:pPr marL="0" marR="0" lvl="0" indent="0" algn="ctr" defTabSz="457200" rtl="0" eaLnBrk="1" fontAlgn="auto" latinLnBrk="0" hangingPunct="1">
              <a:lnSpc>
                <a:spcPct val="100000"/>
              </a:lnSpc>
              <a:spcBef>
                <a:spcPts val="0"/>
              </a:spcBef>
              <a:spcAft>
                <a:spcPts val="0"/>
              </a:spcAft>
              <a:buClr>
                <a:srgbClr val="00A8F7"/>
              </a:buClr>
              <a:buSzTx/>
              <a:buFontTx/>
              <a:buNone/>
              <a:tabLst/>
              <a:defRPr/>
            </a:pPr>
            <a:r>
              <a:rPr kumimoji="0" lang="en-US" sz="1400" b="0" i="0" u="none" strike="noStrike" kern="1200" cap="none" spc="0" normalizeH="0" baseline="0" noProof="0" dirty="0">
                <a:ln>
                  <a:noFill/>
                </a:ln>
                <a:solidFill>
                  <a:srgbClr val="4D4D4D"/>
                </a:solidFill>
                <a:effectLst/>
                <a:uLnTx/>
                <a:uFillTx/>
                <a:latin typeface="Arial"/>
                <a:cs typeface="Arial"/>
              </a:rPr>
              <a:t>sunglasses </a:t>
            </a:r>
          </a:p>
        </p:txBody>
      </p:sp>
      <p:sp>
        <p:nvSpPr>
          <p:cNvPr id="31" name="TextBox 30">
            <a:extLst>
              <a:ext uri="{FF2B5EF4-FFF2-40B4-BE49-F238E27FC236}">
                <a16:creationId xmlns:a16="http://schemas.microsoft.com/office/drawing/2014/main" id="{BB7AAC43-A011-41C7-A13D-729F629B293E}"/>
              </a:ext>
            </a:extLst>
          </p:cNvPr>
          <p:cNvSpPr txBox="1"/>
          <p:nvPr/>
        </p:nvSpPr>
        <p:spPr>
          <a:xfrm>
            <a:off x="6020556" y="4584674"/>
            <a:ext cx="2222083" cy="80021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
                <a:srgbClr val="00A8F7"/>
              </a:buClr>
              <a:buSzTx/>
              <a:buFontTx/>
              <a:buNone/>
              <a:tabLst/>
              <a:defRPr/>
            </a:pPr>
            <a:r>
              <a:rPr lang="en-US" sz="1200" b="1" dirty="0">
                <a:solidFill>
                  <a:srgbClr val="00B6F1"/>
                </a:solidFill>
                <a:latin typeface="Arial"/>
                <a:cs typeface="Arial"/>
              </a:rPr>
              <a:t>u</a:t>
            </a:r>
            <a:r>
              <a:rPr kumimoji="0" lang="en-US" sz="1200" b="1" i="0" u="none" strike="noStrike" kern="1200" cap="none" spc="0" normalizeH="0" baseline="0" noProof="0" dirty="0">
                <a:ln>
                  <a:noFill/>
                </a:ln>
                <a:solidFill>
                  <a:srgbClr val="00B6F1"/>
                </a:solidFill>
                <a:effectLst/>
                <a:uLnTx/>
                <a:uFillTx/>
                <a:latin typeface="Arial"/>
                <a:cs typeface="Arial"/>
              </a:rPr>
              <a:t>p to </a:t>
            </a:r>
            <a:r>
              <a:rPr kumimoji="0" lang="en-US" sz="1800" b="1" i="0" u="none" strike="noStrike" kern="1200" cap="none" spc="0" normalizeH="0" baseline="0" noProof="0" dirty="0">
                <a:ln>
                  <a:noFill/>
                </a:ln>
                <a:solidFill>
                  <a:srgbClr val="00B6F1"/>
                </a:solidFill>
                <a:effectLst/>
                <a:uLnTx/>
                <a:uFillTx/>
                <a:latin typeface="Arial"/>
                <a:cs typeface="Arial"/>
              </a:rPr>
              <a:t>60% off </a:t>
            </a:r>
          </a:p>
          <a:p>
            <a:pPr marL="0" marR="0" lvl="0" indent="0" algn="ctr" defTabSz="457200" rtl="0" eaLnBrk="1" fontAlgn="auto" latinLnBrk="0" hangingPunct="1">
              <a:lnSpc>
                <a:spcPct val="100000"/>
              </a:lnSpc>
              <a:spcBef>
                <a:spcPts val="0"/>
              </a:spcBef>
              <a:spcAft>
                <a:spcPts val="0"/>
              </a:spcAft>
              <a:buClr>
                <a:srgbClr val="00A8F7"/>
              </a:buClr>
              <a:buSzTx/>
              <a:buFontTx/>
              <a:buNone/>
              <a:tabLst/>
              <a:defRPr/>
            </a:pPr>
            <a:r>
              <a:rPr lang="en-US" sz="1400" dirty="0">
                <a:solidFill>
                  <a:srgbClr val="4D4D4D"/>
                </a:solidFill>
                <a:latin typeface="Arial"/>
                <a:cs typeface="Arial"/>
              </a:rPr>
              <a:t>o</a:t>
            </a:r>
            <a:r>
              <a:rPr kumimoji="0" lang="en-US" sz="1400" b="0" i="0" u="none" strike="noStrike" kern="1200" cap="none" spc="0" normalizeH="0" baseline="0" noProof="0" dirty="0">
                <a:ln>
                  <a:noFill/>
                </a:ln>
                <a:solidFill>
                  <a:srgbClr val="4D4D4D"/>
                </a:solidFill>
                <a:effectLst/>
                <a:uLnTx/>
                <a:uFillTx/>
                <a:latin typeface="Arial"/>
                <a:cs typeface="Arial"/>
              </a:rPr>
              <a:t>n the latest brand-name </a:t>
            </a:r>
          </a:p>
          <a:p>
            <a:pPr marL="0" marR="0" lvl="0" indent="0" algn="ctr" defTabSz="457200" rtl="0" eaLnBrk="1" fontAlgn="auto" latinLnBrk="0" hangingPunct="1">
              <a:lnSpc>
                <a:spcPct val="100000"/>
              </a:lnSpc>
              <a:spcBef>
                <a:spcPts val="0"/>
              </a:spcBef>
              <a:spcAft>
                <a:spcPts val="0"/>
              </a:spcAft>
              <a:buClr>
                <a:srgbClr val="00A8F7"/>
              </a:buClr>
              <a:buSzTx/>
              <a:buFontTx/>
              <a:buNone/>
              <a:tabLst/>
              <a:defRPr/>
            </a:pPr>
            <a:r>
              <a:rPr kumimoji="0" lang="en-US" sz="1400" b="0" i="0" u="none" strike="noStrike" kern="1200" cap="none" spc="0" normalizeH="0" baseline="0" noProof="0" dirty="0">
                <a:ln>
                  <a:noFill/>
                </a:ln>
                <a:solidFill>
                  <a:srgbClr val="4D4D4D"/>
                </a:solidFill>
                <a:effectLst/>
                <a:uLnTx/>
                <a:uFillTx/>
                <a:latin typeface="Arial"/>
                <a:cs typeface="Arial"/>
              </a:rPr>
              <a:t>hearing aids</a:t>
            </a:r>
          </a:p>
        </p:txBody>
      </p:sp>
      <p:sp>
        <p:nvSpPr>
          <p:cNvPr id="32" name="Rectangle 31">
            <a:extLst>
              <a:ext uri="{FF2B5EF4-FFF2-40B4-BE49-F238E27FC236}">
                <a16:creationId xmlns:a16="http://schemas.microsoft.com/office/drawing/2014/main" id="{33D13B03-CB17-4E26-88B5-CA4FFB1ECFEC}"/>
              </a:ext>
            </a:extLst>
          </p:cNvPr>
          <p:cNvSpPr/>
          <p:nvPr/>
        </p:nvSpPr>
        <p:spPr>
          <a:xfrm>
            <a:off x="2046405" y="3554198"/>
            <a:ext cx="717319" cy="3585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sp>
        <p:nvSpPr>
          <p:cNvPr id="33" name="Rectangle 32">
            <a:extLst>
              <a:ext uri="{FF2B5EF4-FFF2-40B4-BE49-F238E27FC236}">
                <a16:creationId xmlns:a16="http://schemas.microsoft.com/office/drawing/2014/main" id="{BFAF7155-0E85-49D4-A3A3-40E86A37EF76}"/>
              </a:ext>
            </a:extLst>
          </p:cNvPr>
          <p:cNvSpPr/>
          <p:nvPr/>
        </p:nvSpPr>
        <p:spPr>
          <a:xfrm>
            <a:off x="2" y="0"/>
            <a:ext cx="228600" cy="6858000"/>
          </a:xfrm>
          <a:prstGeom prst="rect">
            <a:avLst/>
          </a:prstGeom>
          <a:solidFill>
            <a:srgbClr val="00B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cs typeface="Arial"/>
            </a:endParaRPr>
          </a:p>
        </p:txBody>
      </p:sp>
      <p:sp>
        <p:nvSpPr>
          <p:cNvPr id="34" name="TextBox 33">
            <a:extLst>
              <a:ext uri="{FF2B5EF4-FFF2-40B4-BE49-F238E27FC236}">
                <a16:creationId xmlns:a16="http://schemas.microsoft.com/office/drawing/2014/main" id="{7A34773B-0849-4882-904E-44EA84AB1A89}"/>
              </a:ext>
            </a:extLst>
          </p:cNvPr>
          <p:cNvSpPr txBox="1"/>
          <p:nvPr/>
        </p:nvSpPr>
        <p:spPr>
          <a:xfrm>
            <a:off x="513035" y="154423"/>
            <a:ext cx="5346335" cy="88229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400"/>
              </a:spcAft>
              <a:buClr>
                <a:srgbClr val="00A8F7"/>
              </a:buClr>
              <a:buSzTx/>
              <a:buFontTx/>
              <a:buNone/>
              <a:tabLst/>
              <a:defRPr/>
            </a:pPr>
            <a:r>
              <a:rPr kumimoji="0" lang="en-US" sz="2400" b="1" i="0" u="none" strike="noStrike" kern="1200" cap="none" spc="0" normalizeH="0" baseline="0" noProof="0" dirty="0">
                <a:ln>
                  <a:noFill/>
                </a:ln>
                <a:solidFill>
                  <a:srgbClr val="4D4D4D"/>
                </a:solidFill>
                <a:effectLst/>
                <a:uLnTx/>
                <a:uFillTx/>
                <a:latin typeface="Arial"/>
                <a:cs typeface="Arial"/>
              </a:rPr>
              <a:t>Enjoy More Extras: </a:t>
            </a:r>
          </a:p>
          <a:p>
            <a:pPr marL="0" marR="0" lvl="0" indent="0" algn="l" defTabSz="457200" rtl="0" eaLnBrk="1" fontAlgn="auto" latinLnBrk="0" hangingPunct="1">
              <a:lnSpc>
                <a:spcPct val="100000"/>
              </a:lnSpc>
              <a:spcBef>
                <a:spcPts val="0"/>
              </a:spcBef>
              <a:spcAft>
                <a:spcPts val="400"/>
              </a:spcAft>
              <a:buClr>
                <a:srgbClr val="00A8F7"/>
              </a:buClr>
              <a:buSzTx/>
              <a:buFontTx/>
              <a:buNone/>
              <a:tabLst/>
              <a:defRPr/>
            </a:pPr>
            <a:r>
              <a:rPr kumimoji="0" lang="en-US" sz="2400" b="1" i="0" u="none" strike="noStrike" kern="1200" cap="none" spc="0" normalizeH="0" baseline="0" noProof="0" dirty="0">
                <a:ln>
                  <a:noFill/>
                </a:ln>
                <a:solidFill>
                  <a:srgbClr val="4D4D4D"/>
                </a:solidFill>
                <a:effectLst/>
                <a:uLnTx/>
                <a:uFillTx/>
                <a:latin typeface="Arial"/>
                <a:cs typeface="Arial"/>
              </a:rPr>
              <a:t>Member-Only Savings &amp; Discounts </a:t>
            </a:r>
          </a:p>
        </p:txBody>
      </p:sp>
      <p:cxnSp>
        <p:nvCxnSpPr>
          <p:cNvPr id="35" name="Straight Connector 34">
            <a:extLst>
              <a:ext uri="{FF2B5EF4-FFF2-40B4-BE49-F238E27FC236}">
                <a16:creationId xmlns:a16="http://schemas.microsoft.com/office/drawing/2014/main" id="{E131A9E2-F3EA-40F7-9332-7D87DA801B72}"/>
              </a:ext>
            </a:extLst>
          </p:cNvPr>
          <p:cNvCxnSpPr>
            <a:cxnSpLocks/>
          </p:cNvCxnSpPr>
          <p:nvPr/>
        </p:nvCxnSpPr>
        <p:spPr>
          <a:xfrm>
            <a:off x="483447" y="1052696"/>
            <a:ext cx="8509465"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DB750D9-C8F5-4AFF-BBDF-A7327ABE9E79}"/>
              </a:ext>
            </a:extLst>
          </p:cNvPr>
          <p:cNvCxnSpPr>
            <a:cxnSpLocks/>
          </p:cNvCxnSpPr>
          <p:nvPr/>
        </p:nvCxnSpPr>
        <p:spPr>
          <a:xfrm>
            <a:off x="483447" y="6515582"/>
            <a:ext cx="8509465"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345CB13D-B14E-4CE2-89E2-37DFBF4BB4F3}"/>
              </a:ext>
            </a:extLst>
          </p:cNvPr>
          <p:cNvPicPr>
            <a:picLocks noChangeAspect="1"/>
          </p:cNvPicPr>
          <p:nvPr/>
        </p:nvPicPr>
        <p:blipFill rotWithShape="1">
          <a:blip r:embed="rId12">
            <a:extLst>
              <a:ext uri="{28A0092B-C50C-407E-A947-70E740481C1C}">
                <a14:useLocalDpi xmlns:a14="http://schemas.microsoft.com/office/drawing/2010/main" val="0"/>
              </a:ext>
            </a:extLst>
          </a:blip>
          <a:srcRect l="9796" t="3718" b="10078"/>
          <a:stretch/>
        </p:blipFill>
        <p:spPr>
          <a:xfrm>
            <a:off x="7938122" y="69030"/>
            <a:ext cx="972554" cy="722881"/>
          </a:xfrm>
          <a:prstGeom prst="rect">
            <a:avLst/>
          </a:prstGeom>
        </p:spPr>
      </p:pic>
      <p:pic>
        <p:nvPicPr>
          <p:cNvPr id="3" name="Graphic 2" descr="Eye Scan">
            <a:extLst>
              <a:ext uri="{FF2B5EF4-FFF2-40B4-BE49-F238E27FC236}">
                <a16:creationId xmlns:a16="http://schemas.microsoft.com/office/drawing/2014/main" id="{715602AE-D084-445C-B706-D1C7D9561ED9}"/>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1449166" y="3733774"/>
            <a:ext cx="914400" cy="914400"/>
          </a:xfrm>
          <a:prstGeom prst="rect">
            <a:avLst/>
          </a:prstGeom>
        </p:spPr>
      </p:pic>
    </p:spTree>
    <p:extLst>
      <p:ext uri="{BB962C8B-B14F-4D97-AF65-F5344CB8AC3E}">
        <p14:creationId xmlns:p14="http://schemas.microsoft.com/office/powerpoint/2010/main" val="465170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screenshot of a cell phone&#10;&#10;Description automatically generated">
            <a:extLst>
              <a:ext uri="{FF2B5EF4-FFF2-40B4-BE49-F238E27FC236}">
                <a16:creationId xmlns:a16="http://schemas.microsoft.com/office/drawing/2014/main" id="{143D9C2C-4C48-41F5-A1D1-160548EB0389}"/>
              </a:ext>
            </a:extLst>
          </p:cNvPr>
          <p:cNvPicPr>
            <a:picLocks noChangeAspect="1"/>
          </p:cNvPicPr>
          <p:nvPr/>
        </p:nvPicPr>
        <p:blipFill rotWithShape="1">
          <a:blip r:embed="rId2"/>
          <a:srcRect l="-128" t="73651" r="78575" b="15117"/>
          <a:stretch/>
        </p:blipFill>
        <p:spPr>
          <a:xfrm>
            <a:off x="6584963" y="2537493"/>
            <a:ext cx="2347376" cy="410570"/>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59BEB644-F5A0-46C6-9056-8D59B6CF08D8}"/>
              </a:ext>
            </a:extLst>
          </p:cNvPr>
          <p:cNvPicPr>
            <a:picLocks noChangeAspect="1"/>
          </p:cNvPicPr>
          <p:nvPr/>
        </p:nvPicPr>
        <p:blipFill rotWithShape="1">
          <a:blip r:embed="rId2"/>
          <a:srcRect l="20767" r="1891"/>
          <a:stretch/>
        </p:blipFill>
        <p:spPr>
          <a:xfrm>
            <a:off x="0" y="4222042"/>
            <a:ext cx="5726785" cy="2410770"/>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B9B8E887-ED03-43D3-BD6C-D4C68DD861B7}"/>
              </a:ext>
            </a:extLst>
          </p:cNvPr>
          <p:cNvPicPr>
            <a:picLocks noChangeAspect="1"/>
          </p:cNvPicPr>
          <p:nvPr/>
        </p:nvPicPr>
        <p:blipFill rotWithShape="1">
          <a:blip r:embed="rId2"/>
          <a:srcRect l="-128" t="26210" r="78575" b="3885"/>
          <a:stretch/>
        </p:blipFill>
        <p:spPr>
          <a:xfrm>
            <a:off x="6578241" y="10483"/>
            <a:ext cx="2347376" cy="2555296"/>
          </a:xfrm>
          <a:prstGeom prst="rect">
            <a:avLst/>
          </a:prstGeom>
        </p:spPr>
      </p:pic>
      <p:pic>
        <p:nvPicPr>
          <p:cNvPr id="12" name="Picture 11" descr="A picture containing game&#10;&#10;Description automatically generated">
            <a:extLst>
              <a:ext uri="{FF2B5EF4-FFF2-40B4-BE49-F238E27FC236}">
                <a16:creationId xmlns:a16="http://schemas.microsoft.com/office/drawing/2014/main" id="{BBB24A57-4303-4BBD-9FD4-D0770BD2635D}"/>
              </a:ext>
            </a:extLst>
          </p:cNvPr>
          <p:cNvPicPr>
            <a:picLocks noChangeAspect="1"/>
          </p:cNvPicPr>
          <p:nvPr/>
        </p:nvPicPr>
        <p:blipFill rotWithShape="1">
          <a:blip r:embed="rId3"/>
          <a:srcRect l="60179" t="8709" r="3311"/>
          <a:stretch/>
        </p:blipFill>
        <p:spPr>
          <a:xfrm>
            <a:off x="6359858" y="2725226"/>
            <a:ext cx="2784142" cy="1638635"/>
          </a:xfrm>
          <a:prstGeom prst="rect">
            <a:avLst/>
          </a:prstGeom>
        </p:spPr>
      </p:pic>
      <p:pic>
        <p:nvPicPr>
          <p:cNvPr id="6" name="Picture 5" descr="A screenshot of a social media post&#10;&#10;Description automatically generated">
            <a:extLst>
              <a:ext uri="{FF2B5EF4-FFF2-40B4-BE49-F238E27FC236}">
                <a16:creationId xmlns:a16="http://schemas.microsoft.com/office/drawing/2014/main" id="{02358301-3ADE-4ABC-884B-736C359CABDF}"/>
              </a:ext>
            </a:extLst>
          </p:cNvPr>
          <p:cNvPicPr>
            <a:picLocks noChangeAspect="1"/>
          </p:cNvPicPr>
          <p:nvPr/>
        </p:nvPicPr>
        <p:blipFill rotWithShape="1">
          <a:blip r:embed="rId4"/>
          <a:srcRect l="1016" r="1849"/>
          <a:stretch/>
        </p:blipFill>
        <p:spPr>
          <a:xfrm>
            <a:off x="0" y="-6698"/>
            <a:ext cx="6584963" cy="4182913"/>
          </a:xfrm>
          <a:prstGeom prst="rect">
            <a:avLst/>
          </a:prstGeom>
        </p:spPr>
      </p:pic>
      <p:pic>
        <p:nvPicPr>
          <p:cNvPr id="8" name="Picture 7" descr="A picture containing game&#10;&#10;Description automatically generated">
            <a:extLst>
              <a:ext uri="{FF2B5EF4-FFF2-40B4-BE49-F238E27FC236}">
                <a16:creationId xmlns:a16="http://schemas.microsoft.com/office/drawing/2014/main" id="{E88299DB-1696-4F4A-81EF-4AE9CD8B75F2}"/>
              </a:ext>
            </a:extLst>
          </p:cNvPr>
          <p:cNvPicPr>
            <a:picLocks noChangeAspect="1"/>
          </p:cNvPicPr>
          <p:nvPr/>
        </p:nvPicPr>
        <p:blipFill rotWithShape="1">
          <a:blip r:embed="rId3"/>
          <a:srcRect l="1611" t="19214" r="39731"/>
          <a:stretch/>
        </p:blipFill>
        <p:spPr>
          <a:xfrm>
            <a:off x="5805239" y="4363861"/>
            <a:ext cx="3338761" cy="1082353"/>
          </a:xfrm>
          <a:prstGeom prst="rect">
            <a:avLst/>
          </a:prstGeom>
        </p:spPr>
      </p:pic>
      <p:pic>
        <p:nvPicPr>
          <p:cNvPr id="13" name="Picture 2" descr="VistaNational Insurance Group logo">
            <a:extLst>
              <a:ext uri="{FF2B5EF4-FFF2-40B4-BE49-F238E27FC236}">
                <a16:creationId xmlns:a16="http://schemas.microsoft.com/office/drawing/2014/main" id="{C89BE4AE-363E-481F-87CA-FC008C7BA7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4963" y="5828498"/>
            <a:ext cx="2106277" cy="75224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EB93169D-7181-433D-AF1C-4B5E636867D5}"/>
              </a:ext>
            </a:extLst>
          </p:cNvPr>
          <p:cNvSpPr>
            <a:spLocks noGrp="1"/>
          </p:cNvSpPr>
          <p:nvPr>
            <p:ph type="sldNum" sz="quarter" idx="12"/>
          </p:nvPr>
        </p:nvSpPr>
        <p:spPr>
          <a:xfrm>
            <a:off x="6445919" y="6492875"/>
            <a:ext cx="2057400" cy="365125"/>
          </a:xfrm>
        </p:spPr>
        <p:txBody>
          <a:bodyPr/>
          <a:lstStyle/>
          <a:p>
            <a:fld id="{BA7DF744-D288-4C64-A42C-1DC4B19CEA08}" type="slidenum">
              <a:rPr lang="en-US" altLang="en-US" smtClean="0"/>
              <a:pPr/>
              <a:t>3</a:t>
            </a:fld>
            <a:endParaRPr lang="en-US" altLang="en-US" dirty="0"/>
          </a:p>
        </p:txBody>
      </p:sp>
    </p:spTree>
    <p:extLst>
      <p:ext uri="{BB962C8B-B14F-4D97-AF65-F5344CB8AC3E}">
        <p14:creationId xmlns:p14="http://schemas.microsoft.com/office/powerpoint/2010/main" val="59817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CB1E77-F8AD-4474-812F-151E448778C2}"/>
              </a:ext>
            </a:extLst>
          </p:cNvPr>
          <p:cNvSpPr/>
          <p:nvPr/>
        </p:nvSpPr>
        <p:spPr>
          <a:xfrm>
            <a:off x="228602" y="5202885"/>
            <a:ext cx="7043055" cy="875691"/>
          </a:xfrm>
          <a:prstGeom prst="rect">
            <a:avLst/>
          </a:prstGeom>
          <a:solidFill>
            <a:srgbClr val="DDF4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3B42B92-9B68-480F-AF47-8A3B343ACD0C}"/>
              </a:ext>
            </a:extLst>
          </p:cNvPr>
          <p:cNvSpPr/>
          <p:nvPr/>
        </p:nvSpPr>
        <p:spPr>
          <a:xfrm>
            <a:off x="2" y="0"/>
            <a:ext cx="228600" cy="6858000"/>
          </a:xfrm>
          <a:prstGeom prst="rect">
            <a:avLst/>
          </a:prstGeom>
          <a:solidFill>
            <a:srgbClr val="00B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cs typeface="Arial"/>
            </a:endParaRPr>
          </a:p>
        </p:txBody>
      </p:sp>
      <p:sp>
        <p:nvSpPr>
          <p:cNvPr id="11" name="Title 1">
            <a:extLst>
              <a:ext uri="{FF2B5EF4-FFF2-40B4-BE49-F238E27FC236}">
                <a16:creationId xmlns:a16="http://schemas.microsoft.com/office/drawing/2014/main" id="{5F311CFC-52D0-4CA6-BFAC-370DEDA88652}"/>
              </a:ext>
            </a:extLst>
          </p:cNvPr>
          <p:cNvSpPr txBox="1">
            <a:spLocks/>
          </p:cNvSpPr>
          <p:nvPr/>
        </p:nvSpPr>
        <p:spPr>
          <a:xfrm>
            <a:off x="627184" y="130125"/>
            <a:ext cx="5943600" cy="790578"/>
          </a:xfrm>
          <a:prstGeom prst="rect">
            <a:avLst/>
          </a:prstGeom>
        </p:spPr>
        <p:txBody>
          <a:bodyPr anchor="ctr">
            <a:noAutofit/>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8C9599">
                    <a:lumMod val="50000"/>
                  </a:srgbClr>
                </a:solidFill>
                <a:effectLst/>
                <a:uLnTx/>
                <a:uFillTx/>
                <a:latin typeface="Arial"/>
                <a:cs typeface="Arial"/>
              </a:rPr>
              <a:t>Go Digital and Get the Most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8C9599">
                    <a:lumMod val="50000"/>
                  </a:srgbClr>
                </a:solidFill>
                <a:effectLst/>
                <a:uLnTx/>
                <a:uFillTx/>
                <a:latin typeface="Arial"/>
                <a:cs typeface="Arial"/>
              </a:rPr>
              <a:t>Out of Your Benefits</a:t>
            </a:r>
          </a:p>
        </p:txBody>
      </p:sp>
      <p:sp>
        <p:nvSpPr>
          <p:cNvPr id="12" name="Content Placeholder 2">
            <a:extLst>
              <a:ext uri="{FF2B5EF4-FFF2-40B4-BE49-F238E27FC236}">
                <a16:creationId xmlns:a16="http://schemas.microsoft.com/office/drawing/2014/main" id="{95A2C8DE-6E65-43D3-98FA-42F7E8B84FF3}"/>
              </a:ext>
            </a:extLst>
          </p:cNvPr>
          <p:cNvSpPr txBox="1">
            <a:spLocks/>
          </p:cNvSpPr>
          <p:nvPr/>
        </p:nvSpPr>
        <p:spPr>
          <a:xfrm>
            <a:off x="6145990" y="2064150"/>
            <a:ext cx="2678290" cy="1874092"/>
          </a:xfrm>
          <a:prstGeom prst="rect">
            <a:avLst/>
          </a:prstGeom>
        </p:spPr>
        <p:txBody>
          <a:bodyPr/>
          <a:lstStyle>
            <a:lvl1pPr marL="176213" indent="-176213" algn="l" defTabSz="914400" rtl="0" eaLnBrk="1" latinLnBrk="0" hangingPunct="1">
              <a:spcBef>
                <a:spcPct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1pPr>
            <a:lvl2pPr marL="342900" indent="-152400" algn="l" defTabSz="914400" rtl="0" eaLnBrk="1" latinLnBrk="0" hangingPunct="1">
              <a:spcBef>
                <a:spcPct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2pPr>
            <a:lvl3pPr marL="404812" indent="0" algn="l" defTabSz="914400" rtl="0" eaLnBrk="1" latinLnBrk="0" hangingPunct="1">
              <a:spcBef>
                <a:spcPct val="0"/>
              </a:spcBef>
              <a:spcAft>
                <a:spcPts val="400"/>
              </a:spcAft>
              <a:buClr>
                <a:schemeClr val="accent3"/>
              </a:buClr>
              <a:buFont typeface="Arial" panose="020B0604020202020204" pitchFamily="34" charset="0"/>
              <a:buNone/>
              <a:defRPr sz="1800" kern="1200">
                <a:solidFill>
                  <a:srgbClr val="4D4D4D"/>
                </a:solidFill>
                <a:latin typeface="+mn-lt"/>
                <a:ea typeface="+mn-ea"/>
                <a:cs typeface="+mn-cs"/>
              </a:defRPr>
            </a:lvl3pPr>
            <a:lvl4pPr marL="747713" indent="-176213" algn="l" defTabSz="914400" rtl="0" eaLnBrk="1" latinLnBrk="0" hangingPunct="1">
              <a:spcBef>
                <a:spcPct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4pPr>
            <a:lvl5pPr marL="976313" indent="-228600" algn="l" defTabSz="914400" rtl="0" eaLnBrk="1" latinLnBrk="0" hangingPunct="1">
              <a:spcBef>
                <a:spcPct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5pPr>
            <a:lvl6pPr marL="2514600" indent="-228600" algn="l" defTabSz="914400" rtl="0" eaLnBrk="1" latinLnBrk="0" hangingPunct="1">
              <a:spcBef>
                <a:spcPct val="20000"/>
              </a:spcBef>
              <a:buClr>
                <a:schemeClr val="accent3"/>
              </a:buClr>
              <a:buFont typeface="Arial" panose="020B0604020202020204" pitchFamily="34" charset="0"/>
              <a:buChar char="•"/>
              <a:defRPr sz="1800" kern="1200">
                <a:solidFill>
                  <a:srgbClr val="4D4D4D"/>
                </a:solidFill>
                <a:latin typeface="+mn-lt"/>
                <a:ea typeface="+mn-ea"/>
                <a:cs typeface="+mn-cs"/>
              </a:defRPr>
            </a:lvl6pPr>
            <a:lvl7pPr marL="2971800" indent="-228600" algn="l" defTabSz="914400" rtl="0" eaLnBrk="1" latinLnBrk="0" hangingPunct="1">
              <a:spcBef>
                <a:spcPct val="20000"/>
              </a:spcBef>
              <a:buClr>
                <a:schemeClr val="accent3"/>
              </a:buClr>
              <a:buFont typeface="Arial" panose="020B0604020202020204" pitchFamily="34" charset="0"/>
              <a:buChar char="•"/>
              <a:defRPr sz="1800" kern="1200">
                <a:solidFill>
                  <a:srgbClr val="4D4D4D"/>
                </a:solidFill>
                <a:latin typeface="+mn-lt"/>
                <a:ea typeface="+mn-ea"/>
                <a:cs typeface="+mn-cs"/>
              </a:defRPr>
            </a:lvl7pPr>
            <a:lvl8pPr marL="3429000" indent="-228600" algn="l" defTabSz="914400" rtl="0" eaLnBrk="1" latinLnBrk="0" hangingPunct="1">
              <a:spcBef>
                <a:spcPct val="20000"/>
              </a:spcBef>
              <a:buClr>
                <a:schemeClr val="accent3"/>
              </a:buClr>
              <a:buFont typeface="Arial" panose="020B0604020202020204" pitchFamily="34" charset="0"/>
              <a:buChar char="•"/>
              <a:defRPr sz="1800" kern="1200">
                <a:solidFill>
                  <a:srgbClr val="4D4D4D"/>
                </a:solidFill>
                <a:latin typeface="+mn-lt"/>
                <a:ea typeface="+mn-ea"/>
                <a:cs typeface="+mn-cs"/>
              </a:defRPr>
            </a:lvl8pPr>
            <a:lvl9pPr marL="3657600" indent="0" algn="l" defTabSz="914400" rtl="0" eaLnBrk="1" latinLnBrk="0" hangingPunct="1">
              <a:spcBef>
                <a:spcPct val="20000"/>
              </a:spcBef>
              <a:buClr>
                <a:schemeClr val="accent3"/>
              </a:buClr>
              <a:buFont typeface="Arial" panose="020B0604020202020204" pitchFamily="34" charset="0"/>
              <a:buNone/>
              <a:defRPr sz="1800" kern="1200" baseline="0">
                <a:solidFill>
                  <a:srgbClr val="4D4D4D"/>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400"/>
              </a:spcAft>
              <a:buClr>
                <a:srgbClr val="00A8F7"/>
              </a:buClr>
              <a:buSzTx/>
              <a:buFont typeface="Arial" panose="020B0604020202020204" pitchFamily="34" charset="0"/>
              <a:buNone/>
              <a:tabLst/>
              <a:defRPr/>
            </a:pPr>
            <a:r>
              <a:rPr kumimoji="0" lang="en-US" sz="1600" b="1" i="0" u="none" strike="noStrike" kern="1200" cap="none" spc="0" normalizeH="0" baseline="0" noProof="0" dirty="0">
                <a:ln>
                  <a:noFill/>
                </a:ln>
                <a:solidFill>
                  <a:srgbClr val="454B4E"/>
                </a:solidFill>
                <a:effectLst/>
                <a:uLnTx/>
                <a:uFillTx/>
                <a:latin typeface="Arial"/>
                <a:cs typeface="Arial"/>
              </a:rPr>
              <a:t>Access </a:t>
            </a:r>
            <a:r>
              <a:rPr lang="en-US" sz="1600" b="1" dirty="0">
                <a:solidFill>
                  <a:srgbClr val="00B6F1"/>
                </a:solidFill>
                <a:latin typeface="Arial"/>
                <a:cs typeface="Arial"/>
              </a:rPr>
              <a:t>vsp.com</a:t>
            </a:r>
            <a:r>
              <a:rPr kumimoji="0" lang="en-US" sz="1200" b="1" i="0" u="none" strike="noStrike" kern="1200" cap="none" spc="0" normalizeH="0" baseline="50000" noProof="0" dirty="0">
                <a:ln>
                  <a:noFill/>
                </a:ln>
                <a:solidFill>
                  <a:srgbClr val="00B6F1"/>
                </a:solidFill>
                <a:effectLst/>
                <a:uLnTx/>
                <a:uFillTx/>
                <a:latin typeface="Arial"/>
                <a:cs typeface="Arial"/>
              </a:rPr>
              <a:t>®</a:t>
            </a:r>
            <a:r>
              <a:rPr kumimoji="0" lang="en-US" sz="1600" b="1" i="0" u="none" strike="noStrike" kern="1200" cap="none" spc="0" normalizeH="0" baseline="0" noProof="0" dirty="0">
                <a:ln>
                  <a:noFill/>
                </a:ln>
                <a:solidFill>
                  <a:srgbClr val="00B6F1"/>
                </a:solidFill>
                <a:effectLst/>
                <a:uLnTx/>
                <a:uFillTx/>
                <a:latin typeface="Arial"/>
                <a:cs typeface="Arial"/>
              </a:rPr>
              <a:t> </a:t>
            </a:r>
            <a:r>
              <a:rPr kumimoji="0" lang="en-US" sz="1600" b="1" i="0" u="none" strike="noStrike" kern="1200" cap="none" spc="0" normalizeH="0" baseline="0" noProof="0" dirty="0">
                <a:ln>
                  <a:noFill/>
                </a:ln>
                <a:solidFill>
                  <a:srgbClr val="454B4E"/>
                </a:solidFill>
                <a:effectLst/>
                <a:uLnTx/>
                <a:uFillTx/>
                <a:latin typeface="Arial"/>
                <a:cs typeface="Arial"/>
              </a:rPr>
              <a:t>for:</a:t>
            </a:r>
          </a:p>
          <a:p>
            <a:pPr marL="176213" marR="0" lvl="0" indent="-176213" algn="l" defTabSz="914400" rtl="0" eaLnBrk="1" fontAlgn="auto" latinLnBrk="0" hangingPunct="1">
              <a:lnSpc>
                <a:spcPct val="130000"/>
              </a:lnSpc>
              <a:spcBef>
                <a:spcPct val="0"/>
              </a:spcBef>
              <a:spcAft>
                <a:spcPts val="400"/>
              </a:spcAft>
              <a:buClr>
                <a:srgbClr val="00A8F7"/>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4D4D4D"/>
                </a:solidFill>
                <a:effectLst/>
                <a:uLnTx/>
                <a:uFillTx/>
                <a:latin typeface="Arial"/>
                <a:cs typeface="Arial"/>
              </a:rPr>
              <a:t>Benefits and eligibility</a:t>
            </a:r>
          </a:p>
          <a:p>
            <a:pPr marL="176213" marR="0" lvl="0" indent="-176213" algn="l" defTabSz="914400" rtl="0" eaLnBrk="1" fontAlgn="auto" latinLnBrk="0" hangingPunct="1">
              <a:lnSpc>
                <a:spcPct val="130000"/>
              </a:lnSpc>
              <a:spcBef>
                <a:spcPct val="0"/>
              </a:spcBef>
              <a:spcAft>
                <a:spcPts val="400"/>
              </a:spcAft>
              <a:buClr>
                <a:srgbClr val="00A8F7"/>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4D4D4D"/>
                </a:solidFill>
                <a:effectLst/>
                <a:uLnTx/>
                <a:uFillTx/>
                <a:latin typeface="Arial"/>
                <a:cs typeface="Arial"/>
              </a:rPr>
              <a:t>Download ID cards and EOBs </a:t>
            </a:r>
          </a:p>
          <a:p>
            <a:pPr marL="176213" marR="0" lvl="0" indent="-176213" algn="l" defTabSz="914400" rtl="0" eaLnBrk="1" fontAlgn="auto" latinLnBrk="0" hangingPunct="1">
              <a:lnSpc>
                <a:spcPct val="130000"/>
              </a:lnSpc>
              <a:spcBef>
                <a:spcPct val="0"/>
              </a:spcBef>
              <a:spcAft>
                <a:spcPts val="400"/>
              </a:spcAft>
              <a:buClr>
                <a:srgbClr val="00A8F7"/>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4D4D4D"/>
                </a:solidFill>
                <a:effectLst/>
                <a:uLnTx/>
                <a:uFillTx/>
                <a:latin typeface="Arial"/>
                <a:cs typeface="Arial"/>
              </a:rPr>
              <a:t>Provider directory </a:t>
            </a:r>
          </a:p>
          <a:p>
            <a:pPr marL="176213" marR="0" lvl="0" indent="-176213" algn="l" defTabSz="914400" rtl="0" eaLnBrk="1" fontAlgn="auto" latinLnBrk="0" hangingPunct="1">
              <a:lnSpc>
                <a:spcPct val="130000"/>
              </a:lnSpc>
              <a:spcBef>
                <a:spcPct val="0"/>
              </a:spcBef>
              <a:spcAft>
                <a:spcPts val="400"/>
              </a:spcAft>
              <a:buClr>
                <a:srgbClr val="00A8F7"/>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4D4D4D"/>
                </a:solidFill>
                <a:effectLst/>
                <a:uLnTx/>
                <a:uFillTx/>
                <a:latin typeface="Arial"/>
                <a:cs typeface="Arial"/>
              </a:rPr>
              <a:t>Check claim status</a:t>
            </a:r>
          </a:p>
          <a:p>
            <a:pPr marL="176213" marR="0" lvl="0" indent="-176213" algn="l" defTabSz="914400" rtl="0" eaLnBrk="1" fontAlgn="auto" latinLnBrk="0" hangingPunct="1">
              <a:lnSpc>
                <a:spcPct val="130000"/>
              </a:lnSpc>
              <a:spcBef>
                <a:spcPct val="0"/>
              </a:spcBef>
              <a:spcAft>
                <a:spcPts val="4600"/>
              </a:spcAft>
              <a:buClr>
                <a:srgbClr val="00A8F7"/>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4D4D4D"/>
                </a:solidFill>
                <a:effectLst/>
                <a:uLnTx/>
                <a:uFillTx/>
                <a:latin typeface="Arial"/>
                <a:cs typeface="Arial"/>
              </a:rPr>
              <a:t>Online offers and services</a:t>
            </a:r>
            <a:endParaRPr kumimoji="0" lang="en-US" sz="1800" b="1" i="0" u="none" strike="noStrike" kern="1200" cap="none" spc="0" normalizeH="0" baseline="0" noProof="0" dirty="0">
              <a:ln>
                <a:noFill/>
              </a:ln>
              <a:solidFill>
                <a:srgbClr val="003DA1"/>
              </a:solidFill>
              <a:effectLst/>
              <a:uLnTx/>
              <a:uFillTx/>
              <a:latin typeface="Arial"/>
              <a:cs typeface="Arial"/>
            </a:endParaRPr>
          </a:p>
          <a:p>
            <a:pPr marL="0" marR="0" lvl="0" indent="0" algn="l" defTabSz="914400" rtl="0" eaLnBrk="1" fontAlgn="auto" latinLnBrk="0" hangingPunct="1">
              <a:lnSpc>
                <a:spcPct val="100000"/>
              </a:lnSpc>
              <a:spcBef>
                <a:spcPct val="0"/>
              </a:spcBef>
              <a:spcAft>
                <a:spcPts val="400"/>
              </a:spcAft>
              <a:buClr>
                <a:srgbClr val="00A8F7"/>
              </a:buClr>
              <a:buSzTx/>
              <a:buFont typeface="Arial" panose="020B0604020202020204" pitchFamily="34" charset="0"/>
              <a:buNone/>
              <a:tabLst/>
              <a:defRPr/>
            </a:pPr>
            <a:endParaRPr kumimoji="0" lang="en-US" sz="1400" b="1" i="0" u="none" strike="noStrike" kern="1200" cap="none" spc="0" normalizeH="0" baseline="0" noProof="0" dirty="0">
              <a:ln>
                <a:noFill/>
              </a:ln>
              <a:solidFill>
                <a:srgbClr val="003DA1"/>
              </a:solidFill>
              <a:effectLst/>
              <a:uLnTx/>
              <a:uFillTx/>
              <a:latin typeface="Arial"/>
              <a:cs typeface="Arial"/>
            </a:endParaRPr>
          </a:p>
          <a:p>
            <a:pPr marL="0" marR="0" lvl="0" indent="0" algn="l" defTabSz="914400" rtl="0" eaLnBrk="1" fontAlgn="auto" latinLnBrk="0" hangingPunct="1">
              <a:lnSpc>
                <a:spcPct val="100000"/>
              </a:lnSpc>
              <a:spcBef>
                <a:spcPct val="0"/>
              </a:spcBef>
              <a:spcAft>
                <a:spcPts val="400"/>
              </a:spcAft>
              <a:buClr>
                <a:srgbClr val="00A8F7"/>
              </a:buClr>
              <a:buSzTx/>
              <a:buFont typeface="Arial" panose="020B0604020202020204" pitchFamily="34" charset="0"/>
              <a:buNone/>
              <a:tabLst/>
              <a:defRPr/>
            </a:pPr>
            <a:endParaRPr kumimoji="0" lang="en-US" sz="1400" b="1" i="0" u="none" strike="noStrike" kern="1200" cap="none" spc="0" normalizeH="0" baseline="0" noProof="0" dirty="0">
              <a:ln>
                <a:noFill/>
              </a:ln>
              <a:solidFill>
                <a:srgbClr val="003DA1"/>
              </a:solidFill>
              <a:effectLst/>
              <a:uLnTx/>
              <a:uFillTx/>
              <a:latin typeface="Arial"/>
              <a:cs typeface="Arial"/>
            </a:endParaRPr>
          </a:p>
        </p:txBody>
      </p:sp>
      <p:cxnSp>
        <p:nvCxnSpPr>
          <p:cNvPr id="13" name="Straight Connector 12">
            <a:extLst>
              <a:ext uri="{FF2B5EF4-FFF2-40B4-BE49-F238E27FC236}">
                <a16:creationId xmlns:a16="http://schemas.microsoft.com/office/drawing/2014/main" id="{14C0565B-F98D-403C-9176-BA2E87DDC064}"/>
              </a:ext>
            </a:extLst>
          </p:cNvPr>
          <p:cNvCxnSpPr/>
          <p:nvPr/>
        </p:nvCxnSpPr>
        <p:spPr>
          <a:xfrm rot="16200000">
            <a:off x="7278182" y="3045111"/>
            <a:ext cx="0" cy="2066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5F9CB2A-E269-4EC5-BE1C-77271E5C261F}"/>
              </a:ext>
            </a:extLst>
          </p:cNvPr>
          <p:cNvCxnSpPr/>
          <p:nvPr/>
        </p:nvCxnSpPr>
        <p:spPr>
          <a:xfrm rot="16200000">
            <a:off x="7278182" y="845449"/>
            <a:ext cx="0" cy="2066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687C115-491E-4243-8A9E-8664EB3242FF}"/>
              </a:ext>
            </a:extLst>
          </p:cNvPr>
          <p:cNvCxnSpPr>
            <a:cxnSpLocks/>
          </p:cNvCxnSpPr>
          <p:nvPr/>
        </p:nvCxnSpPr>
        <p:spPr>
          <a:xfrm>
            <a:off x="483447" y="883886"/>
            <a:ext cx="8509465"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328A358-CAE0-4BC1-8237-AF7E7D9CBC31}"/>
              </a:ext>
            </a:extLst>
          </p:cNvPr>
          <p:cNvSpPr txBox="1">
            <a:spLocks noChangeArrowheads="1"/>
          </p:cNvSpPr>
          <p:nvPr/>
        </p:nvSpPr>
        <p:spPr bwMode="auto">
          <a:xfrm>
            <a:off x="945478" y="5334520"/>
            <a:ext cx="7253044" cy="55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0" latinLnBrk="0" hangingPunct="0">
              <a:defRPr sz="1800" kern="1200">
                <a:solidFill>
                  <a:schemeClr val="tx1"/>
                </a:solidFill>
                <a:latin typeface="Calibri"/>
                <a:ea typeface="ＭＳ Ｐゴシック" charset="0"/>
                <a:cs typeface="Arial"/>
              </a:defRPr>
            </a:lvl1pPr>
            <a:lvl2pPr marL="742950" indent="-285750" algn="l" defTabSz="914400" rtl="0" eaLnBrk="0" latinLnBrk="0" hangingPunct="0">
              <a:defRPr sz="1800" kern="1200">
                <a:solidFill>
                  <a:schemeClr val="tx1"/>
                </a:solidFill>
                <a:latin typeface="Calibri"/>
                <a:ea typeface="Arial"/>
                <a:cs typeface="Arial"/>
              </a:defRPr>
            </a:lvl2pPr>
            <a:lvl3pPr marL="1143000" indent="-228600" algn="l" defTabSz="914400" rtl="0" eaLnBrk="0" latinLnBrk="0" hangingPunct="0">
              <a:defRPr sz="1800" kern="1200">
                <a:solidFill>
                  <a:schemeClr val="tx1"/>
                </a:solidFill>
                <a:latin typeface="Calibri"/>
                <a:ea typeface="Arial"/>
                <a:cs typeface="Arial"/>
              </a:defRPr>
            </a:lvl3pPr>
            <a:lvl4pPr marL="1600200" indent="-228600" algn="l" defTabSz="914400" rtl="0" eaLnBrk="0" latinLnBrk="0" hangingPunct="0">
              <a:defRPr sz="1800" kern="1200">
                <a:solidFill>
                  <a:schemeClr val="tx1"/>
                </a:solidFill>
                <a:latin typeface="Calibri"/>
                <a:ea typeface="Arial"/>
                <a:cs typeface="Arial"/>
              </a:defRPr>
            </a:lvl4pPr>
            <a:lvl5pPr marL="2057400" indent="-228600" algn="l" defTabSz="914400" rtl="0" eaLnBrk="0" latinLnBrk="0" hangingPunct="0">
              <a:defRPr sz="1800" kern="1200">
                <a:solidFill>
                  <a:schemeClr val="tx1"/>
                </a:solidFill>
                <a:latin typeface="Calibri"/>
                <a:ea typeface="Arial"/>
                <a:cs typeface="Arial"/>
              </a:defRPr>
            </a:lvl5pPr>
            <a:lvl6pPr marL="2514600" indent="-228600" algn="l" defTabSz="914400" rtl="0" eaLnBrk="0" fontAlgn="base" latinLnBrk="0" hangingPunct="0">
              <a:spcBef>
                <a:spcPct val="0"/>
              </a:spcBef>
              <a:spcAft>
                <a:spcPct val="0"/>
              </a:spcAft>
              <a:defRPr sz="1800" kern="1200">
                <a:solidFill>
                  <a:schemeClr val="tx1"/>
                </a:solidFill>
                <a:latin typeface="Calibri"/>
                <a:ea typeface="Arial"/>
                <a:cs typeface="Arial"/>
              </a:defRPr>
            </a:lvl6pPr>
            <a:lvl7pPr marL="2971800" indent="-228600" algn="l" defTabSz="914400" rtl="0" eaLnBrk="0" fontAlgn="base" latinLnBrk="0" hangingPunct="0">
              <a:spcBef>
                <a:spcPct val="0"/>
              </a:spcBef>
              <a:spcAft>
                <a:spcPct val="0"/>
              </a:spcAft>
              <a:defRPr sz="1800" kern="1200">
                <a:solidFill>
                  <a:schemeClr val="tx1"/>
                </a:solidFill>
                <a:latin typeface="Calibri"/>
                <a:ea typeface="Arial"/>
                <a:cs typeface="Arial"/>
              </a:defRPr>
            </a:lvl7pPr>
            <a:lvl8pPr marL="3429000" indent="-228600" algn="l" defTabSz="914400" rtl="0" eaLnBrk="0" fontAlgn="base" latinLnBrk="0" hangingPunct="0">
              <a:spcBef>
                <a:spcPct val="0"/>
              </a:spcBef>
              <a:spcAft>
                <a:spcPct val="0"/>
              </a:spcAft>
              <a:defRPr sz="1800" kern="1200">
                <a:solidFill>
                  <a:schemeClr val="tx1"/>
                </a:solidFill>
                <a:latin typeface="Calibri"/>
                <a:ea typeface="Arial"/>
                <a:cs typeface="Arial"/>
              </a:defRPr>
            </a:lvl8pPr>
            <a:lvl9pPr marL="3886200" indent="-228600" eaLnBrk="0" fontAlgn="base" hangingPunct="0">
              <a:spcBef>
                <a:spcPct val="0"/>
              </a:spcBef>
              <a:spcAft>
                <a:spcPct val="0"/>
              </a:spcAft>
              <a:defRPr>
                <a:solidFill>
                  <a:schemeClr val="tx1"/>
                </a:solidFill>
                <a:latin typeface="Calibri"/>
                <a:ea typeface="Arial"/>
                <a:cs typeface="Arial"/>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B6F1"/>
                </a:solidFill>
                <a:effectLst/>
                <a:uLnTx/>
                <a:uFillTx/>
                <a:latin typeface="Arial"/>
                <a:ea typeface="ＭＳ Ｐゴシック" charset="0"/>
                <a:cs typeface="UHC Sans Regular" charset="0"/>
              </a:rPr>
              <a:t>Download the VSP</a:t>
            </a:r>
            <a:r>
              <a:rPr kumimoji="0" lang="en-US" sz="1600" b="1" i="0" u="none" strike="noStrike" kern="1200" cap="none" spc="0" normalizeH="0" baseline="30000" noProof="0" dirty="0">
                <a:ln>
                  <a:noFill/>
                </a:ln>
                <a:solidFill>
                  <a:srgbClr val="00B6F1"/>
                </a:solidFill>
                <a:effectLst/>
                <a:uLnTx/>
                <a:uFillTx/>
                <a:latin typeface="Arial"/>
                <a:ea typeface="ＭＳ Ｐゴシック" charset="0"/>
                <a:cs typeface="UHC Sans Regular" charset="0"/>
              </a:rPr>
              <a:t>®</a:t>
            </a:r>
            <a:r>
              <a:rPr kumimoji="0" lang="en-US" sz="1600" b="1" i="0" u="none" strike="noStrike" kern="1200" cap="none" spc="0" normalizeH="0" baseline="0" noProof="0" dirty="0">
                <a:ln>
                  <a:noFill/>
                </a:ln>
                <a:solidFill>
                  <a:srgbClr val="00B6F1"/>
                </a:solidFill>
                <a:effectLst/>
                <a:uLnTx/>
                <a:uFillTx/>
                <a:latin typeface="Arial"/>
                <a:ea typeface="ＭＳ Ｐゴシック" charset="0"/>
                <a:cs typeface="UHC Sans Regular" charset="0"/>
              </a:rPr>
              <a:t> app</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ＭＳ Ｐゴシック" charset="0"/>
                <a:cs typeface="UHC Sans Regular" charset="0"/>
              </a:rPr>
              <a:t>Access your benefits and get help anytime, anywhere with the VSP smartphone app.</a:t>
            </a:r>
          </a:p>
        </p:txBody>
      </p:sp>
      <p:cxnSp>
        <p:nvCxnSpPr>
          <p:cNvPr id="16" name="Straight Connector 15">
            <a:extLst>
              <a:ext uri="{FF2B5EF4-FFF2-40B4-BE49-F238E27FC236}">
                <a16:creationId xmlns:a16="http://schemas.microsoft.com/office/drawing/2014/main" id="{0E7F72F1-4646-4653-8698-53729629D33B}"/>
              </a:ext>
            </a:extLst>
          </p:cNvPr>
          <p:cNvCxnSpPr>
            <a:cxnSpLocks/>
          </p:cNvCxnSpPr>
          <p:nvPr/>
        </p:nvCxnSpPr>
        <p:spPr>
          <a:xfrm>
            <a:off x="483447" y="6515582"/>
            <a:ext cx="8509465"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7614EAB1-FCCC-46D1-9806-AD5D07CA1E58}"/>
              </a:ext>
            </a:extLst>
          </p:cNvPr>
          <p:cNvPicPr>
            <a:picLocks noChangeAspect="1"/>
          </p:cNvPicPr>
          <p:nvPr/>
        </p:nvPicPr>
        <p:blipFill rotWithShape="1">
          <a:blip r:embed="rId2">
            <a:extLst>
              <a:ext uri="{28A0092B-C50C-407E-A947-70E740481C1C}">
                <a14:useLocalDpi xmlns:a14="http://schemas.microsoft.com/office/drawing/2010/main" val="0"/>
              </a:ext>
            </a:extLst>
          </a:blip>
          <a:srcRect l="9796" t="3718" b="10078"/>
          <a:stretch/>
        </p:blipFill>
        <p:spPr>
          <a:xfrm>
            <a:off x="7938122" y="69030"/>
            <a:ext cx="972554" cy="722881"/>
          </a:xfrm>
          <a:prstGeom prst="rect">
            <a:avLst/>
          </a:prstGeom>
        </p:spPr>
      </p:pic>
      <p:pic>
        <p:nvPicPr>
          <p:cNvPr id="3" name="Picture 2" descr="A screenshot of a social media post&#10;&#10;Description automatically generated">
            <a:extLst>
              <a:ext uri="{FF2B5EF4-FFF2-40B4-BE49-F238E27FC236}">
                <a16:creationId xmlns:a16="http://schemas.microsoft.com/office/drawing/2014/main" id="{6262C21C-92CB-4573-B2F8-08F94F011EBF}"/>
              </a:ext>
            </a:extLst>
          </p:cNvPr>
          <p:cNvPicPr>
            <a:picLocks noChangeAspect="1"/>
          </p:cNvPicPr>
          <p:nvPr/>
        </p:nvPicPr>
        <p:blipFill rotWithShape="1">
          <a:blip r:embed="rId3">
            <a:extLst>
              <a:ext uri="{28A0092B-C50C-407E-A947-70E740481C1C}">
                <a14:useLocalDpi xmlns:a14="http://schemas.microsoft.com/office/drawing/2010/main" val="0"/>
              </a:ext>
            </a:extLst>
          </a:blip>
          <a:srcRect l="5634" r="8566" b="1098"/>
          <a:stretch/>
        </p:blipFill>
        <p:spPr>
          <a:xfrm>
            <a:off x="1023087" y="1532742"/>
            <a:ext cx="4222013" cy="3133758"/>
          </a:xfrm>
          <a:prstGeom prst="rect">
            <a:avLst/>
          </a:prstGeom>
          <a:effectLst/>
        </p:spPr>
      </p:pic>
      <p:pic>
        <p:nvPicPr>
          <p:cNvPr id="15" name="shutterstock_589475414.png" descr="/Volumes/ARTDEPT/DesignInProgress/UHC/18924_UHC_OE_Materials_Refresh/Art/shutterstock_589475414.png">
            <a:extLst>
              <a:ext uri="{FF2B5EF4-FFF2-40B4-BE49-F238E27FC236}">
                <a16:creationId xmlns:a16="http://schemas.microsoft.com/office/drawing/2014/main" id="{31B18C61-2EF0-4646-806C-5C839965E27A}"/>
              </a:ext>
            </a:extLst>
          </p:cNvPr>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rot="16200000">
            <a:off x="948916" y="236977"/>
            <a:ext cx="4350583" cy="5740411"/>
          </a:xfrm>
          <a:prstGeom prst="rect">
            <a:avLst/>
          </a:prstGeom>
        </p:spPr>
      </p:pic>
      <p:pic>
        <p:nvPicPr>
          <p:cNvPr id="10" name="Picture 9" descr="A flat screen television&#10;&#10;Description automatically generated">
            <a:extLst>
              <a:ext uri="{FF2B5EF4-FFF2-40B4-BE49-F238E27FC236}">
                <a16:creationId xmlns:a16="http://schemas.microsoft.com/office/drawing/2014/main" id="{A280F883-E975-46B2-BE12-BA09277026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1899" y="4237199"/>
            <a:ext cx="1099014" cy="2119526"/>
          </a:xfrm>
          <a:prstGeom prst="rect">
            <a:avLst/>
          </a:prstGeom>
        </p:spPr>
      </p:pic>
      <p:pic>
        <p:nvPicPr>
          <p:cNvPr id="22" name="Picture 21" descr="A screenshot of a cell phone&#10;&#10;Description automatically generated">
            <a:extLst>
              <a:ext uri="{FF2B5EF4-FFF2-40B4-BE49-F238E27FC236}">
                <a16:creationId xmlns:a16="http://schemas.microsoft.com/office/drawing/2014/main" id="{44843AB8-823F-4248-A552-2A0717D27F7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5376"/>
          <a:stretch/>
        </p:blipFill>
        <p:spPr>
          <a:xfrm>
            <a:off x="7108110" y="4354541"/>
            <a:ext cx="931378" cy="1906559"/>
          </a:xfrm>
          <a:prstGeom prst="rect">
            <a:avLst/>
          </a:prstGeom>
        </p:spPr>
      </p:pic>
    </p:spTree>
    <p:extLst>
      <p:ext uri="{BB962C8B-B14F-4D97-AF65-F5344CB8AC3E}">
        <p14:creationId xmlns:p14="http://schemas.microsoft.com/office/powerpoint/2010/main" val="4184550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A54ACBFC-EF67-433A-9307-84FA98C8F40E}"/>
              </a:ext>
            </a:extLst>
          </p:cNvPr>
          <p:cNvSpPr/>
          <p:nvPr/>
        </p:nvSpPr>
        <p:spPr>
          <a:xfrm>
            <a:off x="494285" y="4476734"/>
            <a:ext cx="1068310" cy="1051680"/>
          </a:xfrm>
          <a:prstGeom prst="ellipse">
            <a:avLst/>
          </a:prstGeom>
          <a:solidFill>
            <a:schemeClr val="bg2">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sp>
        <p:nvSpPr>
          <p:cNvPr id="21" name="Oval 20">
            <a:extLst>
              <a:ext uri="{FF2B5EF4-FFF2-40B4-BE49-F238E27FC236}">
                <a16:creationId xmlns:a16="http://schemas.microsoft.com/office/drawing/2014/main" id="{3552F749-760E-4E4B-8CE5-0549926D6776}"/>
              </a:ext>
            </a:extLst>
          </p:cNvPr>
          <p:cNvSpPr/>
          <p:nvPr/>
        </p:nvSpPr>
        <p:spPr>
          <a:xfrm>
            <a:off x="494286" y="2877161"/>
            <a:ext cx="1068310" cy="1051680"/>
          </a:xfrm>
          <a:prstGeom prst="ellipse">
            <a:avLst/>
          </a:prstGeom>
          <a:solidFill>
            <a:schemeClr val="bg2">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sp>
        <p:nvSpPr>
          <p:cNvPr id="20" name="Oval 19">
            <a:extLst>
              <a:ext uri="{FF2B5EF4-FFF2-40B4-BE49-F238E27FC236}">
                <a16:creationId xmlns:a16="http://schemas.microsoft.com/office/drawing/2014/main" id="{68CDDABF-23D3-4C15-B9BA-EC1727DDC66D}"/>
              </a:ext>
            </a:extLst>
          </p:cNvPr>
          <p:cNvSpPr/>
          <p:nvPr/>
        </p:nvSpPr>
        <p:spPr>
          <a:xfrm>
            <a:off x="494285" y="1325714"/>
            <a:ext cx="1068310" cy="1051680"/>
          </a:xfrm>
          <a:prstGeom prst="ellipse">
            <a:avLst/>
          </a:prstGeom>
          <a:solidFill>
            <a:schemeClr val="bg2">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sp>
        <p:nvSpPr>
          <p:cNvPr id="4" name="TextBox 3">
            <a:extLst>
              <a:ext uri="{FF2B5EF4-FFF2-40B4-BE49-F238E27FC236}">
                <a16:creationId xmlns:a16="http://schemas.microsoft.com/office/drawing/2014/main" id="{048A3883-2123-48D8-955D-5F9352778B1C}"/>
              </a:ext>
            </a:extLst>
          </p:cNvPr>
          <p:cNvSpPr txBox="1"/>
          <p:nvPr/>
        </p:nvSpPr>
        <p:spPr>
          <a:xfrm>
            <a:off x="623611" y="348670"/>
            <a:ext cx="641444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400"/>
              </a:spcAft>
              <a:buClr>
                <a:srgbClr val="00A8F7"/>
              </a:buClr>
              <a:buSzTx/>
              <a:buFontTx/>
              <a:buNone/>
              <a:tabLst/>
              <a:defRPr/>
            </a:pPr>
            <a:r>
              <a:rPr kumimoji="0" lang="en-US" sz="2400" b="1" i="0" u="none" strike="noStrike" kern="1200" cap="none" spc="0" normalizeH="0" baseline="0" noProof="0" dirty="0">
                <a:ln>
                  <a:noFill/>
                </a:ln>
                <a:solidFill>
                  <a:srgbClr val="4D4D4D"/>
                </a:solidFill>
                <a:effectLst/>
                <a:uLnTx/>
                <a:uFillTx/>
                <a:latin typeface="Arial"/>
                <a:cs typeface="Arial"/>
              </a:rPr>
              <a:t>2022 Open Enrollment</a:t>
            </a:r>
          </a:p>
        </p:txBody>
      </p:sp>
      <p:cxnSp>
        <p:nvCxnSpPr>
          <p:cNvPr id="5" name="Straight Connector 4">
            <a:extLst>
              <a:ext uri="{FF2B5EF4-FFF2-40B4-BE49-F238E27FC236}">
                <a16:creationId xmlns:a16="http://schemas.microsoft.com/office/drawing/2014/main" id="{0B9B3900-707E-4E2D-95D4-FA67A30066AF}"/>
              </a:ext>
            </a:extLst>
          </p:cNvPr>
          <p:cNvCxnSpPr>
            <a:cxnSpLocks/>
          </p:cNvCxnSpPr>
          <p:nvPr/>
        </p:nvCxnSpPr>
        <p:spPr>
          <a:xfrm>
            <a:off x="467198" y="808435"/>
            <a:ext cx="8142061"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E90C8BF-141C-406B-ABBC-81D45B4C5393}"/>
              </a:ext>
            </a:extLst>
          </p:cNvPr>
          <p:cNvSpPr/>
          <p:nvPr/>
        </p:nvSpPr>
        <p:spPr>
          <a:xfrm>
            <a:off x="1" y="0"/>
            <a:ext cx="228601"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cs typeface="Arial"/>
            </a:endParaRPr>
          </a:p>
        </p:txBody>
      </p:sp>
      <p:sp>
        <p:nvSpPr>
          <p:cNvPr id="9" name="TextBox 8">
            <a:extLst>
              <a:ext uri="{FF2B5EF4-FFF2-40B4-BE49-F238E27FC236}">
                <a16:creationId xmlns:a16="http://schemas.microsoft.com/office/drawing/2014/main" id="{D7F068DF-3FB0-4E33-A4E1-D14BFADD3D41}"/>
              </a:ext>
            </a:extLst>
          </p:cNvPr>
          <p:cNvSpPr txBox="1"/>
          <p:nvPr/>
        </p:nvSpPr>
        <p:spPr>
          <a:xfrm>
            <a:off x="1467331" y="1516216"/>
            <a:ext cx="7430481" cy="3416320"/>
          </a:xfrm>
          <a:prstGeom prst="rect">
            <a:avLst/>
          </a:prstGeom>
          <a:noFill/>
        </p:spPr>
        <p:txBody>
          <a:bodyPr wrap="square" rtlCol="0">
            <a:spAutoFit/>
          </a:bodyPr>
          <a:lstStyle/>
          <a:p>
            <a:pPr marL="274638" lvl="1">
              <a:lnSpc>
                <a:spcPct val="110000"/>
              </a:lnSpc>
              <a:buClr>
                <a:srgbClr val="23B1C9"/>
              </a:buClr>
            </a:pPr>
            <a:r>
              <a:rPr lang="en-US" altLang="en-US" dirty="0">
                <a:latin typeface="Arial" panose="020B0604020202020204" pitchFamily="34" charset="0"/>
                <a:cs typeface="Arial" panose="020B0604020202020204" pitchFamily="34" charset="0"/>
              </a:rPr>
              <a:t>Open Enrollment begins </a:t>
            </a:r>
            <a:r>
              <a:rPr lang="en-US" altLang="en-US" b="1" dirty="0">
                <a:solidFill>
                  <a:srgbClr val="C00000"/>
                </a:solidFill>
                <a:latin typeface="Arial" panose="020B0604020202020204" pitchFamily="34" charset="0"/>
                <a:cs typeface="Arial" panose="020B0604020202020204" pitchFamily="34" charset="0"/>
              </a:rPr>
              <a:t>May 1, 2022 – May 16, 2022</a:t>
            </a:r>
            <a:endParaRPr lang="en-US" altLang="en-US" b="1" dirty="0">
              <a:solidFill>
                <a:srgbClr val="C00000"/>
              </a:solidFill>
              <a:highlight>
                <a:srgbClr val="F8F8F8"/>
              </a:highlight>
              <a:latin typeface="Arial" panose="020B0604020202020204" pitchFamily="34" charset="0"/>
              <a:cs typeface="Arial" panose="020B0604020202020204" pitchFamily="34" charset="0"/>
            </a:endParaRPr>
          </a:p>
          <a:p>
            <a:pPr marL="274638" lvl="1">
              <a:lnSpc>
                <a:spcPct val="110000"/>
              </a:lnSpc>
              <a:buClr>
                <a:srgbClr val="23B1C9"/>
              </a:buClr>
            </a:pPr>
            <a:endParaRPr lang="en-US" altLang="en-US" dirty="0">
              <a:latin typeface="Arial" panose="020B0604020202020204" pitchFamily="34" charset="0"/>
              <a:cs typeface="Arial" panose="020B0604020202020204" pitchFamily="34" charset="0"/>
            </a:endParaRPr>
          </a:p>
          <a:p>
            <a:pPr marL="274638" lvl="1">
              <a:lnSpc>
                <a:spcPct val="110000"/>
              </a:lnSpc>
              <a:buClr>
                <a:srgbClr val="23B1C9"/>
              </a:buClr>
            </a:pPr>
            <a:r>
              <a:rPr lang="en-US" altLang="en-US" dirty="0">
                <a:latin typeface="Arial" panose="020B0604020202020204" pitchFamily="34" charset="0"/>
                <a:cs typeface="Arial" panose="020B0604020202020204" pitchFamily="34" charset="0"/>
              </a:rPr>
              <a:t>If you want to make any changes to your current elections, you are required to </a:t>
            </a:r>
            <a:r>
              <a:rPr lang="en-US" sz="1800" kern="0" dirty="0">
                <a:latin typeface="Arial" panose="020B0604020202020204" pitchFamily="34" charset="0"/>
                <a:ea typeface="Verdana" panose="020B0604030504040204" pitchFamily="34" charset="0"/>
                <a:cs typeface="Arial" panose="020B0604020202020204" pitchFamily="34" charset="0"/>
              </a:rPr>
              <a:t>complete the appropriate carrier enrollment application</a:t>
            </a:r>
            <a:r>
              <a:rPr lang="en-US" altLang="en-US" dirty="0">
                <a:latin typeface="Arial" panose="020B0604020202020204" pitchFamily="34" charset="0"/>
                <a:cs typeface="Arial" panose="020B0604020202020204" pitchFamily="34" charset="0"/>
              </a:rPr>
              <a:t>.</a:t>
            </a:r>
          </a:p>
          <a:p>
            <a:pPr marL="274638" lvl="1">
              <a:lnSpc>
                <a:spcPct val="110000"/>
              </a:lnSpc>
              <a:buClr>
                <a:srgbClr val="23B1C9"/>
              </a:buClr>
            </a:pPr>
            <a:endParaRPr lang="en-US" sz="1800" kern="0" dirty="0">
              <a:latin typeface="Calibri" panose="020F0502020204030204" pitchFamily="34" charset="0"/>
              <a:ea typeface="Verdana" panose="020B0604030504040204" pitchFamily="34" charset="0"/>
              <a:cs typeface="Calibri" panose="020F0502020204030204" pitchFamily="34" charset="0"/>
            </a:endParaRPr>
          </a:p>
          <a:p>
            <a:pPr marL="274638" lvl="1">
              <a:lnSpc>
                <a:spcPct val="110000"/>
              </a:lnSpc>
              <a:buClr>
                <a:srgbClr val="23B1C9"/>
              </a:buClr>
            </a:pPr>
            <a:r>
              <a:rPr lang="en-US" sz="1800" kern="0" dirty="0">
                <a:latin typeface="Arial" panose="020B0604020202020204" pitchFamily="34" charset="0"/>
                <a:ea typeface="Verdana" panose="020B0604030504040204" pitchFamily="34" charset="0"/>
                <a:cs typeface="Arial" panose="020B0604020202020204" pitchFamily="34" charset="0"/>
              </a:rPr>
              <a:t>If you are </a:t>
            </a:r>
            <a:r>
              <a:rPr lang="en-US" sz="1800" u="sng" kern="0" dirty="0">
                <a:latin typeface="Arial" panose="020B0604020202020204" pitchFamily="34" charset="0"/>
                <a:ea typeface="Verdana" panose="020B0604030504040204" pitchFamily="34" charset="0"/>
                <a:cs typeface="Arial" panose="020B0604020202020204" pitchFamily="34" charset="0"/>
              </a:rPr>
              <a:t>not</a:t>
            </a:r>
            <a:r>
              <a:rPr lang="en-US" sz="1800" kern="0" dirty="0">
                <a:latin typeface="Arial" panose="020B0604020202020204" pitchFamily="34" charset="0"/>
                <a:ea typeface="Verdana" panose="020B0604030504040204" pitchFamily="34" charset="0"/>
                <a:cs typeface="Arial" panose="020B0604020202020204" pitchFamily="34" charset="0"/>
              </a:rPr>
              <a:t> making any changes to your current elections no action is required. Existing plan elections will automatically transfer over </a:t>
            </a:r>
            <a:r>
              <a:rPr lang="en-US" altLang="en-US" dirty="0">
                <a:latin typeface="Arial" panose="020B0604020202020204" pitchFamily="34" charset="0"/>
                <a:cs typeface="Arial" panose="020B0604020202020204" pitchFamily="34" charset="0"/>
              </a:rPr>
              <a:t>to the new plan year.</a:t>
            </a:r>
            <a:endParaRPr lang="en-US" sz="1800" kern="0" dirty="0">
              <a:latin typeface="Arial" panose="020B0604020202020204" pitchFamily="34" charset="0"/>
              <a:ea typeface="Verdana" panose="020B0604030504040204" pitchFamily="34" charset="0"/>
              <a:cs typeface="Arial" panose="020B0604020202020204" pitchFamily="34" charset="0"/>
            </a:endParaRPr>
          </a:p>
          <a:p>
            <a:pPr marL="274638" lvl="1">
              <a:lnSpc>
                <a:spcPct val="110000"/>
              </a:lnSpc>
              <a:buClr>
                <a:srgbClr val="23B1C9"/>
              </a:buClr>
            </a:pPr>
            <a:endParaRPr lang="en-US" altLang="en-US" dirty="0">
              <a:latin typeface="Arial" panose="020B0604020202020204" pitchFamily="34" charset="0"/>
              <a:cs typeface="Arial" panose="020B0604020202020204" pitchFamily="34" charset="0"/>
            </a:endParaRPr>
          </a:p>
          <a:p>
            <a:pPr marL="274638" lvl="1">
              <a:lnSpc>
                <a:spcPct val="110000"/>
              </a:lnSpc>
              <a:buClr>
                <a:srgbClr val="23B1C9"/>
              </a:buClr>
            </a:pPr>
            <a:r>
              <a:rPr kumimoji="0" lang="en-US"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All changes become effective </a:t>
            </a:r>
            <a:r>
              <a:rPr lang="en-US" b="1" dirty="0">
                <a:solidFill>
                  <a:srgbClr val="C00000"/>
                </a:solidFill>
                <a:latin typeface="Arial" panose="020B0604020202020204" pitchFamily="34" charset="0"/>
                <a:cs typeface="Arial" panose="020B0604020202020204" pitchFamily="34" charset="0"/>
              </a:rPr>
              <a:t>July</a:t>
            </a:r>
            <a:r>
              <a:rPr kumimoji="0" lang="en-US" b="1"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1, 2022.</a:t>
            </a:r>
          </a:p>
          <a:p>
            <a:pPr marL="0" marR="0" lvl="0" indent="0" algn="l" defTabSz="457200" rtl="0" eaLnBrk="1" fontAlgn="auto" latinLnBrk="0" hangingPunct="1">
              <a:lnSpc>
                <a:spcPct val="100000"/>
              </a:lnSpc>
              <a:spcBef>
                <a:spcPts val="0"/>
              </a:spcBef>
              <a:spcAft>
                <a:spcPts val="400"/>
              </a:spcAft>
              <a:buClr>
                <a:srgbClr val="00A8F7"/>
              </a:buClr>
              <a:buSzTx/>
              <a:buFontTx/>
              <a:buNone/>
              <a:tabLst/>
              <a:defRPr/>
            </a:pPr>
            <a:endParaRPr kumimoji="0" lang="en-US"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91D4210-0C91-4FD8-9C08-63F42EC06813}"/>
              </a:ext>
            </a:extLst>
          </p:cNvPr>
          <p:cNvSpPr txBox="1"/>
          <p:nvPr/>
        </p:nvSpPr>
        <p:spPr>
          <a:xfrm>
            <a:off x="1749678" y="5123038"/>
            <a:ext cx="696105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400"/>
              </a:spcAft>
              <a:buClr>
                <a:srgbClr val="00A8F7"/>
              </a:buClr>
              <a:buSzTx/>
              <a:buFontTx/>
              <a:buNone/>
              <a:tabLst/>
              <a:defRPr/>
            </a:pPr>
            <a:r>
              <a:rPr kumimoji="0" lang="en-US" sz="1800" b="0" i="0" u="none" strike="noStrike" kern="1200" cap="none" spc="0" normalizeH="0" baseline="0" noProof="0" dirty="0">
                <a:ln>
                  <a:noFill/>
                </a:ln>
                <a:solidFill>
                  <a:srgbClr val="000000"/>
                </a:solidFill>
                <a:effectLst/>
                <a:uLnTx/>
                <a:uFillTx/>
                <a:latin typeface="Arial"/>
                <a:cs typeface="Arial"/>
              </a:rPr>
              <a:t>If you have any questions, please contact </a:t>
            </a:r>
            <a:r>
              <a:rPr lang="en-US" dirty="0">
                <a:solidFill>
                  <a:srgbClr val="000000"/>
                </a:solidFill>
                <a:latin typeface="Arial"/>
                <a:cs typeface="Arial"/>
              </a:rPr>
              <a:t>Kimberly Lewis.</a:t>
            </a:r>
            <a:endParaRPr kumimoji="0" lang="en-US" sz="1800" b="0" i="0" u="none" strike="noStrike" kern="1200" cap="none" spc="0" normalizeH="0" baseline="0" noProof="0" dirty="0">
              <a:ln>
                <a:noFill/>
              </a:ln>
              <a:solidFill>
                <a:srgbClr val="4D4D4D"/>
              </a:solidFill>
              <a:effectLst/>
              <a:uLnTx/>
              <a:uFillTx/>
              <a:latin typeface="Arial"/>
              <a:cs typeface="Arial"/>
            </a:endParaRPr>
          </a:p>
        </p:txBody>
      </p:sp>
      <p:pic>
        <p:nvPicPr>
          <p:cNvPr id="15" name="Graphic 14" descr="Daily calendar">
            <a:extLst>
              <a:ext uri="{FF2B5EF4-FFF2-40B4-BE49-F238E27FC236}">
                <a16:creationId xmlns:a16="http://schemas.microsoft.com/office/drawing/2014/main" id="{E942BC57-5C41-4D00-94ED-B0E94A02779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23611" y="1400300"/>
            <a:ext cx="819136" cy="819136"/>
          </a:xfrm>
          <a:prstGeom prst="rect">
            <a:avLst/>
          </a:prstGeom>
        </p:spPr>
      </p:pic>
      <p:pic>
        <p:nvPicPr>
          <p:cNvPr id="17" name="Graphic 16" descr="Checkmark">
            <a:extLst>
              <a:ext uri="{FF2B5EF4-FFF2-40B4-BE49-F238E27FC236}">
                <a16:creationId xmlns:a16="http://schemas.microsoft.com/office/drawing/2014/main" id="{51D3B8D1-1E70-46CB-AF68-C5D2EC7A05D5}"/>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639653" y="3029267"/>
            <a:ext cx="779552" cy="779552"/>
          </a:xfrm>
          <a:prstGeom prst="rect">
            <a:avLst/>
          </a:prstGeom>
        </p:spPr>
      </p:pic>
      <p:pic>
        <p:nvPicPr>
          <p:cNvPr id="19" name="Graphic 18" descr="Signature">
            <a:extLst>
              <a:ext uri="{FF2B5EF4-FFF2-40B4-BE49-F238E27FC236}">
                <a16:creationId xmlns:a16="http://schemas.microsoft.com/office/drawing/2014/main" id="{775F8B7F-A513-4B62-8274-6553EC420C8D}"/>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687779" y="4612798"/>
            <a:ext cx="779552" cy="779552"/>
          </a:xfrm>
          <a:prstGeom prst="rect">
            <a:avLst/>
          </a:prstGeom>
        </p:spPr>
      </p:pic>
      <p:cxnSp>
        <p:nvCxnSpPr>
          <p:cNvPr id="23" name="Straight Connector 22">
            <a:extLst>
              <a:ext uri="{FF2B5EF4-FFF2-40B4-BE49-F238E27FC236}">
                <a16:creationId xmlns:a16="http://schemas.microsoft.com/office/drawing/2014/main" id="{4AEAC7D5-F87A-48DF-993F-36E976C5F97E}"/>
              </a:ext>
            </a:extLst>
          </p:cNvPr>
          <p:cNvCxnSpPr>
            <a:cxnSpLocks/>
          </p:cNvCxnSpPr>
          <p:nvPr/>
        </p:nvCxnSpPr>
        <p:spPr>
          <a:xfrm>
            <a:off x="544738" y="6473374"/>
            <a:ext cx="8142061"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10D530CB-F175-478F-9E4C-AF2F278CD9FA}"/>
              </a:ext>
            </a:extLst>
          </p:cNvPr>
          <p:cNvSpPr>
            <a:spLocks noGrp="1"/>
          </p:cNvSpPr>
          <p:nvPr>
            <p:ph type="sldNum" sz="quarter" idx="12"/>
          </p:nvPr>
        </p:nvSpPr>
        <p:spPr>
          <a:xfrm>
            <a:off x="6515297" y="6455897"/>
            <a:ext cx="2057400" cy="365125"/>
          </a:xfrm>
        </p:spPr>
        <p:txBody>
          <a:bodyPr/>
          <a:lstStyle/>
          <a:p>
            <a:fld id="{BA7DF744-D288-4C64-A42C-1DC4B19CEA08}" type="slidenum">
              <a:rPr lang="en-US" altLang="en-US" smtClean="0"/>
              <a:pPr/>
              <a:t>31</a:t>
            </a:fld>
            <a:endParaRPr lang="en-US" altLang="en-US" dirty="0"/>
          </a:p>
        </p:txBody>
      </p:sp>
    </p:spTree>
    <p:extLst>
      <p:ext uri="{BB962C8B-B14F-4D97-AF65-F5344CB8AC3E}">
        <p14:creationId xmlns:p14="http://schemas.microsoft.com/office/powerpoint/2010/main" val="1249265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974BB2-E03A-404D-875A-8B12B6E1CD5D}"/>
              </a:ext>
            </a:extLst>
          </p:cNvPr>
          <p:cNvSpPr/>
          <p:nvPr/>
        </p:nvSpPr>
        <p:spPr>
          <a:xfrm>
            <a:off x="228602" y="-2"/>
            <a:ext cx="8915398" cy="53988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sp>
        <p:nvSpPr>
          <p:cNvPr id="7" name="Title 5">
            <a:extLst>
              <a:ext uri="{FF2B5EF4-FFF2-40B4-BE49-F238E27FC236}">
                <a16:creationId xmlns:a16="http://schemas.microsoft.com/office/drawing/2014/main" id="{69263762-72EA-4E04-8B4D-3CF1A17F0958}"/>
              </a:ext>
            </a:extLst>
          </p:cNvPr>
          <p:cNvSpPr txBox="1">
            <a:spLocks/>
          </p:cNvSpPr>
          <p:nvPr/>
        </p:nvSpPr>
        <p:spPr>
          <a:xfrm>
            <a:off x="533400" y="2081201"/>
            <a:ext cx="7772400" cy="3137482"/>
          </a:xfrm>
          <a:prstGeom prst="rect">
            <a:avLst/>
          </a:prstGeom>
        </p:spPr>
        <p:txBody>
          <a:bodyPr anchor="b"/>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Arial"/>
                <a:cs typeface="Arial"/>
              </a:rPr>
              <a:t>QUESTIONS?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A7F8"/>
                </a:solidFill>
                <a:effectLst/>
                <a:uLnTx/>
                <a:uFillTx/>
                <a:latin typeface="Arial"/>
                <a:cs typeface="Arial"/>
              </a:rPr>
              <a:t/>
            </a:r>
            <a:br>
              <a:rPr kumimoji="0" lang="en-US" sz="3200" b="1" i="0" u="none" strike="noStrike" kern="1200" cap="none" spc="0" normalizeH="0" baseline="0" noProof="0" dirty="0">
                <a:ln>
                  <a:noFill/>
                </a:ln>
                <a:solidFill>
                  <a:srgbClr val="00A7F8"/>
                </a:solidFill>
                <a:effectLst/>
                <a:uLnTx/>
                <a:uFillTx/>
                <a:latin typeface="Arial"/>
                <a:cs typeface="Arial"/>
              </a:rPr>
            </a:br>
            <a:r>
              <a:rPr kumimoji="0" lang="en-US" sz="3200" b="1" i="0" u="none" strike="noStrike" kern="1200" cap="none" spc="0" normalizeH="0" baseline="0" noProof="0" dirty="0">
                <a:ln>
                  <a:noFill/>
                </a:ln>
                <a:solidFill>
                  <a:schemeClr val="tx1">
                    <a:lumMod val="75000"/>
                    <a:lumOff val="25000"/>
                  </a:schemeClr>
                </a:solidFill>
                <a:effectLst/>
                <a:uLnTx/>
                <a:uFillTx/>
                <a:latin typeface="Arial"/>
                <a:cs typeface="Arial"/>
              </a:rPr>
              <a:t>Knowing your benefits helps you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cs typeface="Arial"/>
              </a:rPr>
              <a:t>make more informed choices.</a:t>
            </a:r>
          </a:p>
        </p:txBody>
      </p:sp>
      <p:sp>
        <p:nvSpPr>
          <p:cNvPr id="3" name="Rectangle 2">
            <a:extLst>
              <a:ext uri="{FF2B5EF4-FFF2-40B4-BE49-F238E27FC236}">
                <a16:creationId xmlns:a16="http://schemas.microsoft.com/office/drawing/2014/main" id="{F4029A16-1EE9-4BB6-B570-5BC42CE28B1B}"/>
              </a:ext>
            </a:extLst>
          </p:cNvPr>
          <p:cNvSpPr/>
          <p:nvPr/>
        </p:nvSpPr>
        <p:spPr>
          <a:xfrm>
            <a:off x="1" y="0"/>
            <a:ext cx="228601"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cs typeface="Arial"/>
            </a:endParaRPr>
          </a:p>
        </p:txBody>
      </p:sp>
      <p:sp>
        <p:nvSpPr>
          <p:cNvPr id="10" name="Rectangle 9">
            <a:extLst>
              <a:ext uri="{FF2B5EF4-FFF2-40B4-BE49-F238E27FC236}">
                <a16:creationId xmlns:a16="http://schemas.microsoft.com/office/drawing/2014/main" id="{8C87210F-DCA7-4B0F-9765-E934EECA53BF}"/>
              </a:ext>
            </a:extLst>
          </p:cNvPr>
          <p:cNvSpPr/>
          <p:nvPr/>
        </p:nvSpPr>
        <p:spPr>
          <a:xfrm>
            <a:off x="228600" y="5398858"/>
            <a:ext cx="8915398" cy="2250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cs typeface="Arial"/>
            </a:endParaRPr>
          </a:p>
        </p:txBody>
      </p:sp>
      <p:pic>
        <p:nvPicPr>
          <p:cNvPr id="9" name="Picture 8" descr="logo">
            <a:extLst>
              <a:ext uri="{FF2B5EF4-FFF2-40B4-BE49-F238E27FC236}">
                <a16:creationId xmlns:a16="http://schemas.microsoft.com/office/drawing/2014/main" id="{1AB3B7E1-6049-43B3-B375-20E8C978B5B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5739436"/>
            <a:ext cx="1109205" cy="1063672"/>
          </a:xfrm>
          <a:prstGeom prst="rect">
            <a:avLst/>
          </a:prstGeom>
          <a:noFill/>
          <a:ln>
            <a:noFill/>
          </a:ln>
        </p:spPr>
      </p:pic>
    </p:spTree>
    <p:extLst>
      <p:ext uri="{BB962C8B-B14F-4D97-AF65-F5344CB8AC3E}">
        <p14:creationId xmlns:p14="http://schemas.microsoft.com/office/powerpoint/2010/main" val="102090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8A3883-2123-48D8-955D-5F9352778B1C}"/>
              </a:ext>
            </a:extLst>
          </p:cNvPr>
          <p:cNvSpPr txBox="1"/>
          <p:nvPr/>
        </p:nvSpPr>
        <p:spPr>
          <a:xfrm>
            <a:off x="623611" y="346770"/>
            <a:ext cx="641444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400"/>
              </a:spcAft>
              <a:buClr>
                <a:srgbClr val="00A8F7"/>
              </a:buClr>
              <a:buSzTx/>
              <a:buFontTx/>
              <a:buNone/>
              <a:tabLst/>
              <a:defRPr/>
            </a:pPr>
            <a:r>
              <a:rPr kumimoji="0" lang="en-US" sz="2400" b="1" i="0" u="none" strike="noStrike" kern="1200" cap="none" spc="0" normalizeH="0" baseline="0" noProof="0" dirty="0">
                <a:ln>
                  <a:noFill/>
                </a:ln>
                <a:solidFill>
                  <a:schemeClr val="tx1">
                    <a:lumMod val="85000"/>
                    <a:lumOff val="15000"/>
                  </a:schemeClr>
                </a:solidFill>
                <a:effectLst/>
                <a:uLnTx/>
                <a:uFillTx/>
                <a:latin typeface="Arial"/>
                <a:cs typeface="Arial"/>
              </a:rPr>
              <a:t>2022 Open Enrollment Reminders</a:t>
            </a:r>
          </a:p>
        </p:txBody>
      </p:sp>
      <p:cxnSp>
        <p:nvCxnSpPr>
          <p:cNvPr id="5" name="Straight Connector 4">
            <a:extLst>
              <a:ext uri="{FF2B5EF4-FFF2-40B4-BE49-F238E27FC236}">
                <a16:creationId xmlns:a16="http://schemas.microsoft.com/office/drawing/2014/main" id="{0B9B3900-707E-4E2D-95D4-FA67A30066AF}"/>
              </a:ext>
            </a:extLst>
          </p:cNvPr>
          <p:cNvCxnSpPr>
            <a:cxnSpLocks/>
          </p:cNvCxnSpPr>
          <p:nvPr/>
        </p:nvCxnSpPr>
        <p:spPr>
          <a:xfrm>
            <a:off x="467198" y="808435"/>
            <a:ext cx="8142061"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E90C8BF-141C-406B-ABBC-81D45B4C5393}"/>
              </a:ext>
            </a:extLst>
          </p:cNvPr>
          <p:cNvSpPr/>
          <p:nvPr/>
        </p:nvSpPr>
        <p:spPr>
          <a:xfrm>
            <a:off x="1" y="0"/>
            <a:ext cx="228601"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cs typeface="Arial"/>
            </a:endParaRPr>
          </a:p>
        </p:txBody>
      </p:sp>
      <p:sp>
        <p:nvSpPr>
          <p:cNvPr id="9" name="TextBox 8">
            <a:extLst>
              <a:ext uri="{FF2B5EF4-FFF2-40B4-BE49-F238E27FC236}">
                <a16:creationId xmlns:a16="http://schemas.microsoft.com/office/drawing/2014/main" id="{D7F068DF-3FB0-4E33-A4E1-D14BFADD3D41}"/>
              </a:ext>
            </a:extLst>
          </p:cNvPr>
          <p:cNvSpPr txBox="1"/>
          <p:nvPr/>
        </p:nvSpPr>
        <p:spPr>
          <a:xfrm>
            <a:off x="623611" y="1143000"/>
            <a:ext cx="8219627" cy="57861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400"/>
              </a:spcAft>
              <a:buClr>
                <a:srgbClr val="00A8F7"/>
              </a:buClr>
              <a:buSzTx/>
              <a:buFontTx/>
              <a:buNone/>
              <a:tabLst/>
              <a:defRPr/>
            </a:pPr>
            <a:r>
              <a:rPr kumimoji="0" lang="en-US" sz="1600" b="0" i="0" u="none" strike="noStrike" kern="1200" cap="none" spc="0" normalizeH="0" baseline="0" noProof="0" dirty="0">
                <a:ln>
                  <a:noFill/>
                </a:ln>
                <a:solidFill>
                  <a:srgbClr val="000000"/>
                </a:solidFill>
                <a:effectLst/>
                <a:uLnTx/>
                <a:uFillTx/>
                <a:latin typeface="Arial"/>
                <a:cs typeface="Arial"/>
              </a:rPr>
              <a:t>Open Enrollment is designed to allow employees to make changes to the plan you are currently enrolled in as well as the option to enroll in a plan</a:t>
            </a:r>
            <a:r>
              <a:rPr lang="en-US" sz="1600" b="1" dirty="0">
                <a:solidFill>
                  <a:srgbClr val="FF0000"/>
                </a:solidFill>
                <a:latin typeface="Arial"/>
                <a:cs typeface="Arial"/>
              </a:rPr>
              <a:t> </a:t>
            </a:r>
            <a:r>
              <a:rPr lang="en-US" sz="1600" dirty="0">
                <a:latin typeface="Arial"/>
                <a:cs typeface="Arial"/>
              </a:rPr>
              <a:t>which you may not currently participate in without a qualifying change in status as noted below:</a:t>
            </a:r>
          </a:p>
          <a:p>
            <a:pPr marL="0" marR="0" lvl="0" indent="0" algn="l" defTabSz="457200" rtl="0" eaLnBrk="1" fontAlgn="auto" latinLnBrk="0" hangingPunct="1">
              <a:lnSpc>
                <a:spcPct val="100000"/>
              </a:lnSpc>
              <a:spcBef>
                <a:spcPts val="0"/>
              </a:spcBef>
              <a:spcAft>
                <a:spcPts val="400"/>
              </a:spcAft>
              <a:buClr>
                <a:srgbClr val="00A8F7"/>
              </a:buClr>
              <a:buSzTx/>
              <a:buFontTx/>
              <a:buNone/>
              <a:tabLst/>
              <a:defRPr/>
            </a:pPr>
            <a:endParaRPr lang="en-US" sz="1600" dirty="0">
              <a:latin typeface="Arial"/>
              <a:cs typeface="Arial"/>
            </a:endParaRPr>
          </a:p>
          <a:p>
            <a:pPr marL="285750" marR="0" lvl="0" indent="-285750" algn="l" defTabSz="457200" rtl="0" eaLnBrk="1" fontAlgn="auto" latinLnBrk="0" hangingPunct="1">
              <a:lnSpc>
                <a:spcPct val="100000"/>
              </a:lnSpc>
              <a:spcBef>
                <a:spcPts val="0"/>
              </a:spcBef>
              <a:spcAft>
                <a:spcPts val="400"/>
              </a:spcAft>
              <a:buSzTx/>
              <a:buFont typeface="Wingdings" panose="05000000000000000000" pitchFamily="2" charset="2"/>
              <a:buChar char="§"/>
              <a:tabLst/>
              <a:defRPr/>
            </a:pPr>
            <a:r>
              <a:rPr lang="en-US" sz="1600" dirty="0">
                <a:latin typeface="Arial"/>
                <a:cs typeface="Arial"/>
              </a:rPr>
              <a:t>Marriage</a:t>
            </a:r>
          </a:p>
          <a:p>
            <a:pPr marL="285750" marR="0" lvl="0" indent="-285750" algn="l" defTabSz="457200" rtl="0" eaLnBrk="1" fontAlgn="auto" latinLnBrk="0" hangingPunct="1">
              <a:lnSpc>
                <a:spcPct val="100000"/>
              </a:lnSpc>
              <a:spcBef>
                <a:spcPts val="0"/>
              </a:spcBef>
              <a:spcAft>
                <a:spcPts val="400"/>
              </a:spcAft>
              <a:buSzTx/>
              <a:buFont typeface="Wingdings" panose="05000000000000000000" pitchFamily="2" charset="2"/>
              <a:buChar char="§"/>
              <a:tabLst/>
              <a:defRPr/>
            </a:pPr>
            <a:r>
              <a:rPr lang="en-US" sz="1600" dirty="0">
                <a:latin typeface="Arial"/>
                <a:cs typeface="Arial"/>
              </a:rPr>
              <a:t>Loss of other coverage</a:t>
            </a:r>
          </a:p>
          <a:p>
            <a:pPr marL="285750" marR="0" lvl="0" indent="-285750" algn="l" defTabSz="457200" rtl="0" eaLnBrk="1" fontAlgn="auto" latinLnBrk="0" hangingPunct="1">
              <a:lnSpc>
                <a:spcPct val="100000"/>
              </a:lnSpc>
              <a:spcBef>
                <a:spcPts val="0"/>
              </a:spcBef>
              <a:spcAft>
                <a:spcPts val="400"/>
              </a:spcAft>
              <a:buSzTx/>
              <a:buFont typeface="Wingdings" panose="05000000000000000000" pitchFamily="2" charset="2"/>
              <a:buChar char="§"/>
              <a:tabLst/>
              <a:defRPr/>
            </a:pPr>
            <a:r>
              <a:rPr lang="en-US" sz="1600" dirty="0">
                <a:latin typeface="Arial"/>
                <a:cs typeface="Arial"/>
              </a:rPr>
              <a:t>Divorce</a:t>
            </a:r>
          </a:p>
          <a:p>
            <a:pPr marL="285750" marR="0" lvl="0" indent="-285750" algn="l" defTabSz="457200" rtl="0" eaLnBrk="1" fontAlgn="auto" latinLnBrk="0" hangingPunct="1">
              <a:lnSpc>
                <a:spcPct val="100000"/>
              </a:lnSpc>
              <a:spcBef>
                <a:spcPts val="0"/>
              </a:spcBef>
              <a:spcAft>
                <a:spcPts val="400"/>
              </a:spcAft>
              <a:buSzTx/>
              <a:buFont typeface="Wingdings" panose="05000000000000000000" pitchFamily="2" charset="2"/>
              <a:buChar char="§"/>
              <a:tabLst/>
              <a:defRPr/>
            </a:pPr>
            <a:r>
              <a:rPr lang="en-US" sz="1600" dirty="0">
                <a:latin typeface="Arial"/>
                <a:cs typeface="Arial"/>
              </a:rPr>
              <a:t>Birth or adoption of a child</a:t>
            </a:r>
          </a:p>
          <a:p>
            <a:pPr marL="285750" marR="0" lvl="0" indent="-285750" algn="l" defTabSz="457200" rtl="0" eaLnBrk="1" fontAlgn="auto" latinLnBrk="0" hangingPunct="1">
              <a:lnSpc>
                <a:spcPct val="100000"/>
              </a:lnSpc>
              <a:spcBef>
                <a:spcPts val="0"/>
              </a:spcBef>
              <a:spcAft>
                <a:spcPts val="400"/>
              </a:spcAft>
              <a:buSzTx/>
              <a:buFont typeface="Wingdings" panose="05000000000000000000" pitchFamily="2" charset="2"/>
              <a:buChar char="§"/>
              <a:tabLst/>
              <a:defRPr/>
            </a:pPr>
            <a:r>
              <a:rPr lang="en-US" sz="1600" dirty="0">
                <a:latin typeface="Arial"/>
                <a:cs typeface="Arial"/>
              </a:rPr>
              <a:t>Change in a child’s dependent status</a:t>
            </a:r>
          </a:p>
          <a:p>
            <a:pPr marL="285750" marR="0" lvl="0" indent="-285750" algn="l" defTabSz="457200" rtl="0" eaLnBrk="1" fontAlgn="auto" latinLnBrk="0" hangingPunct="1">
              <a:lnSpc>
                <a:spcPct val="100000"/>
              </a:lnSpc>
              <a:spcBef>
                <a:spcPts val="0"/>
              </a:spcBef>
              <a:spcAft>
                <a:spcPts val="400"/>
              </a:spcAft>
              <a:buSzTx/>
              <a:buFont typeface="Wingdings" panose="05000000000000000000" pitchFamily="2" charset="2"/>
              <a:buChar char="§"/>
              <a:tabLst/>
              <a:defRPr/>
            </a:pPr>
            <a:r>
              <a:rPr lang="en-US" sz="1600" dirty="0">
                <a:latin typeface="Arial"/>
                <a:cs typeface="Arial"/>
              </a:rPr>
              <a:t>Legal Separation</a:t>
            </a:r>
          </a:p>
          <a:p>
            <a:pPr marL="285750" marR="0" lvl="0" indent="-285750" algn="l" defTabSz="457200" rtl="0" eaLnBrk="1" fontAlgn="auto" latinLnBrk="0" hangingPunct="1">
              <a:lnSpc>
                <a:spcPct val="100000"/>
              </a:lnSpc>
              <a:spcBef>
                <a:spcPts val="0"/>
              </a:spcBef>
              <a:spcAft>
                <a:spcPts val="400"/>
              </a:spcAft>
              <a:buSzTx/>
              <a:buFont typeface="Wingdings" panose="05000000000000000000" pitchFamily="2" charset="2"/>
              <a:buChar char="§"/>
              <a:tabLst/>
              <a:defRPr/>
            </a:pPr>
            <a:r>
              <a:rPr lang="en-US" sz="1600" dirty="0">
                <a:latin typeface="Arial"/>
                <a:cs typeface="Arial"/>
              </a:rPr>
              <a:t>Change in employment status (ex. part-time to full-time) </a:t>
            </a:r>
          </a:p>
          <a:p>
            <a:pPr marL="285750" marR="0" lvl="0" indent="-285750" algn="l" defTabSz="457200" rtl="0" eaLnBrk="1" fontAlgn="auto" latinLnBrk="0" hangingPunct="1">
              <a:lnSpc>
                <a:spcPct val="100000"/>
              </a:lnSpc>
              <a:spcBef>
                <a:spcPts val="0"/>
              </a:spcBef>
              <a:spcAft>
                <a:spcPts val="400"/>
              </a:spcAft>
              <a:buSzTx/>
              <a:buFont typeface="Wingdings" panose="05000000000000000000" pitchFamily="2" charset="2"/>
              <a:buChar char="§"/>
              <a:tabLst/>
              <a:defRPr/>
            </a:pPr>
            <a:r>
              <a:rPr lang="en-US" sz="1600" dirty="0">
                <a:latin typeface="Arial"/>
                <a:cs typeface="Arial"/>
              </a:rPr>
              <a:t>Death of a dependent</a:t>
            </a:r>
          </a:p>
          <a:p>
            <a:pPr marL="285750" marR="0" lvl="0" indent="-285750" algn="l" defTabSz="457200" rtl="0" eaLnBrk="1" fontAlgn="auto" latinLnBrk="0" hangingPunct="1">
              <a:lnSpc>
                <a:spcPct val="100000"/>
              </a:lnSpc>
              <a:spcBef>
                <a:spcPts val="0"/>
              </a:spcBef>
              <a:spcAft>
                <a:spcPts val="400"/>
              </a:spcAft>
              <a:buSzTx/>
              <a:buFont typeface="Wingdings" panose="05000000000000000000" pitchFamily="2" charset="2"/>
              <a:buChar char="§"/>
              <a:tabLst/>
              <a:defRPr/>
            </a:pPr>
            <a:endParaRPr lang="en-US" sz="1600" dirty="0">
              <a:latin typeface="Arial"/>
              <a:cs typeface="Arial"/>
            </a:endParaRPr>
          </a:p>
          <a:p>
            <a:pPr defTabSz="457200">
              <a:spcAft>
                <a:spcPts val="400"/>
              </a:spcAft>
              <a:defRPr/>
            </a:pPr>
            <a:r>
              <a:rPr lang="en-US" sz="1600" kern="0" dirty="0">
                <a:latin typeface="Arial" panose="020B0604020202020204" pitchFamily="34" charset="0"/>
                <a:cs typeface="Arial" panose="020B0604020202020204" pitchFamily="34" charset="0"/>
              </a:rPr>
              <a:t>If you experience a qualifying life event, please contact HR; proof of the qualifying life event must be </a:t>
            </a:r>
            <a:r>
              <a:rPr lang="en-US" sz="1600" b="1" u="sng" kern="0" dirty="0">
                <a:latin typeface="Arial" panose="020B0604020202020204" pitchFamily="34" charset="0"/>
                <a:cs typeface="Arial" panose="020B0604020202020204" pitchFamily="34" charset="0"/>
              </a:rPr>
              <a:t>submitted within 30 days</a:t>
            </a:r>
            <a:r>
              <a:rPr lang="en-US" sz="1600" u="sng" kern="0" dirty="0">
                <a:latin typeface="Arial" panose="020B0604020202020204" pitchFamily="34" charset="0"/>
                <a:cs typeface="Arial" panose="020B0604020202020204" pitchFamily="34" charset="0"/>
              </a:rPr>
              <a:t> </a:t>
            </a:r>
            <a:r>
              <a:rPr lang="en-US" sz="1600" kern="0" dirty="0">
                <a:latin typeface="Arial" panose="020B0604020202020204" pitchFamily="34" charset="0"/>
                <a:cs typeface="Arial" panose="020B0604020202020204" pitchFamily="34" charset="0"/>
              </a:rPr>
              <a:t>in order to change your current benefits elections.</a:t>
            </a:r>
          </a:p>
          <a:p>
            <a:pPr marR="0" lvl="0" algn="l" defTabSz="457200" rtl="0" eaLnBrk="1" fontAlgn="auto" latinLnBrk="0" hangingPunct="1">
              <a:lnSpc>
                <a:spcPct val="100000"/>
              </a:lnSpc>
              <a:spcBef>
                <a:spcPts val="0"/>
              </a:spcBef>
              <a:spcAft>
                <a:spcPts val="400"/>
              </a:spcAft>
              <a:buSzTx/>
              <a:tabLst/>
              <a:defRPr/>
            </a:pPr>
            <a:endParaRPr lang="en-US" sz="1600" dirty="0">
              <a:latin typeface="Arial"/>
              <a:cs typeface="Arial"/>
            </a:endParaRPr>
          </a:p>
          <a:p>
            <a:pPr marL="285750" marR="0" lvl="0" indent="-285750" algn="l" defTabSz="457200" rtl="0" eaLnBrk="1" fontAlgn="auto" latinLnBrk="0" hangingPunct="1">
              <a:lnSpc>
                <a:spcPct val="100000"/>
              </a:lnSpc>
              <a:spcBef>
                <a:spcPts val="0"/>
              </a:spcBef>
              <a:spcAft>
                <a:spcPts val="400"/>
              </a:spcAft>
              <a:buSzTx/>
              <a:buFont typeface="Wingdings" panose="05000000000000000000" pitchFamily="2" charset="2"/>
              <a:buChar char="§"/>
              <a:tabLst/>
              <a:defRPr/>
            </a:pPr>
            <a:endParaRPr lang="en-US" sz="1600" dirty="0">
              <a:latin typeface="Arial"/>
              <a:cs typeface="Arial"/>
            </a:endParaRPr>
          </a:p>
          <a:p>
            <a:pPr marL="0" marR="0" lvl="0" indent="0" algn="l" defTabSz="457200" rtl="0" eaLnBrk="1" fontAlgn="auto" latinLnBrk="0" hangingPunct="1">
              <a:lnSpc>
                <a:spcPct val="100000"/>
              </a:lnSpc>
              <a:spcBef>
                <a:spcPts val="0"/>
              </a:spcBef>
              <a:spcAft>
                <a:spcPts val="400"/>
              </a:spcAft>
              <a:buClr>
                <a:srgbClr val="00A8F7"/>
              </a:buClr>
              <a:buSzTx/>
              <a:buFontTx/>
              <a:buNone/>
              <a:tabLst/>
              <a:defRPr/>
            </a:pPr>
            <a:endParaRPr kumimoji="0" lang="en-US" sz="1600" i="0" u="none" strike="noStrike" kern="1200" cap="none" spc="0" normalizeH="0" baseline="0" noProof="0" dirty="0">
              <a:ln>
                <a:noFill/>
              </a:ln>
              <a:effectLst/>
              <a:uLnTx/>
              <a:uFillTx/>
              <a:latin typeface="Arial"/>
              <a:cs typeface="Arial"/>
            </a:endParaRPr>
          </a:p>
          <a:p>
            <a:pPr marL="0" marR="0" lvl="0" indent="0" algn="l" defTabSz="457200" rtl="0" eaLnBrk="1" fontAlgn="auto" latinLnBrk="0" hangingPunct="1">
              <a:lnSpc>
                <a:spcPct val="100000"/>
              </a:lnSpc>
              <a:spcBef>
                <a:spcPts val="0"/>
              </a:spcBef>
              <a:spcAft>
                <a:spcPts val="400"/>
              </a:spcAft>
              <a:buClr>
                <a:srgbClr val="00A8F7"/>
              </a:buClr>
              <a:buSzTx/>
              <a:buFontTx/>
              <a:buNone/>
              <a:tabLst/>
              <a:defRPr/>
            </a:pPr>
            <a:endParaRPr kumimoji="0" lang="en-US" sz="1600" i="0" u="none" strike="noStrike" kern="1200" cap="none" spc="0" normalizeH="0" baseline="0" noProof="0" dirty="0">
              <a:ln>
                <a:noFill/>
              </a:ln>
              <a:effectLst/>
              <a:uLnTx/>
              <a:uFillTx/>
              <a:latin typeface="Arial"/>
              <a:cs typeface="Arial"/>
            </a:endParaRPr>
          </a:p>
        </p:txBody>
      </p:sp>
      <p:cxnSp>
        <p:nvCxnSpPr>
          <p:cNvPr id="23" name="Straight Connector 22">
            <a:extLst>
              <a:ext uri="{FF2B5EF4-FFF2-40B4-BE49-F238E27FC236}">
                <a16:creationId xmlns:a16="http://schemas.microsoft.com/office/drawing/2014/main" id="{4AEAC7D5-F87A-48DF-993F-36E976C5F97E}"/>
              </a:ext>
            </a:extLst>
          </p:cNvPr>
          <p:cNvCxnSpPr>
            <a:cxnSpLocks/>
          </p:cNvCxnSpPr>
          <p:nvPr/>
        </p:nvCxnSpPr>
        <p:spPr>
          <a:xfrm>
            <a:off x="544738" y="6473374"/>
            <a:ext cx="8142061"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10D530CB-F175-478F-9E4C-AF2F278CD9FA}"/>
              </a:ext>
            </a:extLst>
          </p:cNvPr>
          <p:cNvSpPr>
            <a:spLocks noGrp="1"/>
          </p:cNvSpPr>
          <p:nvPr>
            <p:ph type="sldNum" sz="quarter" idx="12"/>
          </p:nvPr>
        </p:nvSpPr>
        <p:spPr>
          <a:xfrm>
            <a:off x="6515297" y="6455897"/>
            <a:ext cx="2057400" cy="365125"/>
          </a:xfrm>
        </p:spPr>
        <p:txBody>
          <a:bodyPr/>
          <a:lstStyle/>
          <a:p>
            <a:fld id="{BA7DF744-D288-4C64-A42C-1DC4B19CEA08}" type="slidenum">
              <a:rPr lang="en-US" altLang="en-US" smtClean="0"/>
              <a:pPr/>
              <a:t>4</a:t>
            </a:fld>
            <a:endParaRPr lang="en-US" altLang="en-US" dirty="0"/>
          </a:p>
        </p:txBody>
      </p:sp>
    </p:spTree>
    <p:extLst>
      <p:ext uri="{BB962C8B-B14F-4D97-AF65-F5344CB8AC3E}">
        <p14:creationId xmlns:p14="http://schemas.microsoft.com/office/powerpoint/2010/main" val="3048292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B9B3900-707E-4E2D-95D4-FA67A30066AF}"/>
              </a:ext>
            </a:extLst>
          </p:cNvPr>
          <p:cNvCxnSpPr>
            <a:cxnSpLocks/>
          </p:cNvCxnSpPr>
          <p:nvPr/>
        </p:nvCxnSpPr>
        <p:spPr>
          <a:xfrm>
            <a:off x="467198" y="808435"/>
            <a:ext cx="8142061"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E90C8BF-141C-406B-ABBC-81D45B4C5393}"/>
              </a:ext>
            </a:extLst>
          </p:cNvPr>
          <p:cNvSpPr/>
          <p:nvPr/>
        </p:nvSpPr>
        <p:spPr>
          <a:xfrm>
            <a:off x="1" y="0"/>
            <a:ext cx="228601"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cs typeface="Arial"/>
            </a:endParaRPr>
          </a:p>
        </p:txBody>
      </p:sp>
      <p:sp>
        <p:nvSpPr>
          <p:cNvPr id="9" name="TextBox 8">
            <a:extLst>
              <a:ext uri="{FF2B5EF4-FFF2-40B4-BE49-F238E27FC236}">
                <a16:creationId xmlns:a16="http://schemas.microsoft.com/office/drawing/2014/main" id="{D7F068DF-3FB0-4E33-A4E1-D14BFADD3D41}"/>
              </a:ext>
            </a:extLst>
          </p:cNvPr>
          <p:cNvSpPr txBox="1"/>
          <p:nvPr/>
        </p:nvSpPr>
        <p:spPr>
          <a:xfrm>
            <a:off x="594373" y="754604"/>
            <a:ext cx="8448202" cy="6340197"/>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400"/>
              </a:spcAft>
              <a:buSzTx/>
              <a:tabLst/>
              <a:defRPr/>
            </a:pPr>
            <a:endParaRPr lang="en-US" sz="1600" b="1" dirty="0">
              <a:latin typeface="Arial"/>
              <a:cs typeface="Arial"/>
            </a:endParaRPr>
          </a:p>
          <a:p>
            <a:pPr marR="0" lvl="0" algn="l" defTabSz="457200" rtl="0" eaLnBrk="1" fontAlgn="auto" latinLnBrk="0" hangingPunct="1">
              <a:lnSpc>
                <a:spcPct val="100000"/>
              </a:lnSpc>
              <a:spcBef>
                <a:spcPts val="0"/>
              </a:spcBef>
              <a:spcAft>
                <a:spcPts val="400"/>
              </a:spcAft>
              <a:buSzTx/>
              <a:tabLst/>
              <a:defRPr/>
            </a:pPr>
            <a:r>
              <a:rPr lang="en-US" sz="1600" b="1" kern="0" dirty="0">
                <a:solidFill>
                  <a:schemeClr val="tx1">
                    <a:lumMod val="85000"/>
                    <a:lumOff val="15000"/>
                  </a:schemeClr>
                </a:solidFill>
                <a:latin typeface="Arial" panose="020B0604020202020204" pitchFamily="34" charset="0"/>
                <a:cs typeface="Arial" panose="020B0604020202020204" pitchFamily="34" charset="0"/>
              </a:rPr>
              <a:t>Medical </a:t>
            </a:r>
          </a:p>
          <a:p>
            <a:pPr marL="742950" lvl="1" indent="-285750" defTabSz="457200">
              <a:spcAft>
                <a:spcPts val="400"/>
              </a:spcAft>
              <a:buFont typeface="Arial" panose="020B0604020202020204" pitchFamily="34" charset="0"/>
              <a:buChar char="•"/>
              <a:defRPr/>
            </a:pPr>
            <a:r>
              <a:rPr lang="en-US" sz="1600" kern="0" dirty="0">
                <a:solidFill>
                  <a:schemeClr val="tx1">
                    <a:lumMod val="85000"/>
                    <a:lumOff val="15000"/>
                  </a:schemeClr>
                </a:solidFill>
                <a:latin typeface="Arial" panose="020B0604020202020204" pitchFamily="34" charset="0"/>
                <a:cs typeface="Arial" panose="020B0604020202020204" pitchFamily="34" charset="0"/>
              </a:rPr>
              <a:t>Hoover-Schrum will renew the medical programs with BlueCross BlueSheild of IL</a:t>
            </a:r>
            <a:endParaRPr lang="en-US" sz="1600" b="1" dirty="0">
              <a:latin typeface="Arial" panose="020B0604020202020204" pitchFamily="34" charset="0"/>
              <a:cs typeface="Arial" panose="020B0604020202020204" pitchFamily="34" charset="0"/>
            </a:endParaRPr>
          </a:p>
          <a:p>
            <a:pPr marR="0" lvl="0" algn="l" defTabSz="457200" rtl="0" eaLnBrk="1" fontAlgn="auto" latinLnBrk="0" hangingPunct="1">
              <a:lnSpc>
                <a:spcPct val="100000"/>
              </a:lnSpc>
              <a:spcBef>
                <a:spcPts val="0"/>
              </a:spcBef>
              <a:spcAft>
                <a:spcPts val="400"/>
              </a:spcAft>
              <a:buSzTx/>
              <a:tabLst/>
              <a:defRPr/>
            </a:pPr>
            <a:endParaRPr lang="en-US" sz="1600" b="1" dirty="0">
              <a:latin typeface="Arial" panose="020B0604020202020204" pitchFamily="34" charset="0"/>
              <a:cs typeface="Arial" panose="020B0604020202020204" pitchFamily="34" charset="0"/>
            </a:endParaRPr>
          </a:p>
          <a:p>
            <a:pPr marR="0" lvl="0" algn="l" defTabSz="457200" rtl="0" eaLnBrk="1" fontAlgn="auto" latinLnBrk="0" hangingPunct="1">
              <a:lnSpc>
                <a:spcPct val="100000"/>
              </a:lnSpc>
              <a:spcBef>
                <a:spcPts val="0"/>
              </a:spcBef>
              <a:spcAft>
                <a:spcPts val="400"/>
              </a:spcAft>
              <a:buSzTx/>
              <a:tabLst/>
              <a:defRPr/>
            </a:pPr>
            <a:r>
              <a:rPr lang="en-US" sz="1600" b="1" dirty="0">
                <a:latin typeface="Arial"/>
                <a:cs typeface="Arial"/>
              </a:rPr>
              <a:t>Envision Healthcare </a:t>
            </a:r>
          </a:p>
          <a:p>
            <a:pPr marL="742950" lvl="1" indent="-285750" defTabSz="457200">
              <a:spcAft>
                <a:spcPts val="400"/>
              </a:spcAft>
              <a:buFont typeface="Arial" panose="020B0604020202020204" pitchFamily="34" charset="0"/>
              <a:buChar char="•"/>
              <a:defRPr/>
            </a:pPr>
            <a:r>
              <a:rPr lang="en-US" sz="1600" dirty="0">
                <a:latin typeface="Arial"/>
                <a:cs typeface="Arial"/>
              </a:rPr>
              <a:t>Adding Health Reimbursement Account (HRA)</a:t>
            </a:r>
          </a:p>
          <a:p>
            <a:pPr marR="0" lvl="0" algn="l" defTabSz="457200" rtl="0" eaLnBrk="1" fontAlgn="auto" latinLnBrk="0" hangingPunct="1">
              <a:lnSpc>
                <a:spcPct val="100000"/>
              </a:lnSpc>
              <a:spcBef>
                <a:spcPts val="0"/>
              </a:spcBef>
              <a:spcAft>
                <a:spcPts val="400"/>
              </a:spcAft>
              <a:buSzTx/>
              <a:tabLst/>
              <a:defRPr/>
            </a:pPr>
            <a:endParaRPr lang="en-US" sz="1200" dirty="0">
              <a:latin typeface="Arial"/>
              <a:cs typeface="Arial"/>
            </a:endParaRPr>
          </a:p>
          <a:p>
            <a:pPr marR="0" lvl="0" algn="l" defTabSz="457200" rtl="0" eaLnBrk="1" fontAlgn="auto" latinLnBrk="0" hangingPunct="1">
              <a:lnSpc>
                <a:spcPct val="100000"/>
              </a:lnSpc>
              <a:spcBef>
                <a:spcPts val="0"/>
              </a:spcBef>
              <a:spcAft>
                <a:spcPts val="400"/>
              </a:spcAft>
              <a:buSzTx/>
              <a:tabLst/>
              <a:defRPr/>
            </a:pPr>
            <a:r>
              <a:rPr lang="en-US" sz="1600" b="1" dirty="0">
                <a:latin typeface="Arial"/>
                <a:cs typeface="Arial"/>
              </a:rPr>
              <a:t>Dental </a:t>
            </a:r>
          </a:p>
          <a:p>
            <a:pPr marL="742950" lvl="1" indent="-285750" defTabSz="457200">
              <a:spcAft>
                <a:spcPts val="400"/>
              </a:spcAft>
              <a:buFont typeface="Arial" panose="020B0604020202020204" pitchFamily="34" charset="0"/>
              <a:buChar char="•"/>
              <a:defRPr/>
            </a:pPr>
            <a:r>
              <a:rPr lang="en-US" sz="1600" dirty="0">
                <a:latin typeface="Arial"/>
                <a:cs typeface="Arial"/>
              </a:rPr>
              <a:t>Changing from MetLife to Humana</a:t>
            </a:r>
          </a:p>
          <a:p>
            <a:pPr marL="742950" lvl="1" indent="-285750" defTabSz="457200">
              <a:spcAft>
                <a:spcPts val="400"/>
              </a:spcAft>
              <a:buFont typeface="Arial" panose="020B0604020202020204" pitchFamily="34" charset="0"/>
              <a:buChar char="•"/>
              <a:defRPr/>
            </a:pPr>
            <a:r>
              <a:rPr lang="en-US" sz="1600" dirty="0">
                <a:latin typeface="Arial"/>
                <a:cs typeface="Arial"/>
              </a:rPr>
              <a:t>Adding Child Orthodontia Benefit</a:t>
            </a:r>
          </a:p>
          <a:p>
            <a:pPr marR="0" lvl="0" algn="l" defTabSz="457200" rtl="0" eaLnBrk="1" fontAlgn="auto" latinLnBrk="0" hangingPunct="1">
              <a:lnSpc>
                <a:spcPct val="100000"/>
              </a:lnSpc>
              <a:spcBef>
                <a:spcPts val="0"/>
              </a:spcBef>
              <a:spcAft>
                <a:spcPts val="400"/>
              </a:spcAft>
              <a:buSzTx/>
              <a:tabLst/>
              <a:defRPr/>
            </a:pPr>
            <a:endParaRPr lang="en-US" sz="1200" b="1" dirty="0">
              <a:latin typeface="Arial"/>
              <a:cs typeface="Arial"/>
            </a:endParaRPr>
          </a:p>
          <a:p>
            <a:pPr marR="0" lvl="0" algn="l" defTabSz="457200" rtl="0" eaLnBrk="1" fontAlgn="auto" latinLnBrk="0" hangingPunct="1">
              <a:lnSpc>
                <a:spcPct val="100000"/>
              </a:lnSpc>
              <a:spcBef>
                <a:spcPts val="0"/>
              </a:spcBef>
              <a:spcAft>
                <a:spcPts val="400"/>
              </a:spcAft>
              <a:buSzTx/>
              <a:tabLst/>
              <a:defRPr/>
            </a:pPr>
            <a:r>
              <a:rPr lang="en-US" sz="1600" b="1" dirty="0">
                <a:latin typeface="Arial"/>
                <a:cs typeface="Arial"/>
              </a:rPr>
              <a:t>Group Life/AD&amp;D</a:t>
            </a:r>
          </a:p>
          <a:p>
            <a:pPr marL="742950" lvl="1" indent="-285750" defTabSz="457200">
              <a:spcAft>
                <a:spcPts val="400"/>
              </a:spcAft>
              <a:buFont typeface="Arial" panose="020B0604020202020204" pitchFamily="34" charset="0"/>
              <a:buChar char="•"/>
              <a:defRPr/>
            </a:pPr>
            <a:r>
              <a:rPr lang="en-US" sz="1600" dirty="0">
                <a:latin typeface="Arial"/>
                <a:cs typeface="Arial"/>
              </a:rPr>
              <a:t>Changing from Reliance Standard to BlueCross BlueShield of IL </a:t>
            </a:r>
          </a:p>
          <a:p>
            <a:pPr marL="285750" marR="0" lvl="0" indent="-285750" algn="l" defTabSz="457200" rtl="0" eaLnBrk="1" fontAlgn="auto" latinLnBrk="0" hangingPunct="1">
              <a:lnSpc>
                <a:spcPct val="100000"/>
              </a:lnSpc>
              <a:spcBef>
                <a:spcPts val="0"/>
              </a:spcBef>
              <a:spcAft>
                <a:spcPts val="400"/>
              </a:spcAft>
              <a:buSzTx/>
              <a:buFont typeface="Arial" panose="020B0604020202020204" pitchFamily="34" charset="0"/>
              <a:buChar char="•"/>
              <a:tabLst/>
              <a:defRPr/>
            </a:pPr>
            <a:endParaRPr lang="en-US" sz="1200" dirty="0">
              <a:latin typeface="Arial"/>
              <a:cs typeface="Arial"/>
            </a:endParaRPr>
          </a:p>
          <a:p>
            <a:pPr marR="0" lvl="0" algn="l" defTabSz="457200" rtl="0" eaLnBrk="1" fontAlgn="auto" latinLnBrk="0" hangingPunct="1">
              <a:lnSpc>
                <a:spcPct val="100000"/>
              </a:lnSpc>
              <a:spcBef>
                <a:spcPts val="0"/>
              </a:spcBef>
              <a:spcAft>
                <a:spcPts val="400"/>
              </a:spcAft>
              <a:buSzTx/>
              <a:tabLst/>
              <a:defRPr/>
            </a:pPr>
            <a:r>
              <a:rPr lang="en-US" sz="1600" b="1" dirty="0">
                <a:latin typeface="Arial"/>
                <a:cs typeface="Arial"/>
              </a:rPr>
              <a:t>Supplemental Life/AD&amp;D Insurance</a:t>
            </a:r>
          </a:p>
          <a:p>
            <a:pPr marL="742950" lvl="1" indent="-285750" defTabSz="457200">
              <a:spcAft>
                <a:spcPts val="400"/>
              </a:spcAft>
              <a:buFont typeface="Arial" panose="020B0604020202020204" pitchFamily="34" charset="0"/>
              <a:buChar char="•"/>
              <a:defRPr/>
            </a:pPr>
            <a:r>
              <a:rPr lang="en-US" sz="1600" dirty="0">
                <a:latin typeface="Arial"/>
                <a:cs typeface="Arial"/>
              </a:rPr>
              <a:t>New Benefit Offering</a:t>
            </a:r>
          </a:p>
          <a:p>
            <a:pPr marR="0" lvl="0" algn="l" defTabSz="457200" rtl="0" eaLnBrk="1" fontAlgn="auto" latinLnBrk="0" hangingPunct="1">
              <a:lnSpc>
                <a:spcPct val="100000"/>
              </a:lnSpc>
              <a:spcBef>
                <a:spcPts val="0"/>
              </a:spcBef>
              <a:spcAft>
                <a:spcPts val="400"/>
              </a:spcAft>
              <a:buSzTx/>
              <a:tabLst/>
              <a:defRPr/>
            </a:pPr>
            <a:endParaRPr lang="en-US" sz="1200" dirty="0">
              <a:latin typeface="Arial"/>
              <a:cs typeface="Arial"/>
            </a:endParaRPr>
          </a:p>
          <a:p>
            <a:pPr defTabSz="457200">
              <a:spcAft>
                <a:spcPts val="400"/>
              </a:spcAft>
              <a:defRPr/>
            </a:pPr>
            <a:r>
              <a:rPr lang="en-US" sz="1600" b="1" dirty="0">
                <a:latin typeface="Arial"/>
                <a:cs typeface="Arial"/>
              </a:rPr>
              <a:t>Telemedicine Services</a:t>
            </a:r>
          </a:p>
          <a:p>
            <a:pPr marL="742950" lvl="1" indent="-285750" defTabSz="457200">
              <a:spcAft>
                <a:spcPts val="400"/>
              </a:spcAft>
              <a:buFont typeface="Arial" panose="020B0604020202020204" pitchFamily="34" charset="0"/>
              <a:buChar char="•"/>
              <a:defRPr/>
            </a:pPr>
            <a:r>
              <a:rPr lang="en-US" sz="1600" dirty="0">
                <a:latin typeface="Arial"/>
                <a:cs typeface="Arial"/>
              </a:rPr>
              <a:t>Changing from Teladoc to 1800MD. </a:t>
            </a:r>
          </a:p>
          <a:p>
            <a:pPr lvl="1" defTabSz="457200">
              <a:spcAft>
                <a:spcPts val="400"/>
              </a:spcAft>
              <a:defRPr/>
            </a:pPr>
            <a:r>
              <a:rPr lang="en-US" sz="1600" dirty="0">
                <a:latin typeface="Arial"/>
                <a:cs typeface="Arial"/>
              </a:rPr>
              <a:t>	</a:t>
            </a:r>
          </a:p>
          <a:p>
            <a:pPr marL="0" marR="0" lvl="0" indent="0" algn="l" defTabSz="457200" rtl="0" eaLnBrk="1" fontAlgn="auto" latinLnBrk="0" hangingPunct="1">
              <a:lnSpc>
                <a:spcPct val="100000"/>
              </a:lnSpc>
              <a:spcBef>
                <a:spcPts val="0"/>
              </a:spcBef>
              <a:spcAft>
                <a:spcPts val="400"/>
              </a:spcAft>
              <a:buClr>
                <a:srgbClr val="00A8F7"/>
              </a:buClr>
              <a:buSzTx/>
              <a:buFontTx/>
              <a:buNone/>
              <a:tabLst/>
              <a:defRPr/>
            </a:pPr>
            <a:endParaRPr kumimoji="0" lang="en-US" sz="1600" i="0" u="none" strike="noStrike" kern="1200" cap="none" spc="0" normalizeH="0" baseline="0" noProof="0" dirty="0">
              <a:ln>
                <a:noFill/>
              </a:ln>
              <a:effectLst/>
              <a:uLnTx/>
              <a:uFillTx/>
              <a:latin typeface="Arial"/>
              <a:cs typeface="Arial"/>
            </a:endParaRPr>
          </a:p>
          <a:p>
            <a:pPr marL="0" marR="0" lvl="0" indent="0" algn="l" defTabSz="457200" rtl="0" eaLnBrk="1" fontAlgn="auto" latinLnBrk="0" hangingPunct="1">
              <a:lnSpc>
                <a:spcPct val="100000"/>
              </a:lnSpc>
              <a:spcBef>
                <a:spcPts val="0"/>
              </a:spcBef>
              <a:spcAft>
                <a:spcPts val="400"/>
              </a:spcAft>
              <a:buClr>
                <a:srgbClr val="00A8F7"/>
              </a:buClr>
              <a:buSzTx/>
              <a:buFontTx/>
              <a:buNone/>
              <a:tabLst/>
              <a:defRPr/>
            </a:pPr>
            <a:endParaRPr kumimoji="0" lang="en-US" sz="1600" i="0" u="none" strike="noStrike" kern="1200" cap="none" spc="0" normalizeH="0" baseline="0" noProof="0" dirty="0">
              <a:ln>
                <a:noFill/>
              </a:ln>
              <a:effectLst/>
              <a:uLnTx/>
              <a:uFillTx/>
              <a:latin typeface="Arial"/>
              <a:cs typeface="Arial"/>
            </a:endParaRPr>
          </a:p>
        </p:txBody>
      </p:sp>
      <p:cxnSp>
        <p:nvCxnSpPr>
          <p:cNvPr id="23" name="Straight Connector 22">
            <a:extLst>
              <a:ext uri="{FF2B5EF4-FFF2-40B4-BE49-F238E27FC236}">
                <a16:creationId xmlns:a16="http://schemas.microsoft.com/office/drawing/2014/main" id="{4AEAC7D5-F87A-48DF-993F-36E976C5F97E}"/>
              </a:ext>
            </a:extLst>
          </p:cNvPr>
          <p:cNvCxnSpPr>
            <a:cxnSpLocks/>
          </p:cNvCxnSpPr>
          <p:nvPr/>
        </p:nvCxnSpPr>
        <p:spPr>
          <a:xfrm>
            <a:off x="500969" y="6455897"/>
            <a:ext cx="8142061"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10D530CB-F175-478F-9E4C-AF2F278CD9FA}"/>
              </a:ext>
            </a:extLst>
          </p:cNvPr>
          <p:cNvSpPr>
            <a:spLocks noGrp="1"/>
          </p:cNvSpPr>
          <p:nvPr>
            <p:ph type="sldNum" sz="quarter" idx="12"/>
          </p:nvPr>
        </p:nvSpPr>
        <p:spPr>
          <a:xfrm>
            <a:off x="6515297" y="6455897"/>
            <a:ext cx="2057400" cy="365125"/>
          </a:xfrm>
        </p:spPr>
        <p:txBody>
          <a:bodyPr/>
          <a:lstStyle/>
          <a:p>
            <a:fld id="{BA7DF744-D288-4C64-A42C-1DC4B19CEA08}" type="slidenum">
              <a:rPr lang="en-US" altLang="en-US" smtClean="0"/>
              <a:pPr/>
              <a:t>5</a:t>
            </a:fld>
            <a:endParaRPr lang="en-US" altLang="en-US" dirty="0"/>
          </a:p>
        </p:txBody>
      </p:sp>
      <p:sp>
        <p:nvSpPr>
          <p:cNvPr id="8" name="TextBox 7">
            <a:extLst>
              <a:ext uri="{FF2B5EF4-FFF2-40B4-BE49-F238E27FC236}">
                <a16:creationId xmlns:a16="http://schemas.microsoft.com/office/drawing/2014/main" id="{EB9B4495-B88F-4ACE-97D5-B8EF5BDDD5B6}"/>
              </a:ext>
            </a:extLst>
          </p:cNvPr>
          <p:cNvSpPr txBox="1"/>
          <p:nvPr/>
        </p:nvSpPr>
        <p:spPr>
          <a:xfrm>
            <a:off x="534741" y="316009"/>
            <a:ext cx="641444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400"/>
              </a:spcAft>
              <a:buClr>
                <a:srgbClr val="00A8F7"/>
              </a:buClr>
              <a:buSzTx/>
              <a:buFontTx/>
              <a:buNone/>
              <a:tabLst/>
              <a:defRPr/>
            </a:pPr>
            <a:r>
              <a:rPr kumimoji="0" lang="en-US" sz="2400" b="1" i="0" u="none" strike="noStrike" kern="1200" cap="none" spc="0" normalizeH="0" baseline="0" noProof="0" dirty="0">
                <a:ln>
                  <a:noFill/>
                </a:ln>
                <a:solidFill>
                  <a:schemeClr val="tx1">
                    <a:lumMod val="85000"/>
                    <a:lumOff val="15000"/>
                  </a:schemeClr>
                </a:solidFill>
                <a:effectLst/>
                <a:uLnTx/>
                <a:uFillTx/>
                <a:latin typeface="Arial"/>
                <a:cs typeface="Arial"/>
              </a:rPr>
              <a:t>2022 Open Enrollment </a:t>
            </a:r>
            <a:r>
              <a:rPr lang="en-US" sz="2400" b="1" dirty="0">
                <a:solidFill>
                  <a:schemeClr val="tx1">
                    <a:lumMod val="85000"/>
                    <a:lumOff val="15000"/>
                  </a:schemeClr>
                </a:solidFill>
                <a:latin typeface="Arial"/>
                <a:cs typeface="Arial"/>
              </a:rPr>
              <a:t>Plan Updates</a:t>
            </a:r>
            <a:endParaRPr kumimoji="0" lang="en-US" sz="2400" b="1" i="0" u="none" strike="noStrike" kern="1200" cap="none" spc="0" normalizeH="0" baseline="0" noProof="0" dirty="0">
              <a:ln>
                <a:noFill/>
              </a:ln>
              <a:solidFill>
                <a:schemeClr val="tx1">
                  <a:lumMod val="85000"/>
                  <a:lumOff val="15000"/>
                </a:schemeClr>
              </a:solidFill>
              <a:effectLst/>
              <a:uLnTx/>
              <a:uFillTx/>
              <a:latin typeface="Arial"/>
              <a:cs typeface="Arial"/>
            </a:endParaRPr>
          </a:p>
        </p:txBody>
      </p:sp>
    </p:spTree>
    <p:extLst>
      <p:ext uri="{BB962C8B-B14F-4D97-AF65-F5344CB8AC3E}">
        <p14:creationId xmlns:p14="http://schemas.microsoft.com/office/powerpoint/2010/main" val="1713342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9D21AB7-E981-4054-9B83-F952C9639D5D}"/>
              </a:ext>
            </a:extLst>
          </p:cNvPr>
          <p:cNvSpPr/>
          <p:nvPr/>
        </p:nvSpPr>
        <p:spPr>
          <a:xfrm>
            <a:off x="-7902" y="1"/>
            <a:ext cx="312702" cy="68579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pic>
        <p:nvPicPr>
          <p:cNvPr id="4" name="Picture Placeholder 9">
            <a:extLst>
              <a:ext uri="{FF2B5EF4-FFF2-40B4-BE49-F238E27FC236}">
                <a16:creationId xmlns:a16="http://schemas.microsoft.com/office/drawing/2014/main" id="{8AA871CE-BC2E-4971-8313-0D44A46FB2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268" r="8537" b="2475"/>
          <a:stretch/>
        </p:blipFill>
        <p:spPr>
          <a:xfrm>
            <a:off x="218479" y="2"/>
            <a:ext cx="8943537" cy="5602354"/>
          </a:xfrm>
          <a:prstGeom prst="rect">
            <a:avLst/>
          </a:prstGeom>
        </p:spPr>
      </p:pic>
      <p:sp>
        <p:nvSpPr>
          <p:cNvPr id="5" name="Rectangle 4">
            <a:extLst>
              <a:ext uri="{FF2B5EF4-FFF2-40B4-BE49-F238E27FC236}">
                <a16:creationId xmlns:a16="http://schemas.microsoft.com/office/drawing/2014/main" id="{ABAB9D1E-1D9D-4642-9F04-CFBB38858235}"/>
              </a:ext>
            </a:extLst>
          </p:cNvPr>
          <p:cNvSpPr/>
          <p:nvPr/>
        </p:nvSpPr>
        <p:spPr>
          <a:xfrm>
            <a:off x="220020" y="3949707"/>
            <a:ext cx="8943537" cy="1652649"/>
          </a:xfrm>
          <a:prstGeom prst="rect">
            <a:avLst/>
          </a:prstGeom>
          <a:solidFill>
            <a:schemeClr val="accent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a:ea typeface="Arial"/>
                <a:cs typeface="Arial"/>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a:ea typeface="Arial"/>
                <a:cs typeface="Arial"/>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a:ea typeface="Arial"/>
                <a:cs typeface="Arial"/>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a:ea typeface="Arial"/>
                <a:cs typeface="Arial"/>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a:ea typeface="Arial"/>
                <a:cs typeface="Arial"/>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cs typeface="Arial"/>
              <a:sym typeface="Wingdings"/>
            </a:endParaRPr>
          </a:p>
        </p:txBody>
      </p:sp>
      <p:pic>
        <p:nvPicPr>
          <p:cNvPr id="7" name="Picture 6">
            <a:extLst>
              <a:ext uri="{FF2B5EF4-FFF2-40B4-BE49-F238E27FC236}">
                <a16:creationId xmlns:a16="http://schemas.microsoft.com/office/drawing/2014/main" id="{7577BA99-0C31-463D-A84D-0C0FB6B88801}"/>
              </a:ext>
            </a:extLst>
          </p:cNvPr>
          <p:cNvPicPr>
            <a:picLocks noChangeAspect="1"/>
          </p:cNvPicPr>
          <p:nvPr/>
        </p:nvPicPr>
        <p:blipFill>
          <a:blip r:embed="rId3"/>
          <a:srcRect/>
          <a:stretch/>
        </p:blipFill>
        <p:spPr>
          <a:xfrm>
            <a:off x="4796588" y="5650946"/>
            <a:ext cx="4150463" cy="1157841"/>
          </a:xfrm>
          <a:prstGeom prst="rect">
            <a:avLst/>
          </a:prstGeom>
        </p:spPr>
      </p:pic>
      <p:sp>
        <p:nvSpPr>
          <p:cNvPr id="8" name="Rectangle 7">
            <a:extLst>
              <a:ext uri="{FF2B5EF4-FFF2-40B4-BE49-F238E27FC236}">
                <a16:creationId xmlns:a16="http://schemas.microsoft.com/office/drawing/2014/main" id="{07DC3039-2B65-4365-81EF-2814DE8AF500}"/>
              </a:ext>
            </a:extLst>
          </p:cNvPr>
          <p:cNvSpPr/>
          <p:nvPr/>
        </p:nvSpPr>
        <p:spPr>
          <a:xfrm>
            <a:off x="5411552" y="91441"/>
            <a:ext cx="4148374" cy="128240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8C9599"/>
              </a:solidFill>
              <a:effectLst/>
              <a:uLnTx/>
              <a:uFillTx/>
              <a:latin typeface="Arial"/>
              <a:cs typeface="Arial"/>
            </a:endParaRPr>
          </a:p>
          <a:p>
            <a:pPr marL="0" marR="0" lvl="0" indent="0" algn="l" defTabSz="914400" rtl="0" eaLnBrk="1" fontAlgn="auto" latinLnBrk="0" hangingPunct="1">
              <a:lnSpc>
                <a:spcPts val="4000"/>
              </a:lnSpc>
              <a:spcBef>
                <a:spcPts val="0"/>
              </a:spcBef>
              <a:spcAft>
                <a:spcPts val="0"/>
              </a:spcAft>
              <a:buClrTx/>
              <a:buSzTx/>
              <a:buFontTx/>
              <a:buNone/>
              <a:tabLst/>
              <a:defRPr/>
            </a:pPr>
            <a:r>
              <a:rPr kumimoji="0" lang="en-US" sz="4400" b="1" i="0" u="none" strike="noStrike" kern="1200" cap="none" spc="-110" normalizeH="0" baseline="0" noProof="0" dirty="0">
                <a:ln>
                  <a:noFill/>
                </a:ln>
                <a:solidFill>
                  <a:srgbClr val="00A8F7"/>
                </a:solidFill>
                <a:effectLst/>
                <a:uLnTx/>
                <a:uFillTx/>
                <a:latin typeface="Arial"/>
                <a:cs typeface="Arial"/>
              </a:rPr>
              <a:t>Get to know</a:t>
            </a:r>
            <a:endParaRPr kumimoji="0" lang="en-US" sz="4400" b="0" i="0" u="none" strike="noStrike" kern="1200" cap="none" spc="-110" normalizeH="0" baseline="0" noProof="0" dirty="0">
              <a:ln>
                <a:noFill/>
              </a:ln>
              <a:solidFill>
                <a:srgbClr val="00A8F7"/>
              </a:solidFill>
              <a:effectLst/>
              <a:uLnTx/>
              <a:uFillTx/>
              <a:latin typeface="Arial"/>
              <a:cs typeface="Arial"/>
            </a:endParaRPr>
          </a:p>
          <a:p>
            <a:pPr marL="0" marR="0" lvl="0" indent="0" algn="l" defTabSz="914400" rtl="0" eaLnBrk="1" fontAlgn="auto" latinLnBrk="0" hangingPunct="1">
              <a:lnSpc>
                <a:spcPts val="4000"/>
              </a:lnSpc>
              <a:spcBef>
                <a:spcPts val="0"/>
              </a:spcBef>
              <a:spcAft>
                <a:spcPts val="0"/>
              </a:spcAft>
              <a:buClrTx/>
              <a:buSzTx/>
              <a:buFontTx/>
              <a:buNone/>
              <a:tabLst/>
              <a:defRPr/>
            </a:pPr>
            <a:r>
              <a:rPr kumimoji="0" lang="en-US" sz="4400" b="1" i="0" u="none" strike="noStrike" kern="1200" cap="none" spc="-110" normalizeH="0" baseline="0" noProof="0" dirty="0">
                <a:ln>
                  <a:noFill/>
                </a:ln>
                <a:solidFill>
                  <a:srgbClr val="003DA1"/>
                </a:solidFill>
                <a:effectLst/>
                <a:uLnTx/>
                <a:uFillTx/>
                <a:latin typeface="Arial"/>
                <a:cs typeface="Arial"/>
              </a:rPr>
              <a:t>your benefits.</a:t>
            </a:r>
            <a:endParaRPr kumimoji="0" lang="en-US" sz="4400" b="0" i="0" u="none" strike="noStrike" kern="1200" cap="none" spc="-110" normalizeH="0" baseline="0" noProof="0" dirty="0">
              <a:ln>
                <a:noFill/>
              </a:ln>
              <a:solidFill>
                <a:srgbClr val="003DA1"/>
              </a:solidFill>
              <a:effectLst/>
              <a:uLnTx/>
              <a:uFillTx/>
              <a:latin typeface="Arial"/>
              <a:cs typeface="Arial"/>
            </a:endParaRPr>
          </a:p>
        </p:txBody>
      </p:sp>
      <p:sp>
        <p:nvSpPr>
          <p:cNvPr id="9" name="TextBox 8">
            <a:extLst>
              <a:ext uri="{FF2B5EF4-FFF2-40B4-BE49-F238E27FC236}">
                <a16:creationId xmlns:a16="http://schemas.microsoft.com/office/drawing/2014/main" id="{B3CEA098-9A9F-4866-8A80-D0417F429A8A}"/>
              </a:ext>
            </a:extLst>
          </p:cNvPr>
          <p:cNvSpPr txBox="1"/>
          <p:nvPr/>
        </p:nvSpPr>
        <p:spPr>
          <a:xfrm>
            <a:off x="759655" y="4438797"/>
            <a:ext cx="1877437"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400"/>
              </a:spcAft>
              <a:buClr>
                <a:srgbClr val="00A8F7"/>
              </a:buClr>
              <a:buSzTx/>
              <a:buFontTx/>
              <a:buNone/>
              <a:tabLst/>
              <a:defRPr/>
            </a:pPr>
            <a:r>
              <a:rPr kumimoji="0" lang="en-US" sz="3600" b="1" i="0" u="none" strike="noStrike" kern="1200" cap="none" spc="0" normalizeH="0" baseline="0" noProof="0" dirty="0">
                <a:ln>
                  <a:noFill/>
                </a:ln>
                <a:solidFill>
                  <a:srgbClr val="FFFFFF"/>
                </a:solidFill>
                <a:effectLst/>
                <a:uLnTx/>
                <a:uFillTx/>
                <a:latin typeface="Arial"/>
                <a:cs typeface="Arial"/>
              </a:rPr>
              <a:t>Medical</a:t>
            </a:r>
          </a:p>
        </p:txBody>
      </p:sp>
    </p:spTree>
    <p:extLst>
      <p:ext uri="{BB962C8B-B14F-4D97-AF65-F5344CB8AC3E}">
        <p14:creationId xmlns:p14="http://schemas.microsoft.com/office/powerpoint/2010/main" val="1792326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743D7BE-BC0D-4C80-88EA-6A0B367BA4F5}"/>
              </a:ext>
            </a:extLst>
          </p:cNvPr>
          <p:cNvSpPr txBox="1">
            <a:spLocks/>
          </p:cNvSpPr>
          <p:nvPr/>
        </p:nvSpPr>
        <p:spPr>
          <a:xfrm>
            <a:off x="627184" y="340894"/>
            <a:ext cx="5943600" cy="790578"/>
          </a:xfrm>
          <a:prstGeom prst="rect">
            <a:avLst/>
          </a:prstGeom>
        </p:spPr>
        <p:txBody>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1">
                    <a:lumMod val="50000"/>
                  </a:schemeClr>
                </a:solidFill>
                <a:effectLst/>
                <a:uLnTx/>
                <a:uFillTx/>
                <a:latin typeface="Arial"/>
                <a:ea typeface="Arial"/>
                <a:cs typeface="Arial"/>
              </a:rPr>
              <a:t>Your Plan Choices</a:t>
            </a:r>
          </a:p>
        </p:txBody>
      </p:sp>
      <p:sp>
        <p:nvSpPr>
          <p:cNvPr id="5" name="Subtitle 5">
            <a:extLst>
              <a:ext uri="{FF2B5EF4-FFF2-40B4-BE49-F238E27FC236}">
                <a16:creationId xmlns:a16="http://schemas.microsoft.com/office/drawing/2014/main" id="{FFAD9649-BCE5-482A-ADA0-962EA011198B}"/>
              </a:ext>
            </a:extLst>
          </p:cNvPr>
          <p:cNvSpPr txBox="1"/>
          <p:nvPr/>
        </p:nvSpPr>
        <p:spPr>
          <a:xfrm>
            <a:off x="2514600" y="1893814"/>
            <a:ext cx="6368215" cy="3070371"/>
          </a:xfrm>
          <a:prstGeom prst="rect">
            <a:avLst/>
          </a:prstGeom>
        </p:spPr>
        <p:txBody>
          <a:bodyPr vert="horz" lIns="91440" tIns="45720" rIns="91440" bIns="45720" rtlCol="0" anchor="ctr">
            <a:noAutofit/>
          </a:bodyPr>
          <a:lstStyle>
            <a:defPPr>
              <a:defRPr lang="en-US"/>
            </a:defPPr>
            <a:lvl1pPr marL="176213" indent="-176213" algn="l" defTabSz="914400" rtl="0" eaLnBrk="1" latinLnBrk="0" hangingPunct="1">
              <a:spcBef>
                <a:spcPct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1pPr>
            <a:lvl2pPr marL="342900" indent="-152400" algn="l" defTabSz="914400" rtl="0" eaLnBrk="1" latinLnBrk="0" hangingPunct="1">
              <a:spcBef>
                <a:spcPct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2pPr>
            <a:lvl3pPr marL="404812" indent="0" algn="l" defTabSz="914400" rtl="0" eaLnBrk="1" latinLnBrk="0" hangingPunct="1">
              <a:spcBef>
                <a:spcPct val="0"/>
              </a:spcBef>
              <a:spcAft>
                <a:spcPts val="400"/>
              </a:spcAft>
              <a:buClr>
                <a:schemeClr val="accent3"/>
              </a:buClr>
              <a:buFont typeface="Arial" panose="020B0604020202020204" pitchFamily="34" charset="0"/>
              <a:buNone/>
              <a:defRPr sz="1800" kern="1200">
                <a:solidFill>
                  <a:srgbClr val="4D4D4D"/>
                </a:solidFill>
                <a:latin typeface="+mn-lt"/>
                <a:ea typeface="+mn-ea"/>
                <a:cs typeface="+mn-cs"/>
              </a:defRPr>
            </a:lvl3pPr>
            <a:lvl4pPr marL="747713" indent="-176213" algn="l" defTabSz="914400" rtl="0" eaLnBrk="1" latinLnBrk="0" hangingPunct="1">
              <a:spcBef>
                <a:spcPct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4pPr>
            <a:lvl5pPr marL="976313" indent="-228600" algn="l" defTabSz="914400" rtl="0" eaLnBrk="1" latinLnBrk="0" hangingPunct="1">
              <a:spcBef>
                <a:spcPct val="0"/>
              </a:spcBef>
              <a:spcAft>
                <a:spcPts val="400"/>
              </a:spcAft>
              <a:buClr>
                <a:schemeClr val="accent3"/>
              </a:buClr>
              <a:buFont typeface="Arial" panose="020B0604020202020204" pitchFamily="34" charset="0"/>
              <a:buChar char="»"/>
              <a:defRPr sz="1800" kern="1200">
                <a:solidFill>
                  <a:srgbClr val="4D4D4D"/>
                </a:solidFill>
                <a:latin typeface="+mn-lt"/>
                <a:ea typeface="+mn-ea"/>
                <a:cs typeface="+mn-cs"/>
              </a:defRPr>
            </a:lvl5pPr>
            <a:lvl6pPr marL="2514600" indent="-228600" algn="l" defTabSz="914400" rtl="0" eaLnBrk="1" latinLnBrk="0" hangingPunct="1">
              <a:spcBef>
                <a:spcPct val="20000"/>
              </a:spcBef>
              <a:buClr>
                <a:schemeClr val="accent3"/>
              </a:buClr>
              <a:buFont typeface="Arial" panose="020B0604020202020204" pitchFamily="34" charset="0"/>
              <a:buChar char="•"/>
              <a:defRPr sz="1800" kern="1200">
                <a:solidFill>
                  <a:srgbClr val="4D4D4D"/>
                </a:solidFill>
                <a:latin typeface="+mn-lt"/>
                <a:ea typeface="+mn-ea"/>
                <a:cs typeface="+mn-cs"/>
              </a:defRPr>
            </a:lvl6pPr>
            <a:lvl7pPr marL="2971800" indent="-228600" algn="l" defTabSz="914400" rtl="0" eaLnBrk="1" latinLnBrk="0" hangingPunct="1">
              <a:spcBef>
                <a:spcPct val="20000"/>
              </a:spcBef>
              <a:buClr>
                <a:schemeClr val="accent3"/>
              </a:buClr>
              <a:buFont typeface="Arial" panose="020B0604020202020204" pitchFamily="34" charset="0"/>
              <a:buChar char="•"/>
              <a:defRPr sz="1800" kern="1200">
                <a:solidFill>
                  <a:srgbClr val="4D4D4D"/>
                </a:solidFill>
                <a:latin typeface="+mn-lt"/>
                <a:ea typeface="+mn-ea"/>
                <a:cs typeface="+mn-cs"/>
              </a:defRPr>
            </a:lvl7pPr>
            <a:lvl8pPr marL="3429000" indent="-228600" algn="l" defTabSz="914400" rtl="0" eaLnBrk="1" latinLnBrk="0" hangingPunct="1">
              <a:spcBef>
                <a:spcPct val="20000"/>
              </a:spcBef>
              <a:buClr>
                <a:schemeClr val="accent3"/>
              </a:buClr>
              <a:buFont typeface="Arial" panose="020B0604020202020204" pitchFamily="34" charset="0"/>
              <a:buChar char="•"/>
              <a:defRPr sz="1800" kern="1200">
                <a:solidFill>
                  <a:srgbClr val="4D4D4D"/>
                </a:solidFill>
                <a:latin typeface="+mn-lt"/>
                <a:ea typeface="+mn-ea"/>
                <a:cs typeface="+mn-cs"/>
              </a:defRPr>
            </a:lvl8pPr>
            <a:lvl9pPr marL="3657600" indent="0" algn="l" defTabSz="914400" rtl="0" eaLnBrk="1" latinLnBrk="0" hangingPunct="1">
              <a:spcBef>
                <a:spcPct val="20000"/>
              </a:spcBef>
              <a:buClr>
                <a:schemeClr val="accent3"/>
              </a:buClr>
              <a:buFont typeface="Arial" panose="020B0604020202020204" pitchFamily="34" charset="0"/>
              <a:buNone/>
              <a:defRPr sz="1800" kern="1200" baseline="0">
                <a:solidFill>
                  <a:srgbClr val="4D4D4D"/>
                </a:solidFill>
                <a:latin typeface="+mn-lt"/>
                <a:ea typeface="+mn-ea"/>
                <a:cs typeface="+mn-cs"/>
              </a:defRPr>
            </a:lvl9pPr>
          </a:lstStyle>
          <a:p>
            <a:pPr marL="176213" marR="0" lvl="0" indent="-176213" algn="l" defTabSz="914400" rtl="0" eaLnBrk="1" fontAlgn="auto" latinLnBrk="0" hangingPunct="1">
              <a:lnSpc>
                <a:spcPct val="200000"/>
              </a:lnSpc>
              <a:spcBef>
                <a:spcPct val="0"/>
              </a:spcBef>
              <a:spcAft>
                <a:spcPts val="3600"/>
              </a:spcAft>
              <a:buClr>
                <a:srgbClr val="00A8F7"/>
              </a:buClr>
              <a:buSzTx/>
              <a:buFont typeface="Arial" panose="020B0604020202020204" pitchFamily="34" charset="0"/>
              <a:buNone/>
              <a:tabLst/>
              <a:defRPr/>
            </a:pPr>
            <a:r>
              <a:rPr lang="en-US" sz="2400" b="1" dirty="0">
                <a:solidFill>
                  <a:srgbClr val="003DA1"/>
                </a:solidFill>
                <a:latin typeface="Arial"/>
                <a:cs typeface="Arial"/>
              </a:rPr>
              <a:t>BluePrint PPO</a:t>
            </a:r>
            <a:endParaRPr kumimoji="0" lang="en-US" sz="2400" b="1" i="0" u="none" strike="noStrike" kern="1200" cap="none" spc="0" normalizeH="0" baseline="0" noProof="0" dirty="0">
              <a:ln>
                <a:noFill/>
              </a:ln>
              <a:solidFill>
                <a:srgbClr val="003DA1"/>
              </a:solidFill>
              <a:effectLst/>
              <a:uLnTx/>
              <a:uFillTx/>
              <a:latin typeface="Arial"/>
              <a:cs typeface="Arial"/>
            </a:endParaRPr>
          </a:p>
          <a:p>
            <a:pPr marL="176213" marR="0" lvl="0" indent="-176213" algn="l" defTabSz="914400" rtl="0" eaLnBrk="1" fontAlgn="auto" latinLnBrk="0" hangingPunct="1">
              <a:lnSpc>
                <a:spcPct val="200000"/>
              </a:lnSpc>
              <a:spcBef>
                <a:spcPct val="0"/>
              </a:spcBef>
              <a:spcAft>
                <a:spcPts val="3600"/>
              </a:spcAft>
              <a:buClr>
                <a:srgbClr val="00A8F7"/>
              </a:buClr>
              <a:buSzTx/>
              <a:buFont typeface="Arial" panose="020B0604020202020204" pitchFamily="34" charset="0"/>
              <a:buNone/>
              <a:tabLst/>
              <a:defRPr/>
            </a:pPr>
            <a:r>
              <a:rPr kumimoji="0" lang="en-US" sz="2400" b="1" i="0" u="none" strike="noStrike" kern="1200" cap="none" spc="0" normalizeH="0" baseline="0" noProof="0" dirty="0">
                <a:ln>
                  <a:noFill/>
                </a:ln>
                <a:solidFill>
                  <a:srgbClr val="003DA1"/>
                </a:solidFill>
                <a:effectLst/>
                <a:uLnTx/>
                <a:uFillTx/>
                <a:latin typeface="Arial"/>
                <a:cs typeface="Arial"/>
              </a:rPr>
              <a:t>Blue Advantage HMO</a:t>
            </a:r>
          </a:p>
          <a:p>
            <a:pPr marL="176213" marR="0" lvl="0" indent="-176213" algn="l" defTabSz="914400" rtl="0" eaLnBrk="1" fontAlgn="auto" latinLnBrk="0" hangingPunct="1">
              <a:lnSpc>
                <a:spcPct val="200000"/>
              </a:lnSpc>
              <a:spcBef>
                <a:spcPct val="0"/>
              </a:spcBef>
              <a:spcAft>
                <a:spcPts val="3600"/>
              </a:spcAft>
              <a:buClr>
                <a:srgbClr val="00A8F7"/>
              </a:buClr>
              <a:buSzTx/>
              <a:buFont typeface="Arial" panose="020B0604020202020204" pitchFamily="34" charset="0"/>
              <a:buNone/>
              <a:tabLst/>
              <a:defRPr/>
            </a:pPr>
            <a:r>
              <a:rPr lang="en-US" sz="2400" b="1" dirty="0">
                <a:solidFill>
                  <a:srgbClr val="003DA1"/>
                </a:solidFill>
                <a:latin typeface="Arial"/>
                <a:cs typeface="Arial"/>
              </a:rPr>
              <a:t>BlueEdge HSA</a:t>
            </a:r>
            <a:endParaRPr kumimoji="0" lang="en-US" sz="2400" b="1" i="0" u="none" strike="noStrike" kern="1200" cap="none" spc="0" normalizeH="0" baseline="0" noProof="0" dirty="0">
              <a:ln>
                <a:noFill/>
              </a:ln>
              <a:solidFill>
                <a:srgbClr val="FF0000"/>
              </a:solidFill>
              <a:effectLst/>
              <a:uLnTx/>
              <a:uFillTx/>
              <a:latin typeface="Arial"/>
              <a:cs typeface="Arial"/>
            </a:endParaRPr>
          </a:p>
          <a:p>
            <a:pPr marL="176213" marR="0" lvl="0" indent="-176213" algn="l" defTabSz="914400" rtl="0" eaLnBrk="1" fontAlgn="auto" latinLnBrk="0" hangingPunct="1">
              <a:lnSpc>
                <a:spcPct val="100000"/>
              </a:lnSpc>
              <a:spcBef>
                <a:spcPct val="0"/>
              </a:spcBef>
              <a:spcAft>
                <a:spcPts val="3600"/>
              </a:spcAft>
              <a:buClr>
                <a:srgbClr val="00A8F7"/>
              </a:buClr>
              <a:buSzTx/>
              <a:buFont typeface="Arial"/>
              <a:buNone/>
              <a:tabLst/>
              <a:defRPr/>
            </a:pPr>
            <a:endParaRPr kumimoji="0" lang="en-US" sz="2000" b="0" i="0" u="none" strike="noStrike" kern="1200" cap="none" spc="0" normalizeH="0" baseline="0" noProof="0" dirty="0">
              <a:ln>
                <a:noFill/>
              </a:ln>
              <a:solidFill>
                <a:srgbClr val="003DA1"/>
              </a:solidFill>
              <a:effectLst/>
              <a:uLnTx/>
              <a:uFillTx/>
              <a:latin typeface="Arial"/>
              <a:cs typeface="Arial"/>
            </a:endParaRPr>
          </a:p>
        </p:txBody>
      </p:sp>
      <p:sp>
        <p:nvSpPr>
          <p:cNvPr id="6" name="Oval 5">
            <a:extLst>
              <a:ext uri="{FF2B5EF4-FFF2-40B4-BE49-F238E27FC236}">
                <a16:creationId xmlns:a16="http://schemas.microsoft.com/office/drawing/2014/main" id="{CABDEB07-BC0F-446A-9267-2A4FA06CC44A}"/>
              </a:ext>
            </a:extLst>
          </p:cNvPr>
          <p:cNvSpPr/>
          <p:nvPr/>
        </p:nvSpPr>
        <p:spPr>
          <a:xfrm>
            <a:off x="1600200" y="1580844"/>
            <a:ext cx="571500" cy="571500"/>
          </a:xfrm>
          <a:prstGeom prst="ellipse">
            <a:avLst/>
          </a:prstGeom>
          <a:noFill/>
          <a:ln>
            <a:solidFill>
              <a:srgbClr val="00A8F7"/>
            </a:solidFill>
          </a:ln>
        </p:spPr>
        <p:style>
          <a:lnRef idx="2">
            <a:schemeClr val="accent6"/>
          </a:lnRef>
          <a:fillRef idx="1">
            <a:schemeClr val="lt1"/>
          </a:fillRef>
          <a:effectRef idx="0">
            <a:schemeClr val="accent6"/>
          </a:effectRef>
          <a:fontRef idx="minor">
            <a:schemeClr val="dk1"/>
          </a:fontRef>
        </p:style>
        <p:txBody>
          <a:bodyPr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solidFill>
                <a:uLnTx/>
                <a:uFillTx/>
                <a:latin typeface="Arial"/>
                <a:ea typeface="Arial"/>
                <a:cs typeface="Arial"/>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solidFill>
                <a:uLnTx/>
                <a:uFillTx/>
                <a:latin typeface="Arial"/>
                <a:ea typeface="Arial"/>
                <a:cs typeface="Arial"/>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solidFill>
                <a:uLnTx/>
                <a:uFillTx/>
                <a:latin typeface="Arial"/>
                <a:ea typeface="Arial"/>
                <a:cs typeface="Arial"/>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solidFill>
                <a:uLnTx/>
                <a:uFillTx/>
                <a:latin typeface="Arial"/>
                <a:ea typeface="Arial"/>
                <a:cs typeface="Arial"/>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solidFill>
                <a:uLnTx/>
                <a:uFillTx/>
                <a:latin typeface="Arial"/>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solidFill>
                <a:uLnTx/>
                <a:uFillTx/>
                <a:latin typeface="Arial"/>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solidFill>
                <a:uLnTx/>
                <a:uFillTx/>
                <a:latin typeface="Arial"/>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solidFill>
                <a:uLnTx/>
                <a:uFillTx/>
                <a:latin typeface="Arial"/>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solidFill>
                <a:uLnTx/>
                <a:uFillTx/>
                <a:latin typeface="Arial"/>
                <a:ea typeface="Arial"/>
                <a:cs typeface="Arial"/>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gradFill flip="none" rotWithShape="1">
                  <a:gsLst>
                    <a:gs pos="0">
                      <a:srgbClr val="00A8F7"/>
                    </a:gs>
                    <a:gs pos="100000">
                      <a:srgbClr val="00A8F7"/>
                    </a:gs>
                  </a:gsLst>
                  <a:lin ang="0" scaled="1"/>
                </a:gradFill>
                <a:effectLst/>
                <a:uLnTx/>
                <a:uFillTx/>
                <a:latin typeface="Arial"/>
                <a:cs typeface="UHC Sans Regular"/>
                <a:sym typeface="Wingdings"/>
              </a:rPr>
              <a:t>1</a:t>
            </a:r>
          </a:p>
        </p:txBody>
      </p:sp>
      <p:sp>
        <p:nvSpPr>
          <p:cNvPr id="7" name="Oval 6">
            <a:extLst>
              <a:ext uri="{FF2B5EF4-FFF2-40B4-BE49-F238E27FC236}">
                <a16:creationId xmlns:a16="http://schemas.microsoft.com/office/drawing/2014/main" id="{27C7337B-F371-44FC-AD6E-76C59244CC35}"/>
              </a:ext>
            </a:extLst>
          </p:cNvPr>
          <p:cNvSpPr/>
          <p:nvPr/>
        </p:nvSpPr>
        <p:spPr>
          <a:xfrm>
            <a:off x="1600200" y="2800630"/>
            <a:ext cx="571500" cy="571500"/>
          </a:xfrm>
          <a:prstGeom prst="ellipse">
            <a:avLst/>
          </a:prstGeom>
          <a:noFill/>
          <a:ln>
            <a:solidFill>
              <a:srgbClr val="00A8F7"/>
            </a:solidFill>
          </a:ln>
        </p:spPr>
        <p:style>
          <a:lnRef idx="2">
            <a:schemeClr val="accent6"/>
          </a:lnRef>
          <a:fillRef idx="1">
            <a:schemeClr val="lt1"/>
          </a:fillRef>
          <a:effectRef idx="0">
            <a:schemeClr val="accent6"/>
          </a:effectRef>
          <a:fontRef idx="minor">
            <a:schemeClr val="dk1"/>
          </a:fontRef>
        </p:style>
        <p:txBody>
          <a:bodyPr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solidFill>
                <a:uLnTx/>
                <a:uFillTx/>
                <a:latin typeface="Arial"/>
                <a:ea typeface="Arial"/>
                <a:cs typeface="Arial"/>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solidFill>
                <a:uLnTx/>
                <a:uFillTx/>
                <a:latin typeface="Arial"/>
                <a:ea typeface="Arial"/>
                <a:cs typeface="Arial"/>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solidFill>
                <a:uLnTx/>
                <a:uFillTx/>
                <a:latin typeface="Arial"/>
                <a:ea typeface="Arial"/>
                <a:cs typeface="Arial"/>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solidFill>
                <a:uLnTx/>
                <a:uFillTx/>
                <a:latin typeface="Arial"/>
                <a:ea typeface="Arial"/>
                <a:cs typeface="Arial"/>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solidFill>
                <a:uLnTx/>
                <a:uFillTx/>
                <a:latin typeface="Arial"/>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solidFill>
                <a:uLnTx/>
                <a:uFillTx/>
                <a:latin typeface="Arial"/>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solidFill>
                <a:uLnTx/>
                <a:uFillTx/>
                <a:latin typeface="Arial"/>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solidFill>
                <a:uLnTx/>
                <a:uFillTx/>
                <a:latin typeface="Arial"/>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solidFill>
                <a:uLnTx/>
                <a:uFillTx/>
                <a:latin typeface="Arial"/>
                <a:ea typeface="Arial"/>
                <a:cs typeface="Arial"/>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gradFill flip="none" rotWithShape="1">
                  <a:gsLst>
                    <a:gs pos="0">
                      <a:srgbClr val="00A8F7"/>
                    </a:gs>
                    <a:gs pos="100000">
                      <a:srgbClr val="00A8F7"/>
                    </a:gs>
                  </a:gsLst>
                  <a:lin ang="0" scaled="1"/>
                </a:gradFill>
                <a:effectLst/>
                <a:uLnTx/>
                <a:uFillTx/>
                <a:latin typeface="Arial"/>
                <a:cs typeface="UHC Sans Regular"/>
                <a:sym typeface="Wingdings"/>
              </a:rPr>
              <a:t>2</a:t>
            </a:r>
          </a:p>
        </p:txBody>
      </p:sp>
      <p:cxnSp>
        <p:nvCxnSpPr>
          <p:cNvPr id="9" name="Straight Connector 8">
            <a:extLst>
              <a:ext uri="{FF2B5EF4-FFF2-40B4-BE49-F238E27FC236}">
                <a16:creationId xmlns:a16="http://schemas.microsoft.com/office/drawing/2014/main" id="{87EDE703-6B31-498D-A293-2CF3FC2795F4}"/>
              </a:ext>
            </a:extLst>
          </p:cNvPr>
          <p:cNvCxnSpPr>
            <a:cxnSpLocks/>
          </p:cNvCxnSpPr>
          <p:nvPr/>
        </p:nvCxnSpPr>
        <p:spPr>
          <a:xfrm>
            <a:off x="544739" y="790266"/>
            <a:ext cx="8142061"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0AED1CA-D53A-4D3E-8EFC-BC6591E0B69B}"/>
              </a:ext>
            </a:extLst>
          </p:cNvPr>
          <p:cNvCxnSpPr>
            <a:cxnSpLocks/>
          </p:cNvCxnSpPr>
          <p:nvPr/>
        </p:nvCxnSpPr>
        <p:spPr>
          <a:xfrm>
            <a:off x="552760" y="6509277"/>
            <a:ext cx="8142061"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56C40398-68A5-4372-BA27-A63DB8C31ED8}"/>
              </a:ext>
            </a:extLst>
          </p:cNvPr>
          <p:cNvPicPr>
            <a:picLocks noChangeAspect="1"/>
          </p:cNvPicPr>
          <p:nvPr/>
        </p:nvPicPr>
        <p:blipFill>
          <a:blip r:embed="rId2"/>
          <a:srcRect/>
          <a:stretch/>
        </p:blipFill>
        <p:spPr>
          <a:xfrm>
            <a:off x="7414540" y="113933"/>
            <a:ext cx="1641227" cy="457848"/>
          </a:xfrm>
          <a:prstGeom prst="rect">
            <a:avLst/>
          </a:prstGeom>
        </p:spPr>
      </p:pic>
      <p:sp>
        <p:nvSpPr>
          <p:cNvPr id="2" name="Slide Number Placeholder 1">
            <a:extLst>
              <a:ext uri="{FF2B5EF4-FFF2-40B4-BE49-F238E27FC236}">
                <a16:creationId xmlns:a16="http://schemas.microsoft.com/office/drawing/2014/main" id="{D453BA31-178E-4AA6-9138-43D6065071EB}"/>
              </a:ext>
            </a:extLst>
          </p:cNvPr>
          <p:cNvSpPr>
            <a:spLocks noGrp="1"/>
          </p:cNvSpPr>
          <p:nvPr>
            <p:ph type="sldNum" sz="quarter" idx="12"/>
          </p:nvPr>
        </p:nvSpPr>
        <p:spPr>
          <a:xfrm>
            <a:off x="6497397" y="6456432"/>
            <a:ext cx="2057400" cy="365125"/>
          </a:xfrm>
        </p:spPr>
        <p:txBody>
          <a:bodyPr/>
          <a:lstStyle/>
          <a:p>
            <a:fld id="{BA7DF744-D288-4C64-A42C-1DC4B19CEA08}" type="slidenum">
              <a:rPr lang="en-US" altLang="en-US" smtClean="0"/>
              <a:pPr/>
              <a:t>7</a:t>
            </a:fld>
            <a:endParaRPr lang="en-US" altLang="en-US" dirty="0"/>
          </a:p>
        </p:txBody>
      </p:sp>
      <p:sp>
        <p:nvSpPr>
          <p:cNvPr id="13" name="Oval 12">
            <a:extLst>
              <a:ext uri="{FF2B5EF4-FFF2-40B4-BE49-F238E27FC236}">
                <a16:creationId xmlns:a16="http://schemas.microsoft.com/office/drawing/2014/main" id="{47FD1FC3-D516-4813-9ABA-DDDA2CC96E8E}"/>
              </a:ext>
            </a:extLst>
          </p:cNvPr>
          <p:cNvSpPr/>
          <p:nvPr/>
        </p:nvSpPr>
        <p:spPr>
          <a:xfrm>
            <a:off x="1600200" y="4039743"/>
            <a:ext cx="571500" cy="571500"/>
          </a:xfrm>
          <a:prstGeom prst="ellipse">
            <a:avLst/>
          </a:prstGeom>
          <a:noFill/>
          <a:ln>
            <a:solidFill>
              <a:srgbClr val="00A8F7"/>
            </a:solidFill>
          </a:ln>
        </p:spPr>
        <p:style>
          <a:lnRef idx="2">
            <a:schemeClr val="accent6"/>
          </a:lnRef>
          <a:fillRef idx="1">
            <a:schemeClr val="lt1"/>
          </a:fillRef>
          <a:effectRef idx="0">
            <a:schemeClr val="accent6"/>
          </a:effectRef>
          <a:fontRef idx="minor">
            <a:schemeClr val="dk1"/>
          </a:fontRef>
        </p:style>
        <p:txBody>
          <a:bodyPr anchor="ctr"/>
          <a:lstStyle>
            <a:defPPr>
              <a:defRPr lang="en-US"/>
            </a:defPPr>
            <a:lvl1pPr marL="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solidFill>
                <a:uLnTx/>
                <a:uFillTx/>
                <a:latin typeface="Arial"/>
                <a:ea typeface="Arial"/>
                <a:cs typeface="Arial"/>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solidFill>
                <a:uLnTx/>
                <a:uFillTx/>
                <a:latin typeface="Arial"/>
                <a:ea typeface="Arial"/>
                <a:cs typeface="Arial"/>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solidFill>
                <a:uLnTx/>
                <a:uFillTx/>
                <a:latin typeface="Arial"/>
                <a:ea typeface="Arial"/>
                <a:cs typeface="Arial"/>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solidFill>
                <a:uLnTx/>
                <a:uFillTx/>
                <a:latin typeface="Arial"/>
                <a:ea typeface="Arial"/>
                <a:cs typeface="Arial"/>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solidFill>
                <a:uLnTx/>
                <a:uFillTx/>
                <a:latin typeface="Arial"/>
                <a:ea typeface="Arial"/>
                <a:cs typeface="Arial"/>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solidFill>
                <a:uLnTx/>
                <a:uFillTx/>
                <a:latin typeface="Arial"/>
                <a:ea typeface="Arial"/>
                <a:cs typeface="Arial"/>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solidFill>
                <a:uLnTx/>
                <a:uFillTx/>
                <a:latin typeface="Arial"/>
                <a:ea typeface="Arial"/>
                <a:cs typeface="Arial"/>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solidFill>
                <a:uLnTx/>
                <a:uFillTx/>
                <a:latin typeface="Arial"/>
                <a:ea typeface="Arial"/>
                <a:cs typeface="Arial"/>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dk1"/>
                </a:solidFill>
                <a:uLnTx/>
                <a:uFillTx/>
                <a:latin typeface="Arial"/>
                <a:ea typeface="Arial"/>
                <a:cs typeface="Arial"/>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US" sz="2800" b="1" dirty="0">
                <a:gradFill flip="none" rotWithShape="1">
                  <a:gsLst>
                    <a:gs pos="0">
                      <a:srgbClr val="00A8F7"/>
                    </a:gs>
                    <a:gs pos="100000">
                      <a:srgbClr val="00A8F7"/>
                    </a:gs>
                  </a:gsLst>
                  <a:lin ang="0" scaled="1"/>
                </a:gradFill>
                <a:cs typeface="UHC Sans Regular"/>
              </a:rPr>
              <a:t>3</a:t>
            </a:r>
            <a:endParaRPr kumimoji="0" lang="en-US" sz="2800" b="1" i="0" u="none" strike="noStrike" kern="1200" cap="none" spc="0" normalizeH="0" baseline="0" noProof="0" dirty="0">
              <a:ln>
                <a:noFill/>
              </a:ln>
              <a:gradFill flip="none" rotWithShape="1">
                <a:gsLst>
                  <a:gs pos="0">
                    <a:srgbClr val="00A8F7"/>
                  </a:gs>
                  <a:gs pos="100000">
                    <a:srgbClr val="00A8F7"/>
                  </a:gs>
                </a:gsLst>
                <a:lin ang="0" scaled="1"/>
              </a:gradFill>
              <a:effectLst/>
              <a:uLnTx/>
              <a:uFillTx/>
              <a:latin typeface="Arial"/>
              <a:cs typeface="UHC Sans Regular"/>
              <a:sym typeface="Wingdings"/>
            </a:endParaRPr>
          </a:p>
        </p:txBody>
      </p:sp>
      <p:sp>
        <p:nvSpPr>
          <p:cNvPr id="14" name="Rectangle 13">
            <a:extLst>
              <a:ext uri="{FF2B5EF4-FFF2-40B4-BE49-F238E27FC236}">
                <a16:creationId xmlns:a16="http://schemas.microsoft.com/office/drawing/2014/main" id="{00DDC2B6-0252-400B-A741-11574F332C1A}"/>
              </a:ext>
            </a:extLst>
          </p:cNvPr>
          <p:cNvSpPr/>
          <p:nvPr/>
        </p:nvSpPr>
        <p:spPr>
          <a:xfrm>
            <a:off x="-14981" y="-2098"/>
            <a:ext cx="276166" cy="686009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3856447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274059-2C83-4A6F-9693-065E36E03AD6}"/>
              </a:ext>
            </a:extLst>
          </p:cNvPr>
          <p:cNvSpPr txBox="1">
            <a:spLocks/>
          </p:cNvSpPr>
          <p:nvPr/>
        </p:nvSpPr>
        <p:spPr>
          <a:xfrm>
            <a:off x="544739" y="156299"/>
            <a:ext cx="5943600" cy="790578"/>
          </a:xfrm>
          <a:prstGeom prst="rect">
            <a:avLst/>
          </a:prstGeom>
        </p:spPr>
        <p:txBody>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1">
                    <a:lumMod val="50000"/>
                  </a:schemeClr>
                </a:solidFill>
                <a:effectLst/>
                <a:uLnTx/>
                <a:uFillTx/>
                <a:latin typeface="Arial"/>
                <a:ea typeface="Arial"/>
                <a:cs typeface="Arial"/>
              </a:rPr>
              <a:t>Your Plan Choices, effective 7/1/2022</a:t>
            </a:r>
          </a:p>
        </p:txBody>
      </p:sp>
      <p:pic>
        <p:nvPicPr>
          <p:cNvPr id="12" name="Picture 11">
            <a:extLst>
              <a:ext uri="{FF2B5EF4-FFF2-40B4-BE49-F238E27FC236}">
                <a16:creationId xmlns:a16="http://schemas.microsoft.com/office/drawing/2014/main" id="{6CB9465C-AB6F-4D21-A1F2-6A9205BAD719}"/>
              </a:ext>
            </a:extLst>
          </p:cNvPr>
          <p:cNvPicPr>
            <a:picLocks noChangeAspect="1"/>
          </p:cNvPicPr>
          <p:nvPr/>
        </p:nvPicPr>
        <p:blipFill>
          <a:blip r:embed="rId2"/>
          <a:srcRect/>
          <a:stretch/>
        </p:blipFill>
        <p:spPr>
          <a:xfrm>
            <a:off x="7034476" y="93740"/>
            <a:ext cx="1641227" cy="457848"/>
          </a:xfrm>
          <a:prstGeom prst="rect">
            <a:avLst/>
          </a:prstGeom>
        </p:spPr>
      </p:pic>
      <p:cxnSp>
        <p:nvCxnSpPr>
          <p:cNvPr id="8" name="Straight Connector 7">
            <a:extLst>
              <a:ext uri="{FF2B5EF4-FFF2-40B4-BE49-F238E27FC236}">
                <a16:creationId xmlns:a16="http://schemas.microsoft.com/office/drawing/2014/main" id="{B4B1EA01-11AB-49BC-9D8B-56E579958C2F}"/>
              </a:ext>
            </a:extLst>
          </p:cNvPr>
          <p:cNvCxnSpPr>
            <a:cxnSpLocks/>
          </p:cNvCxnSpPr>
          <p:nvPr/>
        </p:nvCxnSpPr>
        <p:spPr>
          <a:xfrm>
            <a:off x="457201" y="551588"/>
            <a:ext cx="8237620"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F4DF5C19-A9EE-4CA0-8B64-3541ACBEA49A}"/>
              </a:ext>
            </a:extLst>
          </p:cNvPr>
          <p:cNvSpPr>
            <a:spLocks noGrp="1"/>
          </p:cNvSpPr>
          <p:nvPr>
            <p:ph type="sldNum" sz="quarter" idx="12"/>
          </p:nvPr>
        </p:nvSpPr>
        <p:spPr>
          <a:xfrm>
            <a:off x="6533840" y="6519138"/>
            <a:ext cx="2057400" cy="365125"/>
          </a:xfrm>
        </p:spPr>
        <p:txBody>
          <a:bodyPr/>
          <a:lstStyle/>
          <a:p>
            <a:fld id="{BA7DF744-D288-4C64-A42C-1DC4B19CEA08}" type="slidenum">
              <a:rPr lang="en-US" altLang="en-US" smtClean="0"/>
              <a:pPr/>
              <a:t>8</a:t>
            </a:fld>
            <a:endParaRPr lang="en-US" altLang="en-US" dirty="0"/>
          </a:p>
        </p:txBody>
      </p:sp>
      <p:sp>
        <p:nvSpPr>
          <p:cNvPr id="10" name="Rectangle 9">
            <a:extLst>
              <a:ext uri="{FF2B5EF4-FFF2-40B4-BE49-F238E27FC236}">
                <a16:creationId xmlns:a16="http://schemas.microsoft.com/office/drawing/2014/main" id="{60542E77-CEA2-47D8-A717-548C8B259DF8}"/>
              </a:ext>
            </a:extLst>
          </p:cNvPr>
          <p:cNvSpPr/>
          <p:nvPr/>
        </p:nvSpPr>
        <p:spPr>
          <a:xfrm>
            <a:off x="-14981" y="-2098"/>
            <a:ext cx="276166" cy="686009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graphicFrame>
        <p:nvGraphicFramePr>
          <p:cNvPr id="6" name="Table 5">
            <a:extLst>
              <a:ext uri="{FF2B5EF4-FFF2-40B4-BE49-F238E27FC236}">
                <a16:creationId xmlns:a16="http://schemas.microsoft.com/office/drawing/2014/main" id="{6D963061-4BCC-4208-AC0B-468297DDE06F}"/>
              </a:ext>
            </a:extLst>
          </p:cNvPr>
          <p:cNvGraphicFramePr>
            <a:graphicFrameLocks noGrp="1"/>
          </p:cNvGraphicFramePr>
          <p:nvPr>
            <p:extLst>
              <p:ext uri="{D42A27DB-BD31-4B8C-83A1-F6EECF244321}">
                <p14:modId xmlns:p14="http://schemas.microsoft.com/office/powerpoint/2010/main" val="1171897526"/>
              </p:ext>
            </p:extLst>
          </p:nvPr>
        </p:nvGraphicFramePr>
        <p:xfrm>
          <a:off x="457201" y="732835"/>
          <a:ext cx="8237620" cy="5460271"/>
        </p:xfrm>
        <a:graphic>
          <a:graphicData uri="http://schemas.openxmlformats.org/drawingml/2006/table">
            <a:tbl>
              <a:tblPr firstRow="1" firstCol="1" bandRow="1">
                <a:tableStyleId>{5C22544A-7EE6-4342-B048-85BDC9FD1C3A}</a:tableStyleId>
              </a:tblPr>
              <a:tblGrid>
                <a:gridCol w="2410807">
                  <a:extLst>
                    <a:ext uri="{9D8B030D-6E8A-4147-A177-3AD203B41FA5}">
                      <a16:colId xmlns:a16="http://schemas.microsoft.com/office/drawing/2014/main" val="4248938533"/>
                    </a:ext>
                  </a:extLst>
                </a:gridCol>
                <a:gridCol w="2008792">
                  <a:extLst>
                    <a:ext uri="{9D8B030D-6E8A-4147-A177-3AD203B41FA5}">
                      <a16:colId xmlns:a16="http://schemas.microsoft.com/office/drawing/2014/main" val="4101418887"/>
                    </a:ext>
                  </a:extLst>
                </a:gridCol>
                <a:gridCol w="2057400">
                  <a:extLst>
                    <a:ext uri="{9D8B030D-6E8A-4147-A177-3AD203B41FA5}">
                      <a16:colId xmlns:a16="http://schemas.microsoft.com/office/drawing/2014/main" val="839555631"/>
                    </a:ext>
                  </a:extLst>
                </a:gridCol>
                <a:gridCol w="1760621">
                  <a:extLst>
                    <a:ext uri="{9D8B030D-6E8A-4147-A177-3AD203B41FA5}">
                      <a16:colId xmlns:a16="http://schemas.microsoft.com/office/drawing/2014/main" val="2309710223"/>
                    </a:ext>
                  </a:extLst>
                </a:gridCol>
              </a:tblGrid>
              <a:tr h="1212939">
                <a:tc>
                  <a:txBody>
                    <a:bodyPr/>
                    <a:lstStyle/>
                    <a:p>
                      <a:pPr marL="0" marR="0" algn="ctr">
                        <a:spcBef>
                          <a:spcPts val="300"/>
                        </a:spcBef>
                        <a:spcAft>
                          <a:spcPts val="0"/>
                        </a:spcAft>
                      </a:pPr>
                      <a:r>
                        <a:rPr lang="en-US" sz="1100" dirty="0">
                          <a:solidFill>
                            <a:schemeClr val="tx1">
                              <a:lumMod val="85000"/>
                              <a:lumOff val="15000"/>
                            </a:schemeClr>
                          </a:solidFill>
                          <a:effectLst/>
                          <a:latin typeface="Arial" panose="020B0604020202020204" pitchFamily="34" charset="0"/>
                          <a:cs typeface="Arial" panose="020B0604020202020204" pitchFamily="34" charset="0"/>
                        </a:rPr>
                        <a:t>Choice of Plan Options</a:t>
                      </a:r>
                    </a:p>
                    <a:p>
                      <a:pPr marL="0" marR="0" algn="ctr">
                        <a:spcBef>
                          <a:spcPts val="300"/>
                        </a:spcBef>
                        <a:spcAft>
                          <a:spcPts val="0"/>
                        </a:spcAft>
                      </a:pPr>
                      <a:r>
                        <a:rPr lang="en-US" sz="1100" i="1" dirty="0">
                          <a:solidFill>
                            <a:schemeClr val="tx1">
                              <a:lumMod val="85000"/>
                              <a:lumOff val="15000"/>
                            </a:schemeClr>
                          </a:solidFill>
                          <a:effectLst/>
                          <a:latin typeface="Arial" panose="020B0604020202020204" pitchFamily="34" charset="0"/>
                          <a:cs typeface="Arial" panose="020B0604020202020204" pitchFamily="34" charset="0"/>
                        </a:rPr>
                        <a:t>Benefits Listed are for                                 </a:t>
                      </a:r>
                    </a:p>
                    <a:p>
                      <a:pPr marL="0" marR="0" algn="ctr">
                        <a:spcBef>
                          <a:spcPts val="300"/>
                        </a:spcBef>
                        <a:spcAft>
                          <a:spcPts val="0"/>
                        </a:spcAft>
                      </a:pPr>
                      <a:r>
                        <a:rPr lang="en-US" sz="1100" i="1" dirty="0">
                          <a:solidFill>
                            <a:schemeClr val="tx1">
                              <a:lumMod val="85000"/>
                              <a:lumOff val="15000"/>
                            </a:schemeClr>
                          </a:solidFill>
                          <a:effectLst/>
                          <a:latin typeface="Arial" panose="020B0604020202020204" pitchFamily="34" charset="0"/>
                          <a:cs typeface="Arial" panose="020B0604020202020204" pitchFamily="34" charset="0"/>
                        </a:rPr>
                        <a:t>In Network Only</a:t>
                      </a:r>
                    </a:p>
                    <a:p>
                      <a:pPr marL="0" marR="0" algn="ctr">
                        <a:spcBef>
                          <a:spcPts val="300"/>
                        </a:spcBef>
                        <a:spcAft>
                          <a:spcPts val="0"/>
                        </a:spcAft>
                      </a:pPr>
                      <a:endParaRPr lang="en-US" sz="1100" i="1" dirty="0">
                        <a:solidFill>
                          <a:schemeClr val="tx1">
                            <a:lumMod val="85000"/>
                            <a:lumOff val="1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algn="ctr">
                        <a:spcBef>
                          <a:spcPts val="300"/>
                        </a:spcBef>
                        <a:spcAft>
                          <a:spcPts val="0"/>
                        </a:spcAft>
                      </a:pPr>
                      <a:endParaRPr lang="en-US" sz="1100" dirty="0">
                        <a:solidFill>
                          <a:schemeClr val="tx1">
                            <a:lumMod val="85000"/>
                            <a:lumOff val="15000"/>
                          </a:schemeClr>
                        </a:solidFill>
                        <a:effectLst/>
                        <a:latin typeface="Arial" panose="020B0604020202020204" pitchFamily="34" charset="0"/>
                        <a:cs typeface="Arial" panose="020B0604020202020204" pitchFamily="34" charset="0"/>
                      </a:endParaRPr>
                    </a:p>
                    <a:p>
                      <a:pPr marL="0" marR="0" algn="ctr">
                        <a:spcBef>
                          <a:spcPts val="300"/>
                        </a:spcBef>
                        <a:spcAft>
                          <a:spcPts val="0"/>
                        </a:spcAft>
                      </a:pPr>
                      <a:r>
                        <a:rPr lang="en-US" sz="1100" dirty="0">
                          <a:solidFill>
                            <a:schemeClr val="tx1">
                              <a:lumMod val="85000"/>
                              <a:lumOff val="15000"/>
                            </a:schemeClr>
                          </a:solidFill>
                          <a:effectLst/>
                          <a:latin typeface="Arial" panose="020B0604020202020204" pitchFamily="34" charset="0"/>
                          <a:cs typeface="Arial" panose="020B0604020202020204" pitchFamily="34" charset="0"/>
                        </a:rPr>
                        <a:t>BluePrint PPO</a:t>
                      </a:r>
                    </a:p>
                    <a:p>
                      <a:pPr marL="0" marR="0" algn="ctr">
                        <a:spcBef>
                          <a:spcPts val="300"/>
                        </a:spcBef>
                        <a:spcAft>
                          <a:spcPts val="0"/>
                        </a:spcAft>
                      </a:pPr>
                      <a:r>
                        <a:rPr lang="en-US" sz="1100" dirty="0">
                          <a:solidFill>
                            <a:schemeClr val="tx1">
                              <a:lumMod val="85000"/>
                              <a:lumOff val="15000"/>
                            </a:schemeClr>
                          </a:solidFill>
                          <a:effectLst/>
                          <a:latin typeface="Arial" panose="020B0604020202020204" pitchFamily="34" charset="0"/>
                          <a:cs typeface="Arial" panose="020B0604020202020204" pitchFamily="34" charset="0"/>
                        </a:rPr>
                        <a:t>MIBPP2010</a:t>
                      </a:r>
                    </a:p>
                    <a:p>
                      <a:pPr marL="0" marR="0" algn="ctr">
                        <a:spcBef>
                          <a:spcPts val="300"/>
                        </a:spcBef>
                        <a:spcAft>
                          <a:spcPts val="0"/>
                        </a:spcAft>
                      </a:pPr>
                      <a:endParaRPr lang="en-US" sz="1100" dirty="0">
                        <a:solidFill>
                          <a:schemeClr val="tx1">
                            <a:lumMod val="85000"/>
                            <a:lumOff val="1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300"/>
                        </a:spcBef>
                        <a:spcAft>
                          <a:spcPts val="0"/>
                        </a:spcAft>
                      </a:pPr>
                      <a:r>
                        <a:rPr lang="en-US" sz="1100" dirty="0">
                          <a:solidFill>
                            <a:schemeClr val="tx1">
                              <a:lumMod val="85000"/>
                              <a:lumOff val="15000"/>
                            </a:schemeClr>
                          </a:solidFill>
                          <a:effectLst/>
                          <a:latin typeface="Arial" panose="020B0604020202020204" pitchFamily="34" charset="0"/>
                          <a:cs typeface="Arial" panose="020B0604020202020204" pitchFamily="34" charset="0"/>
                        </a:rPr>
                        <a:t> </a:t>
                      </a:r>
                    </a:p>
                    <a:p>
                      <a:pPr marL="0" marR="0" algn="ctr">
                        <a:spcBef>
                          <a:spcPts val="300"/>
                        </a:spcBef>
                        <a:spcAft>
                          <a:spcPts val="0"/>
                        </a:spcAft>
                      </a:pPr>
                      <a:endParaRPr lang="en-US" sz="1100" dirty="0">
                        <a:solidFill>
                          <a:schemeClr val="tx1">
                            <a:lumMod val="85000"/>
                            <a:lumOff val="15000"/>
                          </a:schemeClr>
                        </a:solidFill>
                        <a:effectLst/>
                        <a:latin typeface="Arial" panose="020B0604020202020204" pitchFamily="34" charset="0"/>
                        <a:cs typeface="Arial" panose="020B0604020202020204" pitchFamily="34" charset="0"/>
                      </a:endParaRPr>
                    </a:p>
                    <a:p>
                      <a:pPr marL="0" marR="0" algn="ctr">
                        <a:spcBef>
                          <a:spcPts val="300"/>
                        </a:spcBef>
                        <a:spcAft>
                          <a:spcPts val="0"/>
                        </a:spcAft>
                      </a:pPr>
                      <a:r>
                        <a:rPr lang="en-US" sz="1100" dirty="0">
                          <a:solidFill>
                            <a:schemeClr val="tx1">
                              <a:lumMod val="85000"/>
                              <a:lumOff val="15000"/>
                            </a:schemeClr>
                          </a:solidFill>
                          <a:effectLst/>
                          <a:latin typeface="Arial" panose="020B0604020202020204" pitchFamily="34" charset="0"/>
                          <a:cs typeface="Arial" panose="020B0604020202020204" pitchFamily="34" charset="0"/>
                        </a:rPr>
                        <a:t>BlueEdge H.S.A</a:t>
                      </a:r>
                    </a:p>
                    <a:p>
                      <a:pPr marL="0" marR="0" algn="ctr">
                        <a:spcBef>
                          <a:spcPts val="300"/>
                        </a:spcBef>
                        <a:spcAft>
                          <a:spcPts val="0"/>
                        </a:spcAft>
                      </a:pPr>
                      <a:r>
                        <a:rPr lang="en-US" sz="1100" dirty="0">
                          <a:solidFill>
                            <a:schemeClr val="tx1">
                              <a:lumMod val="85000"/>
                              <a:lumOff val="15000"/>
                            </a:schemeClr>
                          </a:solidFill>
                          <a:effectLst/>
                          <a:latin typeface="Arial" panose="020B0604020202020204" pitchFamily="34" charset="0"/>
                          <a:cs typeface="Arial" panose="020B0604020202020204" pitchFamily="34" charset="0"/>
                        </a:rPr>
                        <a:t>MIBEEE2061</a:t>
                      </a:r>
                    </a:p>
                    <a:p>
                      <a:pPr marL="0" marR="0" algn="ctr">
                        <a:spcBef>
                          <a:spcPts val="300"/>
                        </a:spcBef>
                        <a:spcAft>
                          <a:spcPts val="0"/>
                        </a:spcAft>
                      </a:pPr>
                      <a:endParaRPr lang="en-US" sz="1100" dirty="0">
                        <a:solidFill>
                          <a:schemeClr val="tx1">
                            <a:lumMod val="85000"/>
                            <a:lumOff val="15000"/>
                          </a:schemeClr>
                        </a:solidFill>
                        <a:effectLst/>
                        <a:latin typeface="Arial" panose="020B060402020202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spcBef>
                          <a:spcPts val="300"/>
                        </a:spcBef>
                        <a:spcAft>
                          <a:spcPts val="0"/>
                        </a:spcAft>
                      </a:pPr>
                      <a:r>
                        <a:rPr lang="en-US" sz="1100" dirty="0">
                          <a:solidFill>
                            <a:schemeClr val="tx1">
                              <a:lumMod val="85000"/>
                              <a:lumOff val="15000"/>
                            </a:schemeClr>
                          </a:solidFill>
                          <a:effectLst/>
                          <a:latin typeface="Arial" panose="020B0604020202020204" pitchFamily="34" charset="0"/>
                          <a:cs typeface="Arial" panose="020B0604020202020204" pitchFamily="34" charset="0"/>
                        </a:rPr>
                        <a:t>Blue Advantage HMO</a:t>
                      </a:r>
                    </a:p>
                    <a:p>
                      <a:pPr marL="0" marR="0" algn="ctr">
                        <a:spcBef>
                          <a:spcPts val="300"/>
                        </a:spcBef>
                        <a:spcAft>
                          <a:spcPts val="0"/>
                        </a:spcAft>
                      </a:pPr>
                      <a:r>
                        <a:rPr lang="en-US" sz="1100" dirty="0">
                          <a:solidFill>
                            <a:schemeClr val="tx1">
                              <a:lumMod val="85000"/>
                              <a:lumOff val="15000"/>
                            </a:schemeClr>
                          </a:solidFill>
                          <a:effectLst/>
                          <a:latin typeface="Arial" panose="020B0604020202020204" pitchFamily="34" charset="0"/>
                          <a:ea typeface="Times New Roman" panose="02020603050405020304" pitchFamily="18" charset="0"/>
                          <a:cs typeface="Arial" panose="020B0604020202020204" pitchFamily="34" charset="0"/>
                        </a:rPr>
                        <a:t>MIBAH2020</a:t>
                      </a:r>
                    </a:p>
                    <a:p>
                      <a:pPr marL="0" marR="0" algn="ctr">
                        <a:spcBef>
                          <a:spcPts val="300"/>
                        </a:spcBef>
                        <a:spcAft>
                          <a:spcPts val="0"/>
                        </a:spcAft>
                      </a:pPr>
                      <a:endParaRPr lang="en-US" sz="1100" dirty="0">
                        <a:solidFill>
                          <a:schemeClr val="tx1">
                            <a:lumMod val="85000"/>
                            <a:lumOff val="1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806915314"/>
                  </a:ext>
                </a:extLst>
              </a:tr>
              <a:tr h="710436">
                <a:tc>
                  <a:txBody>
                    <a:bodyPr/>
                    <a:lstStyle/>
                    <a:p>
                      <a:pPr marL="0" marR="0" algn="l">
                        <a:spcBef>
                          <a:spcPts val="300"/>
                        </a:spcBef>
                        <a:spcAft>
                          <a:spcPts val="0"/>
                        </a:spcAft>
                      </a:pPr>
                      <a:r>
                        <a:rPr lang="en-US" sz="1100" b="0" dirty="0">
                          <a:solidFill>
                            <a:schemeClr val="tx1">
                              <a:lumMod val="85000"/>
                              <a:lumOff val="15000"/>
                            </a:schemeClr>
                          </a:solidFill>
                          <a:effectLst/>
                          <a:latin typeface="Arial" panose="020B0604020202020204" pitchFamily="34" charset="0"/>
                          <a:cs typeface="Arial" panose="020B0604020202020204" pitchFamily="34" charset="0"/>
                        </a:rPr>
                        <a:t>Deductible </a:t>
                      </a:r>
                    </a:p>
                    <a:p>
                      <a:pPr marL="0" marR="0" algn="l">
                        <a:spcBef>
                          <a:spcPts val="300"/>
                        </a:spcBef>
                        <a:spcAft>
                          <a:spcPts val="0"/>
                        </a:spcAft>
                      </a:pPr>
                      <a:r>
                        <a:rPr lang="en-US" sz="1100" b="0" i="1" dirty="0">
                          <a:solidFill>
                            <a:schemeClr val="tx1">
                              <a:lumMod val="85000"/>
                              <a:lumOff val="15000"/>
                            </a:schemeClr>
                          </a:solidFill>
                          <a:effectLst/>
                          <a:latin typeface="Arial" panose="020B0604020202020204" pitchFamily="34" charset="0"/>
                          <a:cs typeface="Arial" panose="020B0604020202020204" pitchFamily="34" charset="0"/>
                        </a:rPr>
                        <a:t>Individual </a:t>
                      </a:r>
                    </a:p>
                    <a:p>
                      <a:pPr marL="0" marR="0" algn="l">
                        <a:spcBef>
                          <a:spcPts val="300"/>
                        </a:spcBef>
                        <a:spcAft>
                          <a:spcPts val="0"/>
                        </a:spcAft>
                      </a:pPr>
                      <a:r>
                        <a:rPr lang="en-US" sz="1100" b="0" i="1" dirty="0">
                          <a:solidFill>
                            <a:schemeClr val="tx1">
                              <a:lumMod val="85000"/>
                              <a:lumOff val="15000"/>
                            </a:schemeClr>
                          </a:solidFill>
                          <a:effectLst/>
                          <a:latin typeface="Arial" panose="020B0604020202020204" pitchFamily="34" charset="0"/>
                          <a:cs typeface="Arial" panose="020B0604020202020204" pitchFamily="34" charset="0"/>
                        </a:rPr>
                        <a:t>Family</a:t>
                      </a:r>
                      <a:endParaRPr lang="en-US" sz="1100" b="0" i="1" dirty="0">
                        <a:solidFill>
                          <a:schemeClr val="tx1">
                            <a:lumMod val="85000"/>
                            <a:lumOff val="1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300"/>
                        </a:spcBef>
                        <a:spcAft>
                          <a:spcPts val="0"/>
                        </a:spcAft>
                      </a:pPr>
                      <a:r>
                        <a:rPr lang="en-US" sz="1100" b="0" dirty="0">
                          <a:solidFill>
                            <a:srgbClr val="C00000"/>
                          </a:solidFill>
                          <a:effectLst/>
                          <a:latin typeface="Arial" panose="020B0604020202020204" pitchFamily="34" charset="0"/>
                          <a:cs typeface="Arial" panose="020B0604020202020204" pitchFamily="34" charset="0"/>
                        </a:rPr>
                        <a:t> </a:t>
                      </a:r>
                    </a:p>
                    <a:p>
                      <a:pPr marL="0" marR="0" algn="ctr">
                        <a:spcBef>
                          <a:spcPts val="300"/>
                        </a:spcBef>
                        <a:spcAft>
                          <a:spcPts val="0"/>
                        </a:spcAft>
                      </a:pPr>
                      <a:r>
                        <a:rPr lang="en-US" sz="1100" b="0" dirty="0">
                          <a:solidFill>
                            <a:srgbClr val="C00000"/>
                          </a:solidFill>
                          <a:effectLst/>
                          <a:latin typeface="Arial" panose="020B0604020202020204" pitchFamily="34" charset="0"/>
                          <a:cs typeface="Arial" panose="020B0604020202020204" pitchFamily="34" charset="0"/>
                        </a:rPr>
                        <a:t>$250</a:t>
                      </a:r>
                    </a:p>
                    <a:p>
                      <a:pPr marL="0" marR="0" algn="ctr">
                        <a:spcBef>
                          <a:spcPts val="300"/>
                        </a:spcBef>
                        <a:spcAft>
                          <a:spcPts val="0"/>
                        </a:spcAft>
                      </a:pPr>
                      <a:r>
                        <a:rPr lang="en-US" sz="1100" b="0" dirty="0">
                          <a:solidFill>
                            <a:srgbClr val="C00000"/>
                          </a:solidFill>
                          <a:effectLst/>
                          <a:latin typeface="Arial" panose="020B0604020202020204" pitchFamily="34" charset="0"/>
                          <a:cs typeface="Arial" panose="020B0604020202020204" pitchFamily="34" charset="0"/>
                        </a:rPr>
                        <a:t>$750</a:t>
                      </a:r>
                      <a:endParaRPr lang="en-US" sz="1100" b="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300"/>
                        </a:spcBef>
                        <a:spcAft>
                          <a:spcPts val="0"/>
                        </a:spcAft>
                      </a:pPr>
                      <a:r>
                        <a:rPr lang="en-US" sz="1100" b="0" dirty="0">
                          <a:effectLst/>
                          <a:latin typeface="Arial" panose="020B0604020202020204" pitchFamily="34" charset="0"/>
                          <a:cs typeface="Arial" panose="020B0604020202020204" pitchFamily="34" charset="0"/>
                        </a:rPr>
                        <a:t> </a:t>
                      </a:r>
                    </a:p>
                    <a:p>
                      <a:pPr marL="0" marR="0" algn="ctr">
                        <a:spcBef>
                          <a:spcPts val="300"/>
                        </a:spcBef>
                        <a:spcAft>
                          <a:spcPts val="0"/>
                        </a:spcAft>
                      </a:pPr>
                      <a:r>
                        <a:rPr lang="en-US" sz="1100" b="0" dirty="0">
                          <a:solidFill>
                            <a:schemeClr val="accent1">
                              <a:lumMod val="75000"/>
                            </a:schemeClr>
                          </a:solidFill>
                          <a:effectLst/>
                          <a:latin typeface="Arial" panose="020B0604020202020204" pitchFamily="34" charset="0"/>
                          <a:cs typeface="Arial" panose="020B0604020202020204" pitchFamily="34" charset="0"/>
                        </a:rPr>
                        <a:t>$2,900</a:t>
                      </a:r>
                    </a:p>
                    <a:p>
                      <a:pPr marL="0" marR="0" algn="ctr">
                        <a:spcBef>
                          <a:spcPts val="300"/>
                        </a:spcBef>
                        <a:spcAft>
                          <a:spcPts val="0"/>
                        </a:spcAft>
                      </a:pPr>
                      <a:r>
                        <a:rPr lang="en-US" sz="1100" b="0" dirty="0">
                          <a:solidFill>
                            <a:schemeClr val="accent1">
                              <a:lumMod val="75000"/>
                            </a:schemeClr>
                          </a:solidFill>
                          <a:effectLst/>
                          <a:latin typeface="Arial" panose="020B0604020202020204" pitchFamily="34" charset="0"/>
                          <a:cs typeface="Arial" panose="020B0604020202020204" pitchFamily="34" charset="0"/>
                        </a:rPr>
                        <a:t>$5,800</a:t>
                      </a:r>
                      <a:endParaRPr lang="en-US" sz="1100" b="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300"/>
                        </a:spcBef>
                        <a:spcAft>
                          <a:spcPts val="0"/>
                        </a:spcAft>
                      </a:pPr>
                      <a:r>
                        <a:rPr lang="en-US" sz="1100" b="0" dirty="0">
                          <a:effectLst/>
                          <a:latin typeface="Arial" panose="020B0604020202020204" pitchFamily="34" charset="0"/>
                          <a:cs typeface="Arial" panose="020B0604020202020204" pitchFamily="34" charset="0"/>
                        </a:rPr>
                        <a:t> N/A</a:t>
                      </a:r>
                      <a:endParaRPr lang="en-US" sz="11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363345"/>
                  </a:ext>
                </a:extLst>
              </a:tr>
              <a:tr h="333692">
                <a:tc>
                  <a:txBody>
                    <a:bodyPr/>
                    <a:lstStyle/>
                    <a:p>
                      <a:pPr marL="0" marR="0" algn="l">
                        <a:spcBef>
                          <a:spcPts val="300"/>
                        </a:spcBef>
                        <a:spcAft>
                          <a:spcPts val="0"/>
                        </a:spcAft>
                      </a:pPr>
                      <a:r>
                        <a:rPr lang="en-US" sz="1100" b="0" dirty="0">
                          <a:solidFill>
                            <a:schemeClr val="tx1">
                              <a:lumMod val="85000"/>
                              <a:lumOff val="15000"/>
                            </a:schemeClr>
                          </a:solidFill>
                          <a:effectLst/>
                          <a:latin typeface="Arial" panose="020B0604020202020204" pitchFamily="34" charset="0"/>
                          <a:cs typeface="Arial" panose="020B0604020202020204" pitchFamily="34" charset="0"/>
                        </a:rPr>
                        <a:t>Coinsurance</a:t>
                      </a:r>
                      <a:endParaRPr lang="en-US" sz="1100" b="0" dirty="0">
                        <a:solidFill>
                          <a:schemeClr val="tx1">
                            <a:lumMod val="85000"/>
                            <a:lumOff val="1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300"/>
                        </a:spcBef>
                        <a:spcAft>
                          <a:spcPts val="0"/>
                        </a:spcAft>
                      </a:pPr>
                      <a:r>
                        <a:rPr lang="en-US" sz="1100" b="0" dirty="0">
                          <a:effectLst/>
                          <a:latin typeface="Arial" panose="020B0604020202020204" pitchFamily="34" charset="0"/>
                          <a:cs typeface="Arial" panose="020B0604020202020204" pitchFamily="34" charset="0"/>
                        </a:rPr>
                        <a:t>80%</a:t>
                      </a:r>
                      <a:endParaRPr lang="en-US" sz="11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300"/>
                        </a:spcBef>
                        <a:spcAft>
                          <a:spcPts val="0"/>
                        </a:spcAft>
                      </a:pPr>
                      <a:r>
                        <a:rPr lang="en-US" sz="1100" b="0" dirty="0">
                          <a:effectLst/>
                          <a:latin typeface="Arial" panose="020B0604020202020204" pitchFamily="34" charset="0"/>
                          <a:cs typeface="Arial" panose="020B0604020202020204" pitchFamily="34" charset="0"/>
                        </a:rPr>
                        <a:t>80%</a:t>
                      </a:r>
                      <a:endParaRPr lang="en-US" sz="11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300"/>
                        </a:spcBef>
                        <a:spcAft>
                          <a:spcPts val="0"/>
                        </a:spcAft>
                      </a:pPr>
                      <a:r>
                        <a:rPr lang="en-US" sz="1100" b="0" dirty="0">
                          <a:effectLst/>
                          <a:latin typeface="Arial" panose="020B0604020202020204" pitchFamily="34" charset="0"/>
                          <a:cs typeface="Arial" panose="020B0604020202020204" pitchFamily="34" charset="0"/>
                        </a:rPr>
                        <a:t>100%</a:t>
                      </a:r>
                      <a:endParaRPr lang="en-US" sz="11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3947981"/>
                  </a:ext>
                </a:extLst>
              </a:tr>
              <a:tr h="710436">
                <a:tc>
                  <a:txBody>
                    <a:bodyPr/>
                    <a:lstStyle/>
                    <a:p>
                      <a:pPr marL="0" marR="0" algn="l">
                        <a:spcBef>
                          <a:spcPts val="300"/>
                        </a:spcBef>
                        <a:spcAft>
                          <a:spcPts val="0"/>
                        </a:spcAft>
                      </a:pPr>
                      <a:r>
                        <a:rPr lang="en-US" sz="1100" b="0" dirty="0">
                          <a:solidFill>
                            <a:schemeClr val="tx1">
                              <a:lumMod val="85000"/>
                              <a:lumOff val="15000"/>
                            </a:schemeClr>
                          </a:solidFill>
                          <a:effectLst/>
                          <a:latin typeface="Arial" panose="020B0604020202020204" pitchFamily="34" charset="0"/>
                          <a:cs typeface="Arial" panose="020B0604020202020204" pitchFamily="34" charset="0"/>
                        </a:rPr>
                        <a:t>Out-of-Pocket Maximum</a:t>
                      </a:r>
                    </a:p>
                    <a:p>
                      <a:pPr marL="0" marR="0" algn="l">
                        <a:spcBef>
                          <a:spcPts val="300"/>
                        </a:spcBef>
                        <a:spcAft>
                          <a:spcPts val="0"/>
                        </a:spcAft>
                      </a:pPr>
                      <a:r>
                        <a:rPr lang="en-US" sz="1100" b="0" i="1" dirty="0">
                          <a:solidFill>
                            <a:schemeClr val="tx1">
                              <a:lumMod val="85000"/>
                              <a:lumOff val="15000"/>
                            </a:schemeClr>
                          </a:solidFill>
                          <a:effectLst/>
                          <a:latin typeface="Arial" panose="020B0604020202020204" pitchFamily="34" charset="0"/>
                          <a:cs typeface="Arial" panose="020B0604020202020204" pitchFamily="34" charset="0"/>
                        </a:rPr>
                        <a:t>Individual</a:t>
                      </a:r>
                    </a:p>
                    <a:p>
                      <a:pPr marL="0" marR="0" algn="l">
                        <a:spcBef>
                          <a:spcPts val="300"/>
                        </a:spcBef>
                        <a:spcAft>
                          <a:spcPts val="0"/>
                        </a:spcAft>
                      </a:pPr>
                      <a:r>
                        <a:rPr lang="en-US" sz="1100" b="0" i="1" dirty="0">
                          <a:solidFill>
                            <a:schemeClr val="tx1">
                              <a:lumMod val="85000"/>
                              <a:lumOff val="15000"/>
                            </a:schemeClr>
                          </a:solidFill>
                          <a:effectLst/>
                          <a:latin typeface="Arial" panose="020B0604020202020204" pitchFamily="34" charset="0"/>
                          <a:cs typeface="Arial" panose="020B0604020202020204" pitchFamily="34" charset="0"/>
                        </a:rPr>
                        <a:t>Family</a:t>
                      </a:r>
                      <a:endParaRPr lang="en-US" sz="1100" b="0" i="1" dirty="0">
                        <a:solidFill>
                          <a:schemeClr val="tx1">
                            <a:lumMod val="85000"/>
                            <a:lumOff val="1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300"/>
                        </a:spcBef>
                        <a:spcAft>
                          <a:spcPts val="0"/>
                        </a:spcAft>
                      </a:pPr>
                      <a:r>
                        <a:rPr lang="en-US" sz="1100" b="0" dirty="0">
                          <a:effectLst/>
                          <a:latin typeface="Arial" panose="020B0604020202020204" pitchFamily="34" charset="0"/>
                          <a:cs typeface="Arial" panose="020B0604020202020204" pitchFamily="34" charset="0"/>
                        </a:rPr>
                        <a:t>Deductible Included</a:t>
                      </a:r>
                    </a:p>
                    <a:p>
                      <a:pPr marL="0" marR="0" algn="ctr">
                        <a:spcBef>
                          <a:spcPts val="300"/>
                        </a:spcBef>
                        <a:spcAft>
                          <a:spcPts val="0"/>
                        </a:spcAft>
                      </a:pPr>
                      <a:r>
                        <a:rPr lang="en-US" sz="1100" b="0" dirty="0">
                          <a:solidFill>
                            <a:srgbClr val="C00000"/>
                          </a:solidFill>
                          <a:effectLst/>
                          <a:latin typeface="Arial" panose="020B0604020202020204" pitchFamily="34" charset="0"/>
                          <a:cs typeface="Arial" panose="020B0604020202020204" pitchFamily="34" charset="0"/>
                        </a:rPr>
                        <a:t>$1,250</a:t>
                      </a:r>
                    </a:p>
                    <a:p>
                      <a:pPr marL="0" marR="0" algn="ctr">
                        <a:spcBef>
                          <a:spcPts val="300"/>
                        </a:spcBef>
                        <a:spcAft>
                          <a:spcPts val="0"/>
                        </a:spcAft>
                      </a:pPr>
                      <a:r>
                        <a:rPr lang="en-US" sz="1100" b="0" dirty="0">
                          <a:solidFill>
                            <a:srgbClr val="C00000"/>
                          </a:solidFill>
                          <a:effectLst/>
                          <a:latin typeface="Arial" panose="020B0604020202020204" pitchFamily="34" charset="0"/>
                          <a:cs typeface="Arial" panose="020B0604020202020204" pitchFamily="34" charset="0"/>
                        </a:rPr>
                        <a:t>$3,750</a:t>
                      </a:r>
                      <a:endParaRPr lang="en-US" sz="1100" b="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300"/>
                        </a:spcBef>
                        <a:spcAft>
                          <a:spcPts val="0"/>
                        </a:spcAft>
                      </a:pPr>
                      <a:r>
                        <a:rPr lang="en-US" sz="1100" b="0" dirty="0">
                          <a:effectLst/>
                          <a:latin typeface="Arial" panose="020B0604020202020204" pitchFamily="34" charset="0"/>
                          <a:cs typeface="Arial" panose="020B0604020202020204" pitchFamily="34" charset="0"/>
                        </a:rPr>
                        <a:t>Deductible Included</a:t>
                      </a:r>
                    </a:p>
                    <a:p>
                      <a:pPr marL="0" marR="0" algn="ctr">
                        <a:spcBef>
                          <a:spcPts val="300"/>
                        </a:spcBef>
                        <a:spcAft>
                          <a:spcPts val="0"/>
                        </a:spcAft>
                      </a:pPr>
                      <a:r>
                        <a:rPr lang="en-US" sz="1100" b="0" dirty="0">
                          <a:solidFill>
                            <a:schemeClr val="accent1">
                              <a:lumMod val="75000"/>
                            </a:schemeClr>
                          </a:solidFill>
                          <a:effectLst/>
                          <a:latin typeface="Arial" panose="020B0604020202020204" pitchFamily="34" charset="0"/>
                          <a:cs typeface="Arial" panose="020B0604020202020204" pitchFamily="34" charset="0"/>
                        </a:rPr>
                        <a:t>$5,800</a:t>
                      </a:r>
                    </a:p>
                    <a:p>
                      <a:pPr marL="0" marR="0" algn="ctr">
                        <a:spcBef>
                          <a:spcPts val="300"/>
                        </a:spcBef>
                        <a:spcAft>
                          <a:spcPts val="0"/>
                        </a:spcAft>
                      </a:pPr>
                      <a:r>
                        <a:rPr lang="en-US" sz="1100" b="0" dirty="0">
                          <a:solidFill>
                            <a:schemeClr val="accent1">
                              <a:lumMod val="75000"/>
                            </a:schemeClr>
                          </a:solidFill>
                          <a:effectLst/>
                          <a:latin typeface="Arial" panose="020B0604020202020204" pitchFamily="34" charset="0"/>
                          <a:cs typeface="Arial" panose="020B0604020202020204" pitchFamily="34" charset="0"/>
                        </a:rPr>
                        <a:t>$11,600</a:t>
                      </a:r>
                      <a:endParaRPr lang="en-US" sz="1100" b="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spcBef>
                          <a:spcPts val="300"/>
                        </a:spcBef>
                        <a:spcAft>
                          <a:spcPts val="0"/>
                        </a:spcAft>
                      </a:pPr>
                      <a:r>
                        <a:rPr lang="en-US" sz="1100" b="0" dirty="0">
                          <a:effectLst/>
                          <a:latin typeface="Arial" panose="020B0604020202020204" pitchFamily="34" charset="0"/>
                          <a:cs typeface="Arial" panose="020B0604020202020204" pitchFamily="34" charset="0"/>
                        </a:rPr>
                        <a:t> </a:t>
                      </a:r>
                    </a:p>
                    <a:p>
                      <a:pPr marL="0" marR="0" algn="ctr">
                        <a:spcBef>
                          <a:spcPts val="300"/>
                        </a:spcBef>
                        <a:spcAft>
                          <a:spcPts val="0"/>
                        </a:spcAft>
                      </a:pPr>
                      <a:r>
                        <a:rPr lang="en-US" sz="1100" b="0" dirty="0">
                          <a:effectLst/>
                          <a:latin typeface="Arial" panose="020B0604020202020204" pitchFamily="34" charset="0"/>
                          <a:cs typeface="Arial" panose="020B0604020202020204" pitchFamily="34" charset="0"/>
                        </a:rPr>
                        <a:t>$1,500</a:t>
                      </a:r>
                    </a:p>
                    <a:p>
                      <a:pPr marL="0" marR="0" algn="ctr">
                        <a:spcBef>
                          <a:spcPts val="300"/>
                        </a:spcBef>
                        <a:spcAft>
                          <a:spcPts val="0"/>
                        </a:spcAft>
                      </a:pPr>
                      <a:r>
                        <a:rPr lang="en-US" sz="1100" b="0" dirty="0">
                          <a:effectLst/>
                          <a:latin typeface="Arial" panose="020B0604020202020204" pitchFamily="34" charset="0"/>
                          <a:cs typeface="Arial" panose="020B0604020202020204" pitchFamily="34" charset="0"/>
                        </a:rPr>
                        <a:t>$3,000</a:t>
                      </a:r>
                      <a:endParaRPr lang="en-US" sz="11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8214763"/>
                  </a:ext>
                </a:extLst>
              </a:tr>
              <a:tr h="415865">
                <a:tc>
                  <a:txBody>
                    <a:bodyPr/>
                    <a:lstStyle/>
                    <a:p>
                      <a:pPr marL="0" marR="0" algn="l">
                        <a:spcBef>
                          <a:spcPts val="300"/>
                        </a:spcBef>
                        <a:spcAft>
                          <a:spcPts val="0"/>
                        </a:spcAft>
                      </a:pPr>
                      <a:r>
                        <a:rPr lang="en-US" sz="1100" b="0" dirty="0">
                          <a:solidFill>
                            <a:schemeClr val="tx1">
                              <a:lumMod val="85000"/>
                              <a:lumOff val="15000"/>
                            </a:schemeClr>
                          </a:solidFill>
                          <a:effectLst/>
                          <a:latin typeface="Arial" panose="020B0604020202020204" pitchFamily="34" charset="0"/>
                          <a:cs typeface="Arial" panose="020B0604020202020204" pitchFamily="34" charset="0"/>
                        </a:rPr>
                        <a:t>Inpatient Hospital </a:t>
                      </a:r>
                      <a:endParaRPr lang="en-US" sz="1100" b="0" dirty="0">
                        <a:solidFill>
                          <a:schemeClr val="tx1">
                            <a:lumMod val="85000"/>
                            <a:lumOff val="1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300"/>
                        </a:spcBef>
                        <a:spcAft>
                          <a:spcPts val="0"/>
                        </a:spcAft>
                      </a:pPr>
                      <a:r>
                        <a:rPr lang="en-US" sz="1100" b="0" dirty="0">
                          <a:effectLst/>
                          <a:latin typeface="Arial" panose="020B0604020202020204" pitchFamily="34" charset="0"/>
                          <a:cs typeface="Arial" panose="020B0604020202020204" pitchFamily="34" charset="0"/>
                        </a:rPr>
                        <a:t>Deductible &amp; Coinsurance</a:t>
                      </a:r>
                      <a:endParaRPr lang="en-US" sz="11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300"/>
                        </a:spcBef>
                        <a:spcAft>
                          <a:spcPts val="0"/>
                        </a:spcAft>
                      </a:pPr>
                      <a:r>
                        <a:rPr lang="en-US" sz="1100" b="0" dirty="0">
                          <a:effectLst/>
                          <a:latin typeface="Arial" panose="020B0604020202020204" pitchFamily="34" charset="0"/>
                          <a:cs typeface="Arial" panose="020B0604020202020204" pitchFamily="34" charset="0"/>
                        </a:rPr>
                        <a:t>Deductible &amp; Coinsurance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300"/>
                        </a:spcBef>
                        <a:spcAft>
                          <a:spcPts val="0"/>
                        </a:spcAft>
                      </a:pPr>
                      <a:r>
                        <a:rPr lang="en-US" sz="1100" b="0" dirty="0">
                          <a:effectLst/>
                          <a:latin typeface="Arial" panose="020B0604020202020204" pitchFamily="34" charset="0"/>
                          <a:ea typeface="Times New Roman" panose="02020603050405020304" pitchFamily="18" charset="0"/>
                          <a:cs typeface="Arial" panose="020B0604020202020204" pitchFamily="34" charset="0"/>
                        </a:rPr>
                        <a:t>100% Covered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1328829"/>
                  </a:ext>
                </a:extLst>
              </a:tr>
              <a:tr h="1126300">
                <a:tc>
                  <a:txBody>
                    <a:bodyPr/>
                    <a:lstStyle/>
                    <a:p>
                      <a:pPr marL="0" marR="0" algn="l">
                        <a:spcBef>
                          <a:spcPts val="300"/>
                        </a:spcBef>
                        <a:spcAft>
                          <a:spcPts val="0"/>
                        </a:spcAft>
                      </a:pPr>
                      <a:r>
                        <a:rPr lang="en-US" sz="1100" b="0" dirty="0">
                          <a:solidFill>
                            <a:schemeClr val="tx1">
                              <a:lumMod val="85000"/>
                              <a:lumOff val="15000"/>
                            </a:schemeClr>
                          </a:solidFill>
                          <a:effectLst/>
                          <a:latin typeface="Arial" panose="020B0604020202020204" pitchFamily="34" charset="0"/>
                          <a:cs typeface="Arial" panose="020B0604020202020204" pitchFamily="34" charset="0"/>
                        </a:rPr>
                        <a:t>Preventive Care Service</a:t>
                      </a:r>
                    </a:p>
                    <a:p>
                      <a:pPr marL="0" marR="0" algn="l">
                        <a:spcBef>
                          <a:spcPts val="300"/>
                        </a:spcBef>
                        <a:spcAft>
                          <a:spcPts val="0"/>
                        </a:spcAft>
                      </a:pPr>
                      <a:r>
                        <a:rPr lang="en-US" sz="1100" b="0" dirty="0">
                          <a:solidFill>
                            <a:schemeClr val="tx1">
                              <a:lumMod val="85000"/>
                              <a:lumOff val="15000"/>
                            </a:schemeClr>
                          </a:solidFill>
                          <a:effectLst/>
                          <a:latin typeface="Arial" panose="020B0604020202020204" pitchFamily="34" charset="0"/>
                          <a:cs typeface="Arial" panose="020B0604020202020204" pitchFamily="34" charset="0"/>
                        </a:rPr>
                        <a:t>Primary Care Physician Visit</a:t>
                      </a:r>
                    </a:p>
                    <a:p>
                      <a:pPr marL="0" marR="0" algn="l">
                        <a:spcBef>
                          <a:spcPts val="300"/>
                        </a:spcBef>
                        <a:spcAft>
                          <a:spcPts val="0"/>
                        </a:spcAft>
                      </a:pPr>
                      <a:r>
                        <a:rPr lang="en-US" sz="1100" b="0" dirty="0">
                          <a:solidFill>
                            <a:schemeClr val="tx1">
                              <a:lumMod val="85000"/>
                              <a:lumOff val="15000"/>
                            </a:schemeClr>
                          </a:solidFill>
                          <a:effectLst/>
                          <a:latin typeface="Arial" panose="020B0604020202020204" pitchFamily="34" charset="0"/>
                          <a:cs typeface="Arial" panose="020B0604020202020204" pitchFamily="34" charset="0"/>
                        </a:rPr>
                        <a:t>Specialist Visit</a:t>
                      </a:r>
                    </a:p>
                    <a:p>
                      <a:pPr marL="0" marR="0" algn="l">
                        <a:spcBef>
                          <a:spcPts val="300"/>
                        </a:spcBef>
                        <a:spcAft>
                          <a:spcPts val="0"/>
                        </a:spcAft>
                      </a:pPr>
                      <a:r>
                        <a:rPr lang="en-US" sz="1100" b="0" dirty="0">
                          <a:solidFill>
                            <a:schemeClr val="tx1">
                              <a:lumMod val="85000"/>
                              <a:lumOff val="15000"/>
                            </a:schemeClr>
                          </a:solidFill>
                          <a:effectLst/>
                          <a:latin typeface="Arial" panose="020B0604020202020204" pitchFamily="34" charset="0"/>
                          <a:ea typeface="Times New Roman" panose="02020603050405020304" pitchFamily="18" charset="0"/>
                          <a:cs typeface="Arial" panose="020B0604020202020204" pitchFamily="34" charset="0"/>
                        </a:rPr>
                        <a:t>Urgent Care Copay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300"/>
                        </a:spcBef>
                        <a:spcAft>
                          <a:spcPts val="0"/>
                        </a:spcAft>
                      </a:pPr>
                      <a:r>
                        <a:rPr lang="en-US" sz="1100" b="0" dirty="0">
                          <a:effectLst/>
                          <a:latin typeface="Arial" panose="020B0604020202020204" pitchFamily="34" charset="0"/>
                          <a:cs typeface="Arial" panose="020B0604020202020204" pitchFamily="34" charset="0"/>
                        </a:rPr>
                        <a:t> </a:t>
                      </a:r>
                    </a:p>
                    <a:p>
                      <a:pPr marL="0" marR="0" algn="ctr">
                        <a:spcBef>
                          <a:spcPts val="300"/>
                        </a:spcBef>
                        <a:spcAft>
                          <a:spcPts val="0"/>
                        </a:spcAft>
                      </a:pPr>
                      <a:r>
                        <a:rPr lang="en-US" sz="1100" b="0" dirty="0">
                          <a:effectLst/>
                          <a:latin typeface="Arial" panose="020B0604020202020204" pitchFamily="34" charset="0"/>
                          <a:cs typeface="Arial" panose="020B0604020202020204" pitchFamily="34" charset="0"/>
                        </a:rPr>
                        <a:t>100% Covered</a:t>
                      </a:r>
                    </a:p>
                    <a:p>
                      <a:pPr marL="0" marR="0" algn="ctr">
                        <a:spcBef>
                          <a:spcPts val="300"/>
                        </a:spcBef>
                        <a:spcAft>
                          <a:spcPts val="0"/>
                        </a:spcAft>
                      </a:pPr>
                      <a:r>
                        <a:rPr lang="en-US" sz="1100" b="0" dirty="0">
                          <a:solidFill>
                            <a:schemeClr val="accent1">
                              <a:lumMod val="75000"/>
                            </a:schemeClr>
                          </a:solidFill>
                          <a:effectLst/>
                          <a:latin typeface="Arial" panose="020B0604020202020204" pitchFamily="34" charset="0"/>
                          <a:cs typeface="Arial" panose="020B0604020202020204" pitchFamily="34" charset="0"/>
                        </a:rPr>
                        <a:t>$20 Copay</a:t>
                      </a:r>
                    </a:p>
                    <a:p>
                      <a:pPr marL="0" marR="0" algn="ctr">
                        <a:spcBef>
                          <a:spcPts val="300"/>
                        </a:spcBef>
                        <a:spcAft>
                          <a:spcPts val="0"/>
                        </a:spcAft>
                      </a:pPr>
                      <a:r>
                        <a:rPr lang="en-US" sz="1100" b="0" dirty="0">
                          <a:solidFill>
                            <a:schemeClr val="accent1">
                              <a:lumMod val="75000"/>
                            </a:schemeClr>
                          </a:solidFill>
                          <a:effectLst/>
                          <a:latin typeface="Arial" panose="020B0604020202020204" pitchFamily="34" charset="0"/>
                          <a:cs typeface="Arial" panose="020B0604020202020204" pitchFamily="34" charset="0"/>
                        </a:rPr>
                        <a:t>$40 Copay</a:t>
                      </a:r>
                    </a:p>
                    <a:p>
                      <a:pPr marL="0" marR="0" algn="ctr">
                        <a:spcBef>
                          <a:spcPts val="300"/>
                        </a:spcBef>
                        <a:spcAft>
                          <a:spcPts val="0"/>
                        </a:spcAft>
                      </a:pPr>
                      <a:r>
                        <a:rPr lang="en-US" sz="1100" b="0" dirty="0">
                          <a:solidFill>
                            <a:schemeClr val="tx1"/>
                          </a:solidFill>
                          <a:effectLst/>
                          <a:latin typeface="Arial" panose="020B0604020202020204" pitchFamily="34" charset="0"/>
                          <a:cs typeface="Arial" panose="020B0604020202020204" pitchFamily="34" charset="0"/>
                        </a:rPr>
                        <a:t>Deductible &amp; Coinsurance</a:t>
                      </a:r>
                    </a:p>
                    <a:p>
                      <a:pPr marL="0" marR="0" algn="ctr">
                        <a:spcBef>
                          <a:spcPts val="300"/>
                        </a:spcBef>
                        <a:spcAft>
                          <a:spcPts val="0"/>
                        </a:spcAft>
                      </a:pPr>
                      <a:endParaRPr lang="en-US" sz="1100" b="0" dirty="0">
                        <a:solidFill>
                          <a:schemeClr val="accent1">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300"/>
                        </a:spcBef>
                        <a:spcAft>
                          <a:spcPts val="0"/>
                        </a:spcAft>
                      </a:pPr>
                      <a:r>
                        <a:rPr lang="en-US" sz="1100" b="0" dirty="0">
                          <a:effectLst/>
                          <a:latin typeface="Arial" panose="020B0604020202020204" pitchFamily="34" charset="0"/>
                          <a:cs typeface="Arial" panose="020B0604020202020204" pitchFamily="34" charset="0"/>
                        </a:rPr>
                        <a:t> 100% Covered</a:t>
                      </a:r>
                    </a:p>
                    <a:p>
                      <a:pPr marL="0" marR="0" algn="ctr">
                        <a:spcBef>
                          <a:spcPts val="300"/>
                        </a:spcBef>
                        <a:spcAft>
                          <a:spcPts val="0"/>
                        </a:spcAft>
                      </a:pPr>
                      <a:r>
                        <a:rPr lang="en-US" sz="1100" b="0" dirty="0">
                          <a:effectLst/>
                          <a:latin typeface="Arial" panose="020B0604020202020204" pitchFamily="34" charset="0"/>
                          <a:cs typeface="Arial" panose="020B0604020202020204" pitchFamily="34" charset="0"/>
                        </a:rPr>
                        <a:t>Deductible &amp; Coinsurance</a:t>
                      </a:r>
                    </a:p>
                    <a:p>
                      <a:pPr marL="0" marR="0" algn="ctr">
                        <a:spcBef>
                          <a:spcPts val="300"/>
                        </a:spcBef>
                        <a:spcAft>
                          <a:spcPts val="0"/>
                        </a:spcAft>
                      </a:pPr>
                      <a:r>
                        <a:rPr lang="en-US" sz="1100" b="0" dirty="0">
                          <a:effectLst/>
                          <a:latin typeface="Arial" panose="020B0604020202020204" pitchFamily="34" charset="0"/>
                          <a:cs typeface="Arial" panose="020B0604020202020204" pitchFamily="34" charset="0"/>
                        </a:rPr>
                        <a:t> Deductible &amp; Coinsurance</a:t>
                      </a:r>
                    </a:p>
                    <a:p>
                      <a:pPr marL="0" marR="0" algn="ctr">
                        <a:spcBef>
                          <a:spcPts val="300"/>
                        </a:spcBef>
                        <a:spcAft>
                          <a:spcPts val="0"/>
                        </a:spcAft>
                      </a:pPr>
                      <a:r>
                        <a:rPr lang="en-US" sz="1100" b="0" dirty="0">
                          <a:effectLst/>
                          <a:latin typeface="Arial" panose="020B0604020202020204" pitchFamily="34" charset="0"/>
                          <a:ea typeface="Times New Roman" panose="02020603050405020304" pitchFamily="18" charset="0"/>
                          <a:cs typeface="Arial" panose="020B0604020202020204" pitchFamily="34" charset="0"/>
                        </a:rPr>
                        <a:t>Deductible &amp; Coinsurance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300"/>
                        </a:spcBef>
                        <a:spcAft>
                          <a:spcPts val="0"/>
                        </a:spcAft>
                      </a:pPr>
                      <a:r>
                        <a:rPr lang="en-US" sz="1100" b="0" dirty="0">
                          <a:effectLst/>
                          <a:latin typeface="Arial" panose="020B0604020202020204" pitchFamily="34" charset="0"/>
                          <a:cs typeface="Arial" panose="020B0604020202020204" pitchFamily="34" charset="0"/>
                        </a:rPr>
                        <a:t> 100% Covered</a:t>
                      </a:r>
                    </a:p>
                    <a:p>
                      <a:pPr marL="0" marR="0" algn="ctr">
                        <a:spcBef>
                          <a:spcPts val="300"/>
                        </a:spcBef>
                        <a:spcAft>
                          <a:spcPts val="0"/>
                        </a:spcAft>
                      </a:pPr>
                      <a:r>
                        <a:rPr lang="en-US" sz="1100" b="0" dirty="0">
                          <a:effectLst/>
                          <a:latin typeface="Arial" panose="020B0604020202020204" pitchFamily="34" charset="0"/>
                          <a:cs typeface="Arial" panose="020B0604020202020204" pitchFamily="34" charset="0"/>
                        </a:rPr>
                        <a:t>$20 Copay</a:t>
                      </a:r>
                    </a:p>
                    <a:p>
                      <a:pPr marL="0" marR="0" algn="ctr">
                        <a:spcBef>
                          <a:spcPts val="300"/>
                        </a:spcBef>
                        <a:spcAft>
                          <a:spcPts val="0"/>
                        </a:spcAft>
                      </a:pPr>
                      <a:r>
                        <a:rPr lang="en-US" sz="1100" b="0" dirty="0">
                          <a:effectLst/>
                          <a:latin typeface="Arial" panose="020B0604020202020204" pitchFamily="34" charset="0"/>
                          <a:cs typeface="Arial" panose="020B0604020202020204" pitchFamily="34" charset="0"/>
                        </a:rPr>
                        <a:t>$40 Copay</a:t>
                      </a:r>
                    </a:p>
                    <a:p>
                      <a:pPr marL="0" marR="0" algn="ctr">
                        <a:spcBef>
                          <a:spcPts val="300"/>
                        </a:spcBef>
                        <a:spcAft>
                          <a:spcPts val="0"/>
                        </a:spcAft>
                      </a:pPr>
                      <a:r>
                        <a:rPr lang="en-US" sz="1100" b="0" dirty="0">
                          <a:solidFill>
                            <a:srgbClr val="C00000"/>
                          </a:solidFill>
                          <a:effectLst/>
                          <a:latin typeface="Arial" panose="020B0604020202020204" pitchFamily="34" charset="0"/>
                          <a:cs typeface="Arial" panose="020B0604020202020204" pitchFamily="34" charset="0"/>
                        </a:rPr>
                        <a:t>$40 Copay</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858779"/>
                  </a:ext>
                </a:extLst>
              </a:tr>
              <a:tr h="415865">
                <a:tc>
                  <a:txBody>
                    <a:bodyPr/>
                    <a:lstStyle/>
                    <a:p>
                      <a:pPr marL="0" marR="0" algn="l">
                        <a:spcBef>
                          <a:spcPts val="300"/>
                        </a:spcBef>
                        <a:spcAft>
                          <a:spcPts val="0"/>
                        </a:spcAft>
                      </a:pPr>
                      <a:r>
                        <a:rPr lang="en-US" sz="1100" b="0" dirty="0">
                          <a:solidFill>
                            <a:schemeClr val="tx1">
                              <a:lumMod val="85000"/>
                              <a:lumOff val="15000"/>
                            </a:schemeClr>
                          </a:solidFill>
                          <a:effectLst/>
                          <a:latin typeface="Arial" panose="020B0604020202020204" pitchFamily="34" charset="0"/>
                          <a:cs typeface="Arial" panose="020B0604020202020204" pitchFamily="34" charset="0"/>
                        </a:rPr>
                        <a:t>Emergency Room (waived if admitted)</a:t>
                      </a:r>
                      <a:endParaRPr lang="en-US" sz="1100" b="0" dirty="0">
                        <a:solidFill>
                          <a:schemeClr val="tx1">
                            <a:lumMod val="85000"/>
                            <a:lumOff val="1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300"/>
                        </a:spcBef>
                        <a:spcAft>
                          <a:spcPts val="0"/>
                        </a:spcAft>
                      </a:pPr>
                      <a:r>
                        <a:rPr lang="en-US" sz="1100" b="0" dirty="0">
                          <a:solidFill>
                            <a:srgbClr val="C00000"/>
                          </a:solidFill>
                          <a:effectLst/>
                          <a:latin typeface="Arial" panose="020B0604020202020204" pitchFamily="34" charset="0"/>
                          <a:cs typeface="Arial" panose="020B0604020202020204" pitchFamily="34" charset="0"/>
                        </a:rPr>
                        <a:t>$150 Co-pay</a:t>
                      </a:r>
                      <a:endParaRPr lang="en-US" sz="1100" b="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300"/>
                        </a:spcBef>
                        <a:spcAft>
                          <a:spcPts val="0"/>
                        </a:spcAft>
                      </a:pPr>
                      <a:r>
                        <a:rPr lang="en-US" sz="1100" b="0" dirty="0">
                          <a:effectLst/>
                          <a:latin typeface="Arial" panose="020B0604020202020204" pitchFamily="34" charset="0"/>
                          <a:cs typeface="Arial" panose="020B0604020202020204" pitchFamily="34" charset="0"/>
                        </a:rPr>
                        <a:t>Deductible &amp; Coinsurance</a:t>
                      </a:r>
                      <a:endParaRPr lang="en-US" sz="11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300"/>
                        </a:spcBef>
                        <a:spcAft>
                          <a:spcPts val="0"/>
                        </a:spcAft>
                      </a:pPr>
                      <a:r>
                        <a:rPr lang="en-US" sz="1100" b="0" dirty="0">
                          <a:solidFill>
                            <a:srgbClr val="C00000"/>
                          </a:solidFill>
                          <a:effectLst/>
                          <a:latin typeface="Arial" panose="020B0604020202020204" pitchFamily="34" charset="0"/>
                          <a:cs typeface="Arial" panose="020B0604020202020204" pitchFamily="34" charset="0"/>
                        </a:rPr>
                        <a:t>$250 Co-pay</a:t>
                      </a:r>
                      <a:endParaRPr lang="en-US" sz="1100" b="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5163618"/>
                  </a:ext>
                </a:extLst>
              </a:tr>
              <a:tr h="464698">
                <a:tc>
                  <a:txBody>
                    <a:bodyPr/>
                    <a:lstStyle/>
                    <a:p>
                      <a:pPr marL="0" marR="0" algn="l">
                        <a:spcBef>
                          <a:spcPts val="300"/>
                        </a:spcBef>
                        <a:spcAft>
                          <a:spcPts val="0"/>
                        </a:spcAft>
                      </a:pPr>
                      <a:endParaRPr lang="en-US" sz="1100" b="0" dirty="0">
                        <a:solidFill>
                          <a:schemeClr val="tx1">
                            <a:lumMod val="85000"/>
                            <a:lumOff val="1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0" marR="0" algn="l">
                        <a:spcBef>
                          <a:spcPts val="300"/>
                        </a:spcBef>
                        <a:spcAft>
                          <a:spcPts val="0"/>
                        </a:spcAft>
                      </a:pPr>
                      <a:r>
                        <a:rPr lang="en-US" sz="1100" b="0" dirty="0">
                          <a:solidFill>
                            <a:schemeClr val="tx1">
                              <a:lumMod val="85000"/>
                              <a:lumOff val="15000"/>
                            </a:schemeClr>
                          </a:solidFill>
                          <a:effectLst/>
                          <a:latin typeface="Arial" panose="020B0604020202020204" pitchFamily="34" charset="0"/>
                          <a:ea typeface="Times New Roman" panose="02020603050405020304" pitchFamily="18" charset="0"/>
                          <a:cs typeface="Arial" panose="020B0604020202020204" pitchFamily="34" charset="0"/>
                        </a:rPr>
                        <a:t>Preferred Prescription Drug Card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300"/>
                        </a:spcBef>
                        <a:spcAft>
                          <a:spcPts val="0"/>
                        </a:spcAft>
                      </a:pPr>
                      <a:endParaRPr lang="en-US" sz="1100" b="0" dirty="0">
                        <a:effectLst/>
                        <a:latin typeface="Arial" panose="020B0604020202020204" pitchFamily="34" charset="0"/>
                        <a:cs typeface="Arial" panose="020B0604020202020204" pitchFamily="34" charset="0"/>
                      </a:endParaRPr>
                    </a:p>
                    <a:p>
                      <a:pPr marL="0" marR="0" algn="ctr">
                        <a:spcBef>
                          <a:spcPts val="300"/>
                        </a:spcBef>
                        <a:spcAft>
                          <a:spcPts val="0"/>
                        </a:spcAft>
                      </a:pPr>
                      <a:r>
                        <a:rPr lang="en-US" sz="1100" b="0" dirty="0">
                          <a:solidFill>
                            <a:srgbClr val="C00000"/>
                          </a:solidFill>
                          <a:effectLst/>
                          <a:latin typeface="Arial" panose="020B0604020202020204" pitchFamily="34" charset="0"/>
                          <a:cs typeface="Arial" panose="020B0604020202020204" pitchFamily="34" charset="0"/>
                        </a:rPr>
                        <a:t>$10 / $35 / $75 / $150</a:t>
                      </a:r>
                      <a:endParaRPr lang="en-US" sz="1100" b="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300"/>
                        </a:spcBef>
                        <a:spcAft>
                          <a:spcPts val="0"/>
                        </a:spcAft>
                      </a:pPr>
                      <a:endParaRPr lang="en-US" sz="1100" b="0" dirty="0">
                        <a:effectLst/>
                        <a:latin typeface="Arial" panose="020B0604020202020204" pitchFamily="34" charset="0"/>
                        <a:cs typeface="Arial" panose="020B0604020202020204" pitchFamily="34" charset="0"/>
                      </a:endParaRPr>
                    </a:p>
                    <a:p>
                      <a:pPr marL="0" marR="0" algn="ctr">
                        <a:spcBef>
                          <a:spcPts val="300"/>
                        </a:spcBef>
                        <a:spcAft>
                          <a:spcPts val="0"/>
                        </a:spcAft>
                      </a:pPr>
                      <a:r>
                        <a:rPr lang="en-US" sz="1100" b="0" dirty="0">
                          <a:effectLst/>
                          <a:latin typeface="Arial" panose="020B0604020202020204" pitchFamily="34" charset="0"/>
                          <a:cs typeface="Arial" panose="020B0604020202020204" pitchFamily="34" charset="0"/>
                        </a:rPr>
                        <a:t>Deductible &amp; Coinsurance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300"/>
                        </a:spcBef>
                        <a:spcAft>
                          <a:spcPts val="0"/>
                        </a:spcAft>
                      </a:pPr>
                      <a:endParaRPr lang="en-US" sz="1100" b="0" dirty="0">
                        <a:effectLst/>
                        <a:latin typeface="Arial" panose="020B0604020202020204" pitchFamily="34" charset="0"/>
                        <a:cs typeface="Arial" panose="020B0604020202020204" pitchFamily="34" charset="0"/>
                      </a:endParaRPr>
                    </a:p>
                    <a:p>
                      <a:pPr marL="0" marR="0" algn="ctr">
                        <a:spcBef>
                          <a:spcPts val="300"/>
                        </a:spcBef>
                        <a:spcAft>
                          <a:spcPts val="0"/>
                        </a:spcAft>
                      </a:pPr>
                      <a:r>
                        <a:rPr lang="en-US" sz="1100" b="0" dirty="0">
                          <a:effectLst/>
                          <a:latin typeface="Arial" panose="020B0604020202020204" pitchFamily="34" charset="0"/>
                          <a:cs typeface="Arial" panose="020B0604020202020204" pitchFamily="34" charset="0"/>
                        </a:rPr>
                        <a:t>$0 / $50 / $100 / $150</a:t>
                      </a:r>
                      <a:endParaRPr lang="en-US" sz="11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5184860"/>
                  </a:ext>
                </a:extLst>
              </a:tr>
            </a:tbl>
          </a:graphicData>
        </a:graphic>
      </p:graphicFrame>
      <p:sp>
        <p:nvSpPr>
          <p:cNvPr id="11" name="TextBox 10">
            <a:extLst>
              <a:ext uri="{FF2B5EF4-FFF2-40B4-BE49-F238E27FC236}">
                <a16:creationId xmlns:a16="http://schemas.microsoft.com/office/drawing/2014/main" id="{2275F75B-86C6-4970-BBDA-A70A4C8F83F4}"/>
              </a:ext>
            </a:extLst>
          </p:cNvPr>
          <p:cNvSpPr txBox="1"/>
          <p:nvPr/>
        </p:nvSpPr>
        <p:spPr>
          <a:xfrm>
            <a:off x="457201" y="6188896"/>
            <a:ext cx="6288094" cy="230832"/>
          </a:xfrm>
          <a:prstGeom prst="rect">
            <a:avLst/>
          </a:prstGeom>
          <a:noFill/>
        </p:spPr>
        <p:txBody>
          <a:bodyPr wrap="square" rtlCol="0">
            <a:spAutoFit/>
          </a:bodyPr>
          <a:lstStyle/>
          <a:p>
            <a:r>
              <a:rPr lang="en-US" sz="900" b="1" dirty="0">
                <a:latin typeface="Arial" panose="020B0604020202020204" pitchFamily="34" charset="0"/>
                <a:cs typeface="Arial" panose="020B0604020202020204" pitchFamily="34" charset="0"/>
              </a:rPr>
              <a:t>Refer to the Summary of Benefit &amp; Coverages (SBC) for a comprehensive overview of covered services.</a:t>
            </a:r>
          </a:p>
        </p:txBody>
      </p:sp>
      <p:cxnSp>
        <p:nvCxnSpPr>
          <p:cNvPr id="13" name="Straight Connector 12">
            <a:extLst>
              <a:ext uri="{FF2B5EF4-FFF2-40B4-BE49-F238E27FC236}">
                <a16:creationId xmlns:a16="http://schemas.microsoft.com/office/drawing/2014/main" id="{3A60EE6E-9784-4AB0-9E84-41F40D31E663}"/>
              </a:ext>
            </a:extLst>
          </p:cNvPr>
          <p:cNvCxnSpPr>
            <a:cxnSpLocks/>
          </p:cNvCxnSpPr>
          <p:nvPr/>
        </p:nvCxnSpPr>
        <p:spPr>
          <a:xfrm>
            <a:off x="544739" y="6519138"/>
            <a:ext cx="8237620"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7915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274059-2C83-4A6F-9693-065E36E03AD6}"/>
              </a:ext>
            </a:extLst>
          </p:cNvPr>
          <p:cNvSpPr txBox="1">
            <a:spLocks/>
          </p:cNvSpPr>
          <p:nvPr/>
        </p:nvSpPr>
        <p:spPr>
          <a:xfrm>
            <a:off x="537748" y="282644"/>
            <a:ext cx="5943600" cy="790578"/>
          </a:xfrm>
          <a:prstGeom prst="rect">
            <a:avLst/>
          </a:prstGeom>
        </p:spPr>
        <p:txBody>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tx1">
                    <a:lumMod val="50000"/>
                  </a:schemeClr>
                </a:solidFill>
                <a:effectLst/>
                <a:uLnTx/>
                <a:uFillTx/>
                <a:latin typeface="Arial"/>
                <a:ea typeface="Arial"/>
                <a:cs typeface="Arial"/>
              </a:rPr>
              <a:t>Plan Changes, effective 7/1/2022</a:t>
            </a:r>
          </a:p>
        </p:txBody>
      </p:sp>
      <p:pic>
        <p:nvPicPr>
          <p:cNvPr id="12" name="Picture 11">
            <a:extLst>
              <a:ext uri="{FF2B5EF4-FFF2-40B4-BE49-F238E27FC236}">
                <a16:creationId xmlns:a16="http://schemas.microsoft.com/office/drawing/2014/main" id="{6CB9465C-AB6F-4D21-A1F2-6A9205BAD719}"/>
              </a:ext>
            </a:extLst>
          </p:cNvPr>
          <p:cNvPicPr>
            <a:picLocks noChangeAspect="1"/>
          </p:cNvPicPr>
          <p:nvPr/>
        </p:nvPicPr>
        <p:blipFill>
          <a:blip r:embed="rId2"/>
          <a:srcRect/>
          <a:stretch/>
        </p:blipFill>
        <p:spPr>
          <a:xfrm>
            <a:off x="7034476" y="93740"/>
            <a:ext cx="1641227" cy="457848"/>
          </a:xfrm>
          <a:prstGeom prst="rect">
            <a:avLst/>
          </a:prstGeom>
        </p:spPr>
      </p:pic>
      <p:cxnSp>
        <p:nvCxnSpPr>
          <p:cNvPr id="8" name="Straight Connector 7">
            <a:extLst>
              <a:ext uri="{FF2B5EF4-FFF2-40B4-BE49-F238E27FC236}">
                <a16:creationId xmlns:a16="http://schemas.microsoft.com/office/drawing/2014/main" id="{B4B1EA01-11AB-49BC-9D8B-56E579958C2F}"/>
              </a:ext>
            </a:extLst>
          </p:cNvPr>
          <p:cNvCxnSpPr>
            <a:cxnSpLocks/>
          </p:cNvCxnSpPr>
          <p:nvPr/>
        </p:nvCxnSpPr>
        <p:spPr>
          <a:xfrm>
            <a:off x="544739" y="762000"/>
            <a:ext cx="8142061"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F4DF5C19-A9EE-4CA0-8B64-3541ACBEA49A}"/>
              </a:ext>
            </a:extLst>
          </p:cNvPr>
          <p:cNvSpPr>
            <a:spLocks noGrp="1"/>
          </p:cNvSpPr>
          <p:nvPr>
            <p:ph type="sldNum" sz="quarter" idx="12"/>
          </p:nvPr>
        </p:nvSpPr>
        <p:spPr>
          <a:xfrm>
            <a:off x="6533840" y="6519138"/>
            <a:ext cx="2057400" cy="365125"/>
          </a:xfrm>
        </p:spPr>
        <p:txBody>
          <a:bodyPr/>
          <a:lstStyle/>
          <a:p>
            <a:fld id="{BA7DF744-D288-4C64-A42C-1DC4B19CEA08}" type="slidenum">
              <a:rPr lang="en-US" altLang="en-US" smtClean="0"/>
              <a:pPr/>
              <a:t>9</a:t>
            </a:fld>
            <a:endParaRPr lang="en-US" altLang="en-US" dirty="0"/>
          </a:p>
        </p:txBody>
      </p:sp>
      <p:sp>
        <p:nvSpPr>
          <p:cNvPr id="10" name="Rectangle 9">
            <a:extLst>
              <a:ext uri="{FF2B5EF4-FFF2-40B4-BE49-F238E27FC236}">
                <a16:creationId xmlns:a16="http://schemas.microsoft.com/office/drawing/2014/main" id="{60542E77-CEA2-47D8-A717-548C8B259DF8}"/>
              </a:ext>
            </a:extLst>
          </p:cNvPr>
          <p:cNvSpPr/>
          <p:nvPr/>
        </p:nvSpPr>
        <p:spPr>
          <a:xfrm>
            <a:off x="-14981" y="-2098"/>
            <a:ext cx="276166" cy="686009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sp>
        <p:nvSpPr>
          <p:cNvPr id="3" name="TextBox 2">
            <a:extLst>
              <a:ext uri="{FF2B5EF4-FFF2-40B4-BE49-F238E27FC236}">
                <a16:creationId xmlns:a16="http://schemas.microsoft.com/office/drawing/2014/main" id="{8F00D37F-B791-4D1F-8FD5-8C004F4A5334}"/>
              </a:ext>
            </a:extLst>
          </p:cNvPr>
          <p:cNvSpPr txBox="1"/>
          <p:nvPr/>
        </p:nvSpPr>
        <p:spPr>
          <a:xfrm>
            <a:off x="685800" y="881490"/>
            <a:ext cx="8458200" cy="5693866"/>
          </a:xfrm>
          <a:prstGeom prst="rect">
            <a:avLst/>
          </a:prstGeom>
          <a:noFill/>
        </p:spPr>
        <p:txBody>
          <a:bodyPr wrap="square" rtlCol="0">
            <a:spAutoFit/>
          </a:bodyPr>
          <a:lstStyle/>
          <a:p>
            <a:endParaRPr lang="en-US" sz="1300" b="1" dirty="0">
              <a:latin typeface="Arial" panose="020B0604020202020204" pitchFamily="34" charset="0"/>
              <a:cs typeface="Arial" panose="020B0604020202020204" pitchFamily="34" charset="0"/>
            </a:endParaRPr>
          </a:p>
          <a:p>
            <a:r>
              <a:rPr lang="en-US" sz="1300" b="1" dirty="0">
                <a:latin typeface="Arial" panose="020B0604020202020204" pitchFamily="34" charset="0"/>
                <a:cs typeface="Arial" panose="020B0604020202020204" pitchFamily="34" charset="0"/>
              </a:rPr>
              <a:t>PPO: </a:t>
            </a:r>
          </a:p>
          <a:p>
            <a:pPr marL="171450" indent="-171450">
              <a:buFont typeface="Arial" panose="020B0604020202020204" pitchFamily="34" charset="0"/>
              <a:buChar char="•"/>
            </a:pPr>
            <a:r>
              <a:rPr lang="en-US" sz="1300" dirty="0">
                <a:latin typeface="Arial" panose="020B0604020202020204" pitchFamily="34" charset="0"/>
                <a:cs typeface="Arial" panose="020B0604020202020204" pitchFamily="34" charset="0"/>
              </a:rPr>
              <a:t>Individual deductible changing from $200 to $250; family deductible changing from $400 to $750</a:t>
            </a:r>
          </a:p>
          <a:p>
            <a:pPr marL="171450" indent="-171450">
              <a:buFont typeface="Arial" panose="020B0604020202020204" pitchFamily="34" charset="0"/>
              <a:buChar char="•"/>
            </a:pPr>
            <a:r>
              <a:rPr lang="en-US" sz="1300" dirty="0">
                <a:latin typeface="Arial" panose="020B0604020202020204" pitchFamily="34" charset="0"/>
                <a:cs typeface="Arial" panose="020B0604020202020204" pitchFamily="34" charset="0"/>
              </a:rPr>
              <a:t>Individual OPX changing from $500 to $1,250; family OPX changing from $1,000 to $3,750</a:t>
            </a:r>
          </a:p>
          <a:p>
            <a:pPr marL="171450" indent="-171450">
              <a:buFont typeface="Arial" panose="020B0604020202020204" pitchFamily="34" charset="0"/>
              <a:buChar char="•"/>
            </a:pPr>
            <a:r>
              <a:rPr lang="en-US" sz="1300" dirty="0">
                <a:latin typeface="Arial" panose="020B0604020202020204" pitchFamily="34" charset="0"/>
                <a:cs typeface="Arial" panose="020B0604020202020204" pitchFamily="34" charset="0"/>
              </a:rPr>
              <a:t>Coinsurance changing from 90% to 80%</a:t>
            </a:r>
          </a:p>
          <a:p>
            <a:pPr marL="171450" indent="-171450">
              <a:buFont typeface="Arial" panose="020B0604020202020204" pitchFamily="34" charset="0"/>
              <a:buChar char="•"/>
            </a:pPr>
            <a:r>
              <a:rPr lang="en-US" sz="1300" dirty="0">
                <a:latin typeface="Arial" panose="020B0604020202020204" pitchFamily="34" charset="0"/>
                <a:cs typeface="Arial" panose="020B0604020202020204" pitchFamily="34" charset="0"/>
              </a:rPr>
              <a:t>Primary Care Physician copay changing from Deductible &amp; Coinsurance to $20 copay </a:t>
            </a:r>
          </a:p>
          <a:p>
            <a:pPr marL="171450" indent="-171450">
              <a:buFont typeface="Arial" panose="020B0604020202020204" pitchFamily="34" charset="0"/>
              <a:buChar char="•"/>
            </a:pPr>
            <a:r>
              <a:rPr lang="en-US" sz="1300" dirty="0">
                <a:latin typeface="Arial" panose="020B0604020202020204" pitchFamily="34" charset="0"/>
                <a:cs typeface="Arial" panose="020B0604020202020204" pitchFamily="34" charset="0"/>
              </a:rPr>
              <a:t>Specialist copay changing from Deductible &amp; Coinsurance to $40 copay </a:t>
            </a:r>
          </a:p>
          <a:p>
            <a:pPr marL="171450" indent="-171450">
              <a:buFont typeface="Arial" panose="020B0604020202020204" pitchFamily="34" charset="0"/>
              <a:buChar char="•"/>
            </a:pPr>
            <a:r>
              <a:rPr lang="en-US" sz="1300" dirty="0">
                <a:latin typeface="Arial" panose="020B0604020202020204" pitchFamily="34" charset="0"/>
                <a:cs typeface="Arial" panose="020B0604020202020204" pitchFamily="34" charset="0"/>
              </a:rPr>
              <a:t>Emergency Room Co-pay changing from $0 to $150 per visit</a:t>
            </a:r>
          </a:p>
          <a:p>
            <a:endParaRPr lang="en-US" sz="1300" dirty="0">
              <a:latin typeface="Arial" panose="020B0604020202020204" pitchFamily="34" charset="0"/>
              <a:cs typeface="Arial" panose="020B0604020202020204" pitchFamily="34" charset="0"/>
            </a:endParaRPr>
          </a:p>
          <a:p>
            <a:endParaRPr lang="en-US" sz="1300" dirty="0">
              <a:latin typeface="Arial" panose="020B0604020202020204" pitchFamily="34" charset="0"/>
              <a:cs typeface="Arial" panose="020B0604020202020204" pitchFamily="34" charset="0"/>
            </a:endParaRPr>
          </a:p>
          <a:p>
            <a:r>
              <a:rPr lang="en-US" sz="1300" b="1" dirty="0">
                <a:latin typeface="Arial" panose="020B0604020202020204" pitchFamily="34" charset="0"/>
                <a:cs typeface="Arial" panose="020B0604020202020204" pitchFamily="34" charset="0"/>
              </a:rPr>
              <a:t>HDHP/HSA:</a:t>
            </a:r>
          </a:p>
          <a:p>
            <a:pPr marL="171450" indent="-171450">
              <a:buFont typeface="Arial" panose="020B0604020202020204" pitchFamily="34" charset="0"/>
              <a:buChar char="•"/>
            </a:pPr>
            <a:r>
              <a:rPr lang="en-US" sz="1300" dirty="0">
                <a:latin typeface="Arial" panose="020B0604020202020204" pitchFamily="34" charset="0"/>
                <a:cs typeface="Arial" panose="020B0604020202020204" pitchFamily="34" charset="0"/>
              </a:rPr>
              <a:t>Individual deductible changing from $3,000 to $2,900; family deductible changing from $6,000 to $5,800</a:t>
            </a:r>
          </a:p>
          <a:p>
            <a:pPr marL="171450" indent="-171450">
              <a:buFont typeface="Arial" panose="020B0604020202020204" pitchFamily="34" charset="0"/>
              <a:buChar char="•"/>
            </a:pPr>
            <a:r>
              <a:rPr lang="en-US" sz="1300" dirty="0">
                <a:latin typeface="Arial" panose="020B0604020202020204" pitchFamily="34" charset="0"/>
                <a:cs typeface="Arial" panose="020B0604020202020204" pitchFamily="34" charset="0"/>
              </a:rPr>
              <a:t>Individual OPX changing from $6,000 to $5,800; Family OPX changing from $12,000 to $11,600</a:t>
            </a:r>
          </a:p>
          <a:p>
            <a:pPr marL="171450" indent="-171450">
              <a:buFont typeface="Arial" panose="020B0604020202020204" pitchFamily="34" charset="0"/>
              <a:buChar char="•"/>
            </a:pPr>
            <a:r>
              <a:rPr lang="en-US" sz="1300" dirty="0">
                <a:latin typeface="Arial" panose="020B0604020202020204" pitchFamily="34" charset="0"/>
                <a:cs typeface="Arial" panose="020B0604020202020204" pitchFamily="34" charset="0"/>
              </a:rPr>
              <a:t>Prescription Drugs changing from Deductible &amp; Coinsurance to Deductible then, 10% / 20% / 30% / 40%</a:t>
            </a:r>
          </a:p>
          <a:p>
            <a:endParaRPr lang="en-US" sz="1300" dirty="0">
              <a:latin typeface="Arial" panose="020B0604020202020204" pitchFamily="34" charset="0"/>
              <a:cs typeface="Arial" panose="020B0604020202020204" pitchFamily="34" charset="0"/>
            </a:endParaRPr>
          </a:p>
          <a:p>
            <a:endParaRPr lang="en-US" sz="1300" dirty="0">
              <a:latin typeface="Arial" panose="020B0604020202020204" pitchFamily="34" charset="0"/>
              <a:cs typeface="Arial" panose="020B0604020202020204" pitchFamily="34" charset="0"/>
            </a:endParaRPr>
          </a:p>
          <a:p>
            <a:r>
              <a:rPr lang="en-US" sz="1300" b="1" dirty="0">
                <a:latin typeface="Arial" panose="020B0604020202020204" pitchFamily="34" charset="0"/>
                <a:cs typeface="Arial" panose="020B0604020202020204" pitchFamily="34" charset="0"/>
              </a:rPr>
              <a:t>BAHMO:</a:t>
            </a:r>
          </a:p>
          <a:p>
            <a:pPr marL="171450" indent="-171450">
              <a:buFont typeface="Arial" panose="020B0604020202020204" pitchFamily="34" charset="0"/>
              <a:buChar char="•"/>
            </a:pPr>
            <a:r>
              <a:rPr lang="en-US" sz="1300" dirty="0">
                <a:latin typeface="Arial" panose="020B0604020202020204" pitchFamily="34" charset="0"/>
                <a:cs typeface="Arial" panose="020B0604020202020204" pitchFamily="34" charset="0"/>
              </a:rPr>
              <a:t>Primary Care Physician copay changing from $15 to $20</a:t>
            </a:r>
          </a:p>
          <a:p>
            <a:pPr marL="171450" indent="-171450">
              <a:buFont typeface="Arial" panose="020B0604020202020204" pitchFamily="34" charset="0"/>
              <a:buChar char="•"/>
            </a:pPr>
            <a:r>
              <a:rPr lang="en-US" sz="1300" dirty="0">
                <a:latin typeface="Arial" panose="020B0604020202020204" pitchFamily="34" charset="0"/>
                <a:cs typeface="Arial" panose="020B0604020202020204" pitchFamily="34" charset="0"/>
              </a:rPr>
              <a:t>Specialist copay changing from $15 to $40</a:t>
            </a:r>
          </a:p>
          <a:p>
            <a:pPr marL="171450" indent="-171450">
              <a:buFont typeface="Arial" panose="020B0604020202020204" pitchFamily="34" charset="0"/>
              <a:buChar char="•"/>
            </a:pPr>
            <a:r>
              <a:rPr lang="en-US" sz="1300" dirty="0">
                <a:latin typeface="Arial" panose="020B0604020202020204" pitchFamily="34" charset="0"/>
                <a:cs typeface="Arial" panose="020B0604020202020204" pitchFamily="34" charset="0"/>
              </a:rPr>
              <a:t>Urgent Care copay changing from $15 to $20</a:t>
            </a:r>
          </a:p>
          <a:p>
            <a:pPr marL="171450" indent="-171450">
              <a:buFont typeface="Arial" panose="020B0604020202020204" pitchFamily="34" charset="0"/>
              <a:buChar char="•"/>
            </a:pPr>
            <a:r>
              <a:rPr lang="en-US" sz="1300" dirty="0">
                <a:latin typeface="Arial" panose="020B0604020202020204" pitchFamily="34" charset="0"/>
                <a:cs typeface="Arial" panose="020B0604020202020204" pitchFamily="34" charset="0"/>
              </a:rPr>
              <a:t>Emergency Room copay changing from $75 copay to $250</a:t>
            </a:r>
          </a:p>
          <a:p>
            <a:pPr marL="171450" indent="-171450">
              <a:buFont typeface="Arial" panose="020B0604020202020204" pitchFamily="34" charset="0"/>
              <a:buChar char="•"/>
            </a:pPr>
            <a:r>
              <a:rPr lang="en-US" sz="1300" dirty="0">
                <a:latin typeface="Arial" panose="020B0604020202020204" pitchFamily="34" charset="0"/>
                <a:cs typeface="Arial" panose="020B0604020202020204" pitchFamily="34" charset="0"/>
              </a:rPr>
              <a:t>Prescription Drugs copay changing from $10 / $15 / $30/ $30 to $0 / $50 / $100 / $150/ $250</a:t>
            </a:r>
          </a:p>
          <a:p>
            <a:pPr marL="171450" indent="-171450">
              <a:buFont typeface="Arial" panose="020B0604020202020204" pitchFamily="34" charset="0"/>
              <a:buChar char="•"/>
            </a:pPr>
            <a:r>
              <a:rPr lang="en-US" sz="1300" dirty="0">
                <a:latin typeface="Arial" panose="020B0604020202020204" pitchFamily="34" charset="0"/>
                <a:cs typeface="Arial" panose="020B0604020202020204" pitchFamily="34" charset="0"/>
              </a:rPr>
              <a:t>Inpatient Hospital copay changing from $100 copay to NO CHARGE</a:t>
            </a:r>
          </a:p>
          <a:p>
            <a:endParaRPr lang="en-US" sz="1300" b="1" dirty="0">
              <a:latin typeface="Arial" panose="020B0604020202020204" pitchFamily="34" charset="0"/>
              <a:cs typeface="Arial" panose="020B0604020202020204" pitchFamily="34" charset="0"/>
            </a:endParaRPr>
          </a:p>
          <a:p>
            <a:endParaRPr lang="en-US" sz="1300" dirty="0">
              <a:latin typeface="Arial" panose="020B0604020202020204" pitchFamily="34" charset="0"/>
              <a:cs typeface="Arial" panose="020B0604020202020204" pitchFamily="34" charset="0"/>
            </a:endParaRPr>
          </a:p>
          <a:p>
            <a:endParaRPr lang="en-US" sz="1300" dirty="0">
              <a:latin typeface="Arial" panose="020B0604020202020204" pitchFamily="34" charset="0"/>
              <a:cs typeface="Arial" panose="020B0604020202020204" pitchFamily="34" charset="0"/>
            </a:endParaRPr>
          </a:p>
          <a:p>
            <a:endParaRPr lang="en-US" sz="1300" dirty="0">
              <a:latin typeface="Arial" panose="020B0604020202020204" pitchFamily="34" charset="0"/>
              <a:cs typeface="Arial" panose="020B0604020202020204" pitchFamily="34" charset="0"/>
            </a:endParaRPr>
          </a:p>
          <a:p>
            <a:r>
              <a:rPr lang="en-US" sz="1300" dirty="0">
                <a:latin typeface="Arial" panose="020B0604020202020204" pitchFamily="34" charset="0"/>
                <a:cs typeface="Arial" panose="020B0604020202020204" pitchFamily="34" charset="0"/>
              </a:rPr>
              <a:t>Note: OPX – Out of Pocket Maximum  </a:t>
            </a:r>
          </a:p>
        </p:txBody>
      </p:sp>
    </p:spTree>
    <p:extLst>
      <p:ext uri="{BB962C8B-B14F-4D97-AF65-F5344CB8AC3E}">
        <p14:creationId xmlns:p14="http://schemas.microsoft.com/office/powerpoint/2010/main" val="39290440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3.9600.0"/>
  <p:tag name="AS_RELEASE_DATE" val="2015.07.22"/>
  <p:tag name="AS_TITLE" val="Aspose.Slides for .NET 4.0 Client Profile"/>
  <p:tag name="AS_VERSION" val="15.6.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extrusionClr>
              <a:prstClr val="black"/>
            </a:extrusionClr>
            <a:contourClr>
              <a:prstClr val="black"/>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2439</TotalTime>
  <Words>2293</Words>
  <Application>Microsoft Office PowerPoint</Application>
  <PresentationFormat>On-screen Show (4:3)</PresentationFormat>
  <Paragraphs>474</Paragraphs>
  <Slides>32</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ＭＳ Ｐゴシック</vt:lpstr>
      <vt:lpstr>Arial</vt:lpstr>
      <vt:lpstr>Arial Narrow</vt:lpstr>
      <vt:lpstr>Calibri</vt:lpstr>
      <vt:lpstr>Calibri Light</vt:lpstr>
      <vt:lpstr>Congenial Black</vt:lpstr>
      <vt:lpstr>Times New Roman</vt:lpstr>
      <vt:lpstr>UHC Sans Light</vt:lpstr>
      <vt:lpstr>UHC Sans Regular</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Bridgette Stewart</dc:creator>
  <cp:lastModifiedBy>Kimberly Lewis-Williams</cp:lastModifiedBy>
  <cp:revision>197</cp:revision>
  <cp:lastPrinted>2021-05-11T18:14:51Z</cp:lastPrinted>
  <dcterms:created xsi:type="dcterms:W3CDTF">2020-08-24T14:56:43Z</dcterms:created>
  <dcterms:modified xsi:type="dcterms:W3CDTF">2022-04-21T22:38:00Z</dcterms:modified>
</cp:coreProperties>
</file>